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97" r:id="rId4"/>
    <p:sldId id="278" r:id="rId5"/>
    <p:sldId id="298" r:id="rId6"/>
    <p:sldId id="299" r:id="rId7"/>
    <p:sldId id="300" r:id="rId8"/>
    <p:sldId id="301" r:id="rId9"/>
    <p:sldId id="302" r:id="rId10"/>
    <p:sldId id="308" r:id="rId11"/>
    <p:sldId id="304" r:id="rId12"/>
    <p:sldId id="306" r:id="rId13"/>
  </p:sldIdLst>
  <p:sldSz cx="9144000" cy="6858000" type="screen4x3"/>
  <p:notesSz cx="6669088" cy="9896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Ефтифеева" initials="АЕ" lastIdx="2" clrIdx="0">
    <p:extLst>
      <p:ext uri="{19B8F6BF-5375-455C-9EA6-DF929625EA0E}">
        <p15:presenceInfo xmlns:p15="http://schemas.microsoft.com/office/powerpoint/2012/main" userId="8451b64e150c5b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9F2"/>
    <a:srgbClr val="00B1F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4748-0CBD-42D6-9C28-4B5F4915631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A2BA-4574-4C4E-AEA3-31A9BB0FE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02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B5D7-28FC-4A46-A8CC-2AD80A510082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42950"/>
            <a:ext cx="4945062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0826"/>
            <a:ext cx="5335270" cy="44534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5227-941E-4FB8-A09E-BD5D800E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3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Исполнительные силовые приводы,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микророботы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манипуляторы;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Разворачивающиеся антенны и мачты, домкраты, стяжки;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Тепловые двигатели для преобразования магнитной и тепловой энергии в механическую работу;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Съемники гребных винтов кораблей и специальных домкратов для тарированной затяжки болтов и шпилек большого диаметра при монтаже и ремонте турбин, атомных и химических реакторов;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Автоматические датчики, клапаны, переключатели, предохранители, регуляторы, кондиционеры, холодильники, сушильные шкафы, автомобильные термостаты, противопожарные системы, а также в качестве систем для управления открытием стенок теплиц в сельском хозяйстве;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Фильтры для улавливания тромбов и сгустков крови, сосудистые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эндопротезы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мышцы искусственного сердца, катетеры,  аппараты для исправления искривления позвоночника, искусственные суставы, внутрикостные шпильки и заклепки, скобы для соединения костей, протезы для исправления положения зубов,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микронасосы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искусственных органов и другая медицинская техника;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Соединительные элементы различных конструкций и назначения – специальные заклепки, заглушки, уплотнения, провода кабелей, специальные разъемы плат электронных приборов.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5227-941E-4FB8-A09E-BD5D800E0D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4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5227-941E-4FB8-A09E-BD5D800E0D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7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5227-941E-4FB8-A09E-BD5D800E0D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04910"/>
            <a:ext cx="8712968" cy="1569660"/>
          </a:xfrm>
          <a:prstGeom prst="rect">
            <a:avLst/>
          </a:prstGeom>
          <a:solidFill>
            <a:schemeClr val="lt1">
              <a:alpha val="60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ВЛИЯНИЕ СТАРЕНИЯ В МАРТЕНСИТНОМ СОСТОЯНИИ НА РАЗВИТИЕ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МАРТЕНСИТНЫХ ПЕРЕХОДОВ В МОНОКРИСТАЛЛАХ ФЕРРОМАГНИТНЫХ СПЛАВОВ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173" y="2406092"/>
            <a:ext cx="7628167" cy="369332"/>
          </a:xfrm>
          <a:prstGeom prst="rect">
            <a:avLst/>
          </a:prstGeom>
          <a:solidFill>
            <a:schemeClr val="lt1">
              <a:alpha val="60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Ефтифеева А.С.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Панченко Е.Ю., Тимофеева Е.Е.,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Чумляков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Ю.И.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7729" y="65002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/>
          <a:srcRect l="29544" t="18930" r="20950" b="-18930"/>
          <a:stretch/>
        </p:blipFill>
        <p:spPr>
          <a:xfrm>
            <a:off x="439142" y="3356992"/>
            <a:ext cx="3938587" cy="184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/>
          <a:srcRect b="15491"/>
          <a:stretch/>
        </p:blipFill>
        <p:spPr>
          <a:xfrm>
            <a:off x="5370816" y="4491247"/>
            <a:ext cx="2698750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6869" r="10379" b="9969"/>
          <a:stretch/>
        </p:blipFill>
        <p:spPr>
          <a:xfrm>
            <a:off x="3279379" y="3034953"/>
            <a:ext cx="2091437" cy="95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69" y="4068920"/>
            <a:ext cx="1656184" cy="844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8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317429"/>
            <a:ext cx="9557983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Остаточный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L1</a:t>
            </a:r>
            <a:r>
              <a:rPr lang="ru-RU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мартенсит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межфазной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B2-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границе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табилизация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L1</a:t>
            </a:r>
            <a:r>
              <a:rPr lang="ru-RU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-мартенсита и возникновение дислокаций в В2-аустените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72924"/>
            <a:ext cx="69167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причины возникновения </a:t>
            </a:r>
          </a:p>
          <a:p>
            <a:pPr algn="ctr"/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внутренних напряжений </a:t>
            </a:r>
            <a:endParaRPr lang="ru-RU" sz="2800" b="1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11998"/>
            <a:ext cx="4902785" cy="2094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99648" y="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10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11" name="Picture 3" descr="D:\Ефтифеева\Научка\CoNiAl29\[001](110)\TEM\CNA_M_24.03.17\14 - копия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00" y="4276701"/>
            <a:ext cx="3117640" cy="23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-5544" y="573108"/>
            <a:ext cx="914325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монокристаллах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ферромагнитного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сплава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ru-RU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ru-RU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показано, что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мартенситном состоянии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образцов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объемной долей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-фазы 2 %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≤ f ≤15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 приводит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 снижению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температуры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55-71 К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увеличению температурного гистерезиса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8-44 К по сравнению с закаленным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состоянием при исследовании ЭПФ под действием внешней нагрузки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=-150 МПа вдоль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[001]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-направления;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закаленном состоянии ДЭПФ не реализуется, в то время как старение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мартенситном состоянии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способствует наведению ДЭПФ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вдоль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[001]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с максимальной величиной обратимой деформации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ru-RU" sz="1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ДЭПФ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4,5 %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 счет внутренних напряжений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&gt;~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+50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МПа в образцах с объемной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долей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-фазы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=2 %. Увеличение объемной доли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-фазы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 испытывающей превращения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f≥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приводит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сокращению обратимой деформации при проявлении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ДЭПФ вдоль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[001]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ru-RU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ДЭПФ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= +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1,0 % за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счет релаксации внутренних напряжений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межфазной B2-γ границе.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86308" y="-85727"/>
            <a:ext cx="1173730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cap="all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ыводы</a:t>
            </a:r>
            <a:endParaRPr lang="ru-RU" sz="2800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" y="4572000"/>
            <a:ext cx="9154344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1088" y="4572000"/>
            <a:ext cx="9154344" cy="830997"/>
          </a:xfrm>
          <a:prstGeom prst="rect">
            <a:avLst/>
          </a:prstGeom>
          <a:solidFill>
            <a:schemeClr val="lt1">
              <a:alpha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9648" y="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11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Ефтифеева\Статья Q1\Новая папка\Рисунки\Рис.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5" y="1844824"/>
            <a:ext cx="8424936" cy="35376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3458" y="692696"/>
            <a:ext cx="8913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низкотемпературного старения в мартенсите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831094" y="84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2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4740" y="620688"/>
            <a:ext cx="1570423" cy="22467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NiMnGa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NiMnAl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FePd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FePt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CoNiAl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CoNiGa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NiFeGaCo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724" y="-27384"/>
            <a:ext cx="82296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800" b="1" dirty="0" err="1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Ферромагнитные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сплавы с памятью формы</a:t>
            </a:r>
            <a:endParaRPr lang="ru-RU" sz="2800" b="1" dirty="0" smtClean="0">
              <a:solidFill>
                <a:srgbClr val="0E19F2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1388324" y="690963"/>
            <a:ext cx="660573" cy="216591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9" y="1021520"/>
            <a:ext cx="7020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новый вид функциональных материалов с большой обратимой деформацией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3-10 %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может быть вызвана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механическим напряжением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сверхэластичность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СЭ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изменением температуры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односторонний и двусторонний эффект памяти формы- ЭПФ и ДЭПФ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приложением магнитного поля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магнитный ЭПФ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211960" y="3176678"/>
            <a:ext cx="4713981" cy="1630526"/>
            <a:chOff x="866739" y="3775400"/>
            <a:chExt cx="7315569" cy="274994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866739" y="4149080"/>
              <a:ext cx="7315569" cy="2376264"/>
              <a:chOff x="1043608" y="3789040"/>
              <a:chExt cx="7315569" cy="2376264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83" b="56082"/>
              <a:stretch/>
            </p:blipFill>
            <p:spPr>
              <a:xfrm>
                <a:off x="1043608" y="3789040"/>
                <a:ext cx="7315569" cy="2376264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244308" y="3933056"/>
                <a:ext cx="231348" cy="315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483768" y="3933056"/>
                <a:ext cx="231348" cy="315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913513" y="3906329"/>
                <a:ext cx="231348" cy="315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5421472" y="3929280"/>
                <a:ext cx="231348" cy="315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899092" y="3888633"/>
                <a:ext cx="231348" cy="315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956376" y="3888633"/>
                <a:ext cx="231348" cy="315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78280" y="388028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B1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800" b="1" i="1" dirty="0">
                <a:solidFill>
                  <a:srgbClr val="00B1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77978" y="38566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B1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800" b="1" i="1" dirty="0">
                <a:solidFill>
                  <a:srgbClr val="00B1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6596" y="385662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B1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800" b="1" i="1" dirty="0">
                <a:solidFill>
                  <a:srgbClr val="00B1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22427" y="386995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B1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800" b="1" i="1" dirty="0">
                <a:solidFill>
                  <a:srgbClr val="00B1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7592" y="3789629"/>
              <a:ext cx="419426" cy="882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B1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800" b="1" i="1" dirty="0">
                <a:solidFill>
                  <a:srgbClr val="00B1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24756" y="37754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00B1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800" b="1" i="1" dirty="0">
                <a:solidFill>
                  <a:srgbClr val="00B1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784017" y="2872214"/>
            <a:ext cx="207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Магнитный </a:t>
            </a:r>
            <a:r>
              <a:rPr lang="ru-RU" b="1" dirty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ЭПФ</a:t>
            </a: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27" y="4996087"/>
            <a:ext cx="1962828" cy="162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 descr="A06-3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96" y="3139597"/>
            <a:ext cx="1268855" cy="12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24264" y="6323018"/>
            <a:ext cx="2158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Соединительные элементы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/>
          <a:stretch/>
        </p:blipFill>
        <p:spPr bwMode="auto">
          <a:xfrm>
            <a:off x="2595600" y="5046030"/>
            <a:ext cx="1615624" cy="7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736583" y="4513714"/>
            <a:ext cx="973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Актюаторы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2911" y="5977960"/>
            <a:ext cx="1460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Микросистемные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робототехника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C:\Users\Администратор\Desktop\скоба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r="19027"/>
          <a:stretch/>
        </p:blipFill>
        <p:spPr bwMode="auto">
          <a:xfrm>
            <a:off x="217873" y="5225838"/>
            <a:ext cx="876881" cy="789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Рисунок 52"/>
          <p:cNvPicPr/>
          <p:nvPr/>
        </p:nvPicPr>
        <p:blipFill rotWithShape="1">
          <a:blip r:embed="rId8" cstate="print"/>
          <a:srcRect l="73882" t="46410" r="10892" b="18462"/>
          <a:stretch/>
        </p:blipFill>
        <p:spPr bwMode="auto">
          <a:xfrm>
            <a:off x="1233541" y="5165964"/>
            <a:ext cx="953053" cy="104553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401" r="72038" b="53814"/>
          <a:stretch/>
        </p:blipFill>
        <p:spPr bwMode="auto">
          <a:xfrm>
            <a:off x="323973" y="3200570"/>
            <a:ext cx="1759315" cy="120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748473" y="4576648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Демпферы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2" descr="D:\Ефтифеева\Пермь-2017\Презентация\рисунки\nitinol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68"/>
          <a:stretch/>
        </p:blipFill>
        <p:spPr bwMode="auto">
          <a:xfrm>
            <a:off x="6791623" y="5030520"/>
            <a:ext cx="1881509" cy="11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819525" y="6347292"/>
            <a:ext cx="170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Предметы интерьера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979712" y="11663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Перспективный сплав </a:t>
            </a:r>
            <a:r>
              <a:rPr lang="en-US" sz="2800" b="1" dirty="0" err="1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CoNiAl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548680"/>
            <a:ext cx="87338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низкую стоимость компонентов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стойким к окислению за счет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Испытывает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термоупругое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B2-L1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мартенситное превращения (МП) от 123 К до 473 К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функциональными свойствами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счет выделения частиц при 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473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Испытывает ЭПФ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-4,6 % при сжатии 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+9,6 % при растяжении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Испытывает 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агнитный ЭПФ до 3,3 %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Испытывает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высокотемпературную СЭ до 563 К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пластичным при выделение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-фазы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(оптимальная объемная доля до 20 %) в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-матрице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[1-4]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C:\Users\Анна\Documents\Учеба\диплом\2016 диплом\магистерская 6 курс\ИТОГ рисунки\1.1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96" r="67310" b="58156"/>
          <a:stretch/>
        </p:blipFill>
        <p:spPr bwMode="auto">
          <a:xfrm>
            <a:off x="5072022" y="1389813"/>
            <a:ext cx="1592137" cy="1175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C:\Users\Анна\Documents\Учеба\диплом\2016 диплом\магистерская 6 курс\ИТОГ рисунки\1.1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88" t="5165" r="8779" b="58156"/>
          <a:stretch/>
        </p:blipFill>
        <p:spPr bwMode="auto">
          <a:xfrm>
            <a:off x="7483873" y="1412776"/>
            <a:ext cx="1153274" cy="117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Двойная стрелка влево/вправо 23"/>
          <p:cNvSpPr/>
          <p:nvPr/>
        </p:nvSpPr>
        <p:spPr>
          <a:xfrm>
            <a:off x="6732240" y="1716144"/>
            <a:ext cx="615471" cy="305506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68090" y="2555612"/>
            <a:ext cx="4539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4368" y="2555612"/>
            <a:ext cx="5180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L1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09" y="5949280"/>
            <a:ext cx="8052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Dadda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J., Maier H. J.,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Karaman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Chumlyakov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Y. I.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Mater. − 2009. – V.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57 (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20). – P. 6123-6134.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 Morito 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H., Oikawa K., Fujita A., et. all.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Scripta Mater. – 2010. – V. 63.– 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379-382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Панченко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Чумляков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Ю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., Maier H.,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Кириллов В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Канафьева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Известие вузов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 – 2011. – № 6. –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. 96-102.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Bartova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B., Wiese N.,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Schryvers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D., Chapman J. N.,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Ignacova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Materialia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– 2008. – V. 56. – P.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4470-4476.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Tanaka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., 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//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Mater. Sci. Eng., A. – 2006. – V.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438-440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– P.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1054-1060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/>
          <a:srcRect l="52767" t="28344" r="26675" b="43799"/>
          <a:stretch/>
        </p:blipFill>
        <p:spPr>
          <a:xfrm>
            <a:off x="670466" y="3501008"/>
            <a:ext cx="2708996" cy="206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t="18559" r="23338" b="50417"/>
          <a:stretch>
            <a:fillRect/>
          </a:stretch>
        </p:blipFill>
        <p:spPr bwMode="auto">
          <a:xfrm>
            <a:off x="4233121" y="3331882"/>
            <a:ext cx="2842206" cy="188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644153" y="5313625"/>
            <a:ext cx="42442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Зависимость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температур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от температуры закалки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для сплава Co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Ni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[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]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491880" y="4418861"/>
            <a:ext cx="2293385" cy="15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1094" y="84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3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1764" y="723919"/>
            <a:ext cx="6210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Тренировка</a:t>
            </a:r>
            <a:r>
              <a:rPr lang="en-US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термоциклирование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 постоянной нагрузкой или через интервалы прямого и обратного МП, тренировка в температурном интервале СЭ)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ru-RU" alt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ДЭПФ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~3,0 %,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[1]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Старение под нагрузкой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аустенитном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состоянии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ru-RU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ru-RU" alt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ДЭПФ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~1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~1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Старение под нагрузкой в 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мартенситном состоянии</a:t>
            </a:r>
            <a:r>
              <a:rPr lang="en-US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применялся для сп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ава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CoNiGa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85256"/>
            <a:ext cx="7183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 A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Eftifeeva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Panchenko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humlyakov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H. J. Maier //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Today: Proceedings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V.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P. 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4789-4796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E.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Panchenko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Y.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Chumlyakov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Eftifeeva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H. J. Maier //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Scripta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Mater. – 2014. – V. 90–91. – P. 10-13.</a:t>
            </a:r>
          </a:p>
          <a:p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Niendorf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Kroo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β, 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Somsen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Eggeler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Chumlyakov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H. J. 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Maier // </a:t>
            </a:r>
            <a:r>
              <a:rPr lang="en-US" alt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Mater. 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89. – P. </a:t>
            </a:r>
            <a:r>
              <a:rPr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298-304</a:t>
            </a: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40" y="4158662"/>
            <a:ext cx="8465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закономерности влияния старения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мартенситном состоянии под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нагрузкой,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приложенной вдоль [011]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-направления, на температуры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термоупругих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МП,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температурный гистерезис 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ДЭПФ 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монокристаллах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ферромагнитного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сплава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%)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3573016"/>
            <a:ext cx="5975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настоящего исследования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0136" y="97468"/>
            <a:ext cx="842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наведения ДЭПФ</a:t>
            </a:r>
            <a:r>
              <a:rPr lang="en-US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сплаве </a:t>
            </a:r>
            <a:r>
              <a:rPr lang="en-US" sz="2800" b="1" dirty="0" err="1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CoNiAl</a:t>
            </a:r>
            <a:endParaRPr lang="ru-RU" sz="2800" b="1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1094" y="84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4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5869414" y="798211"/>
            <a:ext cx="502786" cy="154871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90777" y="1200443"/>
            <a:ext cx="2814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Методы, используемые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настоящего времени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6139384" y="2623643"/>
            <a:ext cx="502786" cy="68559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29795" y="2517799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Новый метод для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данного сплава,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применяемый ранее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4640" y="0"/>
            <a:ext cx="448577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етодика эксперимента</a:t>
            </a:r>
            <a:endParaRPr lang="ru-RU" sz="2800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монокристаллы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ферромагнитного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сплава 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alt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ru-RU" alt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alt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753" y="4144500"/>
            <a:ext cx="5675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Термомеханическая обработка:</a:t>
            </a:r>
            <a:r>
              <a:rPr lang="en-US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закалка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1613 К в воду комнатной температуры и гомогенизации при 1623 К, 8,5 ч с последующей закалкой в воду комнатной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температуры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закаленное состояние)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старение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мартенситном состоянии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398 К в течение 1 ч под сжимающей нагрузкой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450-500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МПа, приложенной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перпендикулярно оси деформации образца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(состаренное состояние)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31" y="6570860"/>
            <a:ext cx="7056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Заявка на патент,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егистрационный № 2017106877, дата регистрации заявки 02.03.2017 год.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" y="1361524"/>
            <a:ext cx="2862072" cy="18745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10526" y="1643393"/>
            <a:ext cx="6319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[110]</a:t>
            </a:r>
            <a:r>
              <a:rPr lang="en-US" sz="16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направление, вдоль которого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прикладывали внешнюю нагрузку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старении в мартенситном  состоянии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6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направление, вдоль которого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исследовали ЭПФ и ДЭПФ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  <p:pic>
        <p:nvPicPr>
          <p:cNvPr id="29" name="Picture 2" descr="C:\Users\Анна\Desktop\N2lJLXDCMx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61"/>
          <a:stretch/>
        </p:blipFill>
        <p:spPr bwMode="auto">
          <a:xfrm>
            <a:off x="7020272" y="1389116"/>
            <a:ext cx="1987805" cy="184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020272" y="1466029"/>
            <a:ext cx="418219" cy="269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043791" y="2712555"/>
            <a:ext cx="564234" cy="54006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звернутая стрелка 43"/>
          <p:cNvSpPr/>
          <p:nvPr/>
        </p:nvSpPr>
        <p:spPr>
          <a:xfrm>
            <a:off x="3131840" y="2424479"/>
            <a:ext cx="4176463" cy="245262"/>
          </a:xfrm>
          <a:prstGeom prst="uturnArrow">
            <a:avLst>
              <a:gd name="adj1" fmla="val 27222"/>
              <a:gd name="adj2" fmla="val 25000"/>
              <a:gd name="adj3" fmla="val 37112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Picture 12" descr="Установкааа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81" y="3547834"/>
            <a:ext cx="2203133" cy="287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930513" y="5494245"/>
            <a:ext cx="11951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ИМРС-01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1094" y="84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5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9"/>
          <a:stretch/>
        </p:blipFill>
        <p:spPr>
          <a:xfrm>
            <a:off x="5025713" y="1775663"/>
            <a:ext cx="3938775" cy="3801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1"/>
          <a:stretch/>
        </p:blipFill>
        <p:spPr>
          <a:xfrm>
            <a:off x="242921" y="1775664"/>
            <a:ext cx="3953252" cy="38018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7431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cap="all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еталлографические исследования</a:t>
            </a:r>
            <a:endParaRPr lang="ru-RU" sz="2800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684969" y="980728"/>
            <a:ext cx="7659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Закаленное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</a:t>
            </a:r>
            <a:r>
              <a:rPr lang="en-US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</a:t>
            </a:r>
          </a:p>
          <a:p>
            <a:pPr algn="ctr"/>
            <a:r>
              <a:rPr lang="el-GR" alt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γ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-фаза имеет ГЦК структуру с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l-GR" alt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alt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= 3,5564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нм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[1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]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6371" y="6468821"/>
            <a:ext cx="844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Bartova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Wiese N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Schryvers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Chapman J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N., </a:t>
            </a:r>
            <a:r>
              <a:rPr lang="en-US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Ignacova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S. // </a:t>
            </a:r>
            <a:r>
              <a:rPr lang="en-US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Mater. – 2008. – V. 56. – P. </a:t>
            </a: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4470-4476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3388635" y="2775122"/>
            <a:ext cx="930736" cy="627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024156" y="3165539"/>
            <a:ext cx="1214273" cy="395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983457" y="2653335"/>
            <a:ext cx="1891827" cy="808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041866" y="3041007"/>
            <a:ext cx="1617394" cy="618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626098" y="4352959"/>
            <a:ext cx="1428812" cy="1237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147517" y="3919280"/>
            <a:ext cx="1554323" cy="557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2678" y="5828785"/>
            <a:ext cx="30974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2±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(Кристаллы 1)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9655" y="5816941"/>
            <a:ext cx="29172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(Кристаллы 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31094" y="84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6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7996" y="3356801"/>
            <a:ext cx="9258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-фаза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4910" y="4292076"/>
            <a:ext cx="10926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-фаза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 t="50000" r="22020"/>
          <a:stretch/>
        </p:blipFill>
        <p:spPr>
          <a:xfrm>
            <a:off x="257645" y="3161567"/>
            <a:ext cx="6099050" cy="2411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1" b="50000"/>
          <a:stretch/>
        </p:blipFill>
        <p:spPr>
          <a:xfrm>
            <a:off x="268951" y="822422"/>
            <a:ext cx="5822721" cy="2376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-7313"/>
            <a:ext cx="864096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cap="all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сследования ЭПФ при </a:t>
            </a:r>
            <a:r>
              <a:rPr lang="el-GR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=-150 МПа</a:t>
            </a:r>
            <a:endParaRPr lang="ru-RU" sz="2800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9669" y="1852426"/>
            <a:ext cx="1800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Кристаллы 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6245" y="4479547"/>
            <a:ext cx="17281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Кристаллы 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645" y="822422"/>
            <a:ext cx="470248" cy="381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7645" y="3315860"/>
            <a:ext cx="470248" cy="381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828600" y="6147445"/>
            <a:ext cx="1092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деформации от температуры при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постоянном напряжении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=-150 МПа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1094" y="84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3456" y="2052481"/>
            <a:ext cx="106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8834" y="1619589"/>
            <a:ext cx="2197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=-150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МПа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Анна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161" y="2651097"/>
            <a:ext cx="1560500" cy="21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верх 18"/>
          <p:cNvSpPr/>
          <p:nvPr/>
        </p:nvSpPr>
        <p:spPr>
          <a:xfrm rot="10800000">
            <a:off x="7767181" y="2138223"/>
            <a:ext cx="484460" cy="53191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7767181" y="4832692"/>
            <a:ext cx="484460" cy="57529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7263600" y="2252536"/>
            <a:ext cx="0" cy="1619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8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47110"/>
              </p:ext>
            </p:extLst>
          </p:nvPr>
        </p:nvGraphicFramePr>
        <p:xfrm>
          <a:off x="312235" y="811938"/>
          <a:ext cx="8532439" cy="2502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224136"/>
                <a:gridCol w="1800200"/>
                <a:gridCol w="1872208"/>
                <a:gridCol w="1008112"/>
                <a:gridCol w="1115615"/>
              </a:tblGrid>
              <a:tr h="60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Кристаллы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∆Т, 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ru-RU" sz="1800" baseline="-25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ЭПФ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431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Закаленное состояние</a:t>
                      </a:r>
                      <a:endParaRPr lang="ru-RU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2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260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Состаренное состояние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2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-1,2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-7313"/>
            <a:ext cx="864096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cap="all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сследования ЭПФ при </a:t>
            </a:r>
            <a:r>
              <a:rPr lang="el-GR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=-150 МПа</a:t>
            </a:r>
            <a:endParaRPr lang="ru-RU" sz="2800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581" y="3387201"/>
            <a:ext cx="106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3401" y="3445333"/>
            <a:ext cx="109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внеш</a:t>
            </a:r>
            <a:endParaRPr lang="ru-RU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2724" y="4276712"/>
                <a:ext cx="4874860" cy="69615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ru-RU" sz="3600" b="1" i="1" smtClean="0">
                              <a:latin typeface="Cambria Math"/>
                            </a:rPr>
                            <m:t>эфф</m:t>
                          </m:r>
                        </m:sub>
                      </m:sSub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внеш</m:t>
                          </m:r>
                        </m:sub>
                      </m:sSub>
                      <m:r>
                        <a:rPr lang="ru-RU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0E19F2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E19F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E19F2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E19F2"/>
                              </a:solidFill>
                              <a:latin typeface="Cambria Math"/>
                            </a:rPr>
                            <m:t>𝑮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E19F2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ru-RU" sz="3600" b="1" dirty="0">
                  <a:solidFill>
                    <a:srgbClr val="0E19F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724" y="4276712"/>
                <a:ext cx="4874860" cy="69615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 descr="C:\Users\Анна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0" y="3991371"/>
            <a:ext cx="1830546" cy="25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Двойная стрелка вверх/вниз 17"/>
          <p:cNvSpPr/>
          <p:nvPr/>
        </p:nvSpPr>
        <p:spPr>
          <a:xfrm>
            <a:off x="2053988" y="4408365"/>
            <a:ext cx="808955" cy="1805005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001397" y="5112288"/>
            <a:ext cx="8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2238941" y="3602645"/>
            <a:ext cx="484460" cy="53191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2216236" y="6255557"/>
            <a:ext cx="484460" cy="57529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04969" y="3445333"/>
            <a:ext cx="0" cy="1619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27440" y="5572335"/>
            <a:ext cx="185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Эффективные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напряжения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3729" y="5572335"/>
            <a:ext cx="163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напряжения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440" y="5540082"/>
            <a:ext cx="163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</a:t>
            </a:r>
          </a:p>
          <a:p>
            <a:pPr algn="ctr"/>
            <a:r>
              <a:rPr lang="ru-RU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напряжения</a:t>
            </a:r>
            <a:endParaRPr lang="ru-RU" b="1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499992" y="5126664"/>
            <a:ext cx="0" cy="445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84168" y="5126664"/>
            <a:ext cx="0" cy="445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884368" y="5126663"/>
            <a:ext cx="0" cy="445671"/>
          </a:xfrm>
          <a:prstGeom prst="straightConnector1">
            <a:avLst/>
          </a:prstGeom>
          <a:ln>
            <a:solidFill>
              <a:srgbClr val="0E19F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831094" y="84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8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72616" y="-7313"/>
            <a:ext cx="11737304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cap="all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сследования ДЭПФ без нагрузки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E1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состаренных кристаллах </a:t>
            </a:r>
            <a:endParaRPr lang="ru-RU" sz="2800" dirty="0">
              <a:solidFill>
                <a:srgbClr val="0E19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8"/>
          <a:stretch/>
        </p:blipFill>
        <p:spPr>
          <a:xfrm>
            <a:off x="290850" y="1741512"/>
            <a:ext cx="5649302" cy="2824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6"/>
          <a:stretch/>
        </p:blipFill>
        <p:spPr>
          <a:xfrm>
            <a:off x="254203" y="1728695"/>
            <a:ext cx="5971359" cy="3020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2315999"/>
            <a:ext cx="2593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деформации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температуры при </a:t>
            </a:r>
          </a:p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термоциклировании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397" y="1741512"/>
            <a:ext cx="129614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Кристаллы 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5397" y="2099975"/>
            <a:ext cx="129614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Кристаллы 2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6968"/>
              </p:ext>
            </p:extLst>
          </p:nvPr>
        </p:nvGraphicFramePr>
        <p:xfrm>
          <a:off x="349861" y="5249847"/>
          <a:ext cx="8532439" cy="1240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224136"/>
                <a:gridCol w="1800200"/>
                <a:gridCol w="1872208"/>
                <a:gridCol w="1008112"/>
                <a:gridCol w="1115615"/>
              </a:tblGrid>
              <a:tr h="60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Кристаллы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∆Т, 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ru-RU" sz="1800" baseline="-25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ДЭПФ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5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+4,5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2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+0,9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3" descr="C:\Users\Анна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65" y="2049889"/>
            <a:ext cx="1830546" cy="25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Двойная стрелка вверх/вниз 12"/>
          <p:cNvSpPr/>
          <p:nvPr/>
        </p:nvSpPr>
        <p:spPr>
          <a:xfrm>
            <a:off x="7101660" y="2487409"/>
            <a:ext cx="808955" cy="1805005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524475" y="3112994"/>
            <a:ext cx="196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=+50 МПа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8682" y="1628800"/>
            <a:ext cx="106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590865" y="1734683"/>
            <a:ext cx="0" cy="904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9967" y="1690354"/>
            <a:ext cx="129614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Кристаллы 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1094" y="84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9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3" grpId="0" animBg="1"/>
      <p:bldP spid="14" grpId="0"/>
      <p:bldP spid="17" grpId="0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1406</Words>
  <Application>Microsoft Office PowerPoint</Application>
  <PresentationFormat>Экран (4:3)</PresentationFormat>
  <Paragraphs>198</Paragraphs>
  <Slides>12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Wingdings</vt:lpstr>
      <vt:lpstr>Тема Office</vt:lpstr>
      <vt:lpstr>Презентация PowerPoint</vt:lpstr>
      <vt:lpstr>Ферромагнитные сплавы с памятью формы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imach_osni</cp:lastModifiedBy>
  <cp:revision>257</cp:revision>
  <cp:lastPrinted>2017-05-11T07:40:36Z</cp:lastPrinted>
  <dcterms:created xsi:type="dcterms:W3CDTF">2017-04-14T07:57:08Z</dcterms:created>
  <dcterms:modified xsi:type="dcterms:W3CDTF">2017-12-11T09:11:24Z</dcterms:modified>
</cp:coreProperties>
</file>