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sldIdLst>
    <p:sldId id="256" r:id="rId2"/>
    <p:sldId id="259" r:id="rId3"/>
    <p:sldId id="296" r:id="rId4"/>
    <p:sldId id="290" r:id="rId5"/>
    <p:sldId id="331" r:id="rId6"/>
    <p:sldId id="291" r:id="rId7"/>
    <p:sldId id="328" r:id="rId8"/>
    <p:sldId id="329" r:id="rId9"/>
    <p:sldId id="2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8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9C4E9C-2F0C-4D98-9C0C-2338E8F92CC2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5ED96-4B0F-4B5A-8D19-95C8FECB7CCA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7120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646FD9-00F7-465D-BB78-30353141DE8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0A06A2-2D48-409F-8808-A732E182C33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5680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D4777D-E4AC-4308-BA69-4A42A0FC785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2F5E22-848F-415C-8623-7F55738BC98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6914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255292-BA7F-4A60-AF85-A8718228373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3F8BB4-B42E-4D35-99FE-D88EA4CBAF9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05235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8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0355A8-374D-4CB4-A970-2DCC254798F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CCAB27-1305-4A98-99CC-C23365797F4E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730856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FB0150-A2D9-427A-9BE0-0D19CF225B6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344B25-5E76-4B93-AFF7-1CEC94111A0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19253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7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CAA13D-0120-4DEE-A360-13413A32A14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23F3B-F00C-42A8-A8FB-9444DA353DA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04464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DE96CE-BD7D-4CB3-815A-C3959D37759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B0F6F-9203-4025-AE85-E367305B9427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3280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FC4E08-F3CE-4FBD-93CE-D2332A6A46D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8A9A80-C21E-4922-B0F6-C8147FCDA7B9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94641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9450B3-F2B2-4CC7-83F1-F6B9758FCD4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6716E7-A7A8-4483-956E-9479CD36717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96664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99C9BA-B038-4292-9D28-E050F2C30A6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F25A8F-30D6-4643-9515-526BB2E03BD6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3555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23A147A-1AE5-4E8E-AC7E-CD2E746ABD8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38E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0E7028-5E6D-46EC-8B5D-3C429892D3B7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700213"/>
            <a:ext cx="8458200" cy="1222375"/>
          </a:xfrm>
        </p:spPr>
        <p:txBody>
          <a:bodyPr>
            <a:noAutofit/>
          </a:bodyPr>
          <a:lstStyle/>
          <a:p>
            <a:pPr marL="228600" algn="ctr">
              <a:lnSpc>
                <a:spcPct val="115000"/>
              </a:lnSpc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3375"/>
            <a:ext cx="8458200" cy="5089525"/>
          </a:xfrm>
        </p:spPr>
        <p:txBody>
          <a:bodyPr/>
          <a:lstStyle/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b="1" dirty="0" smtClean="0">
              <a:solidFill>
                <a:srgbClr val="000000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  <a:cs typeface="华文楷体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r>
              <a:rPr lang="ru-RU" altLang="zh-CN" sz="3200" b="1" dirty="0" smtClean="0">
                <a:solidFill>
                  <a:srgbClr val="7C4B3B"/>
                </a:solidFill>
                <a:latin typeface="Times New Roman" pitchFamily="18" charset="0"/>
                <a:cs typeface="华文楷体" charset="0"/>
              </a:rPr>
              <a:t>ПРИМЕНЕНИЕ ТЕОРИИ ФРАКТАЛОВ  ПРИ ДИАГНОСТИКЕ  КОМПОЗИЦИОННЫХ МАТЕРИАЛОВ</a:t>
            </a: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r>
              <a:rPr lang="ru-RU" altLang="zh-CN" sz="3200" b="1" dirty="0" smtClean="0">
                <a:solidFill>
                  <a:srgbClr val="7C4B3B"/>
                </a:solidFill>
                <a:latin typeface="Times New Roman" pitchFamily="18" charset="0"/>
                <a:cs typeface="华文楷体" charset="0"/>
              </a:rPr>
              <a:t>АКУСТИЧЕСКИМИ МЕТОДАМИ</a:t>
            </a:r>
          </a:p>
          <a:p>
            <a:pPr marL="228600" algn="ctr">
              <a:lnSpc>
                <a:spcPct val="115000"/>
              </a:lnSpc>
            </a:pPr>
            <a:r>
              <a:rPr lang="ru-RU" altLang="zh-CN" b="1" i="1" dirty="0" err="1" smtClean="0">
                <a:solidFill>
                  <a:schemeClr val="tx1"/>
                </a:solidFill>
                <a:latin typeface="Times New Roman" pitchFamily="18" charset="0"/>
                <a:cs typeface="华文楷体" charset="0"/>
              </a:rPr>
              <a:t>Р.С.Ахметханов</a:t>
            </a:r>
            <a:r>
              <a:rPr lang="ru-RU" altLang="zh-CN" b="1" i="1" dirty="0" smtClean="0">
                <a:solidFill>
                  <a:schemeClr val="tx1"/>
                </a:solidFill>
                <a:latin typeface="Times New Roman" pitchFamily="18" charset="0"/>
                <a:cs typeface="华文楷体" charset="0"/>
              </a:rPr>
              <a:t> </a:t>
            </a:r>
            <a:endParaRPr lang="ru-RU" altLang="zh-CN" b="1" i="1" dirty="0" smtClean="0">
              <a:solidFill>
                <a:schemeClr val="tx1"/>
              </a:solidFill>
              <a:cs typeface="华文楷体" charset="0"/>
            </a:endParaRPr>
          </a:p>
          <a:p>
            <a:pPr marL="228600" algn="ctr">
              <a:lnSpc>
                <a:spcPct val="115000"/>
              </a:lnSpc>
            </a:pPr>
            <a:r>
              <a:rPr lang="ru-RU" altLang="zh-CN" b="1" i="1" dirty="0" smtClean="0">
                <a:solidFill>
                  <a:schemeClr val="tx1"/>
                </a:solidFill>
                <a:latin typeface="Times New Roman" pitchFamily="18" charset="0"/>
                <a:cs typeface="华文楷体" charset="0"/>
              </a:rPr>
              <a:t>ИМАШ РАН</a:t>
            </a:r>
          </a:p>
          <a:p>
            <a:pPr marL="228600">
              <a:lnSpc>
                <a:spcPct val="115000"/>
              </a:lnSpc>
            </a:pPr>
            <a:r>
              <a:rPr lang="ru-RU" altLang="zh-CN" b="1" i="1" dirty="0" smtClean="0">
                <a:solidFill>
                  <a:schemeClr val="tx1"/>
                </a:solidFill>
                <a:latin typeface="Times New Roman" pitchFamily="18" charset="0"/>
                <a:cs typeface="华文楷体" charset="0"/>
              </a:rPr>
              <a:t> </a:t>
            </a:r>
            <a:endParaRPr lang="ru-RU" altLang="zh-CN" b="1" dirty="0" smtClean="0">
              <a:solidFill>
                <a:srgbClr val="443329"/>
              </a:solidFill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76672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Фрактальная  размерность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433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611188" y="1266825"/>
            <a:ext cx="8229600" cy="54451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zh-CN" sz="1800" b="1" smtClean="0">
                <a:cs typeface="华文楷体" charset="0"/>
              </a:rPr>
              <a:t>ФРАКТАЛЬНАЯ РАЗМЕРНОСТЬ</a:t>
            </a:r>
            <a:r>
              <a:rPr lang="ru-RU" altLang="zh-CN" sz="1800" b="1" i="1" smtClean="0">
                <a:cs typeface="华文楷体" charset="0"/>
              </a:rPr>
              <a:t>   </a:t>
            </a:r>
            <a:r>
              <a:rPr lang="ru-RU" altLang="zh-CN" sz="1800" i="1" smtClean="0">
                <a:cs typeface="华文楷体" charset="0"/>
              </a:rPr>
              <a:t>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2000" b="1" i="1" smtClean="0"/>
              <a:t>D</a:t>
            </a:r>
            <a:r>
              <a:rPr lang="ru-RU" altLang="zh-CN" sz="2000" b="1" i="1" smtClean="0">
                <a:cs typeface="华文楷体" charset="0"/>
              </a:rPr>
              <a:t> </a:t>
            </a:r>
            <a:r>
              <a:rPr lang="en-US" sz="2000" b="1" i="1" smtClean="0">
                <a:sym typeface="Symbol" pitchFamily="18" charset="2"/>
              </a:rPr>
              <a:t></a:t>
            </a:r>
            <a:r>
              <a:rPr lang="ru-RU" altLang="zh-CN" sz="2000" b="1" i="1" smtClean="0">
                <a:cs typeface="华文楷体" charset="0"/>
                <a:sym typeface="Symbol" pitchFamily="18" charset="2"/>
              </a:rPr>
              <a:t>  </a:t>
            </a:r>
            <a:r>
              <a:rPr lang="en-US" sz="2000" b="1" i="1" smtClean="0"/>
              <a:t>D</a:t>
            </a:r>
            <a:r>
              <a:rPr lang="en-US" sz="2000" b="1" i="1" baseline="-25000" smtClean="0"/>
              <a:t>T</a:t>
            </a:r>
            <a:r>
              <a:rPr lang="ru-RU" altLang="zh-CN" sz="2000" b="1" i="1" smtClean="0">
                <a:cs typeface="华文楷体" charset="0"/>
              </a:rPr>
              <a:t>,</a:t>
            </a:r>
            <a:r>
              <a:rPr lang="ru-RU" altLang="zh-CN" sz="1800" b="1" i="1" smtClean="0">
                <a:cs typeface="华文楷体" charset="0"/>
              </a:rPr>
              <a:t>   </a:t>
            </a:r>
            <a:r>
              <a:rPr lang="ru-RU" altLang="zh-CN" sz="1800" b="1" smtClean="0">
                <a:cs typeface="华文楷体" charset="0"/>
              </a:rPr>
              <a:t>обычно </a:t>
            </a:r>
            <a:r>
              <a:rPr lang="en-US" sz="1800" b="1" i="1" smtClean="0"/>
              <a:t>D</a:t>
            </a:r>
            <a:r>
              <a:rPr lang="ru-RU" altLang="zh-CN" sz="1800" b="1" i="1" smtClean="0">
                <a:cs typeface="华文楷体" charset="0"/>
              </a:rPr>
              <a:t>&gt;</a:t>
            </a:r>
            <a:r>
              <a:rPr lang="en-US" sz="1800" b="1" i="1" smtClean="0"/>
              <a:t>D</a:t>
            </a:r>
            <a:r>
              <a:rPr lang="en-US" sz="1800" b="1" i="1" baseline="-25000" smtClean="0"/>
              <a:t>T</a:t>
            </a:r>
            <a:r>
              <a:rPr lang="ru-RU" altLang="zh-CN" sz="1800" b="1" i="1" smtClean="0">
                <a:cs typeface="华文楷体" charset="0"/>
              </a:rPr>
              <a:t>,</a:t>
            </a:r>
            <a:r>
              <a:rPr lang="ru-RU" altLang="zh-CN" sz="1800" b="1" i="1" baseline="-25000" smtClean="0">
                <a:cs typeface="华文楷体" charset="0"/>
              </a:rPr>
              <a:t>   </a:t>
            </a:r>
            <a:r>
              <a:rPr lang="en-US" sz="1800" b="1" i="1" smtClean="0"/>
              <a:t>D</a:t>
            </a:r>
            <a:r>
              <a:rPr lang="en-US" sz="1800" b="1" i="1" baseline="-25000" smtClean="0"/>
              <a:t>T </a:t>
            </a:r>
            <a:r>
              <a:rPr lang="ru-RU" altLang="zh-CN" sz="1800" b="1" i="1" smtClean="0">
                <a:cs typeface="华文楷体" charset="0"/>
              </a:rPr>
              <a:t>- </a:t>
            </a:r>
            <a:r>
              <a:rPr lang="ru-RU" altLang="zh-CN" sz="1800" b="1" smtClean="0">
                <a:cs typeface="华文楷体" charset="0"/>
              </a:rPr>
              <a:t>топологическая размерность,   </a:t>
            </a:r>
            <a:endParaRPr lang="ru-RU" altLang="zh-CN" sz="1800" smtClean="0">
              <a:cs typeface="华文楷体" charset="0"/>
            </a:endParaRPr>
          </a:p>
          <a:p>
            <a:pPr eaLnBrk="1" hangingPunct="1"/>
            <a:r>
              <a:rPr lang="ru-RU" altLang="zh-CN" sz="1800" b="1" i="1" smtClean="0">
                <a:cs typeface="华文楷体" charset="0"/>
              </a:rPr>
              <a:t>0</a:t>
            </a:r>
            <a:r>
              <a:rPr lang="ru-RU" altLang="zh-CN" sz="1800" b="1" smtClean="0">
                <a:cs typeface="华文楷体" charset="0"/>
              </a:rPr>
              <a:t>≤</a:t>
            </a:r>
            <a:r>
              <a:rPr lang="en-US" sz="1800" b="1" i="1" smtClean="0"/>
              <a:t>D</a:t>
            </a:r>
            <a:r>
              <a:rPr lang="ru-RU" altLang="zh-CN" sz="1800" b="1" i="1" smtClean="0">
                <a:cs typeface="华文楷体" charset="0"/>
              </a:rPr>
              <a:t>≤</a:t>
            </a:r>
            <a:r>
              <a:rPr lang="en-US" sz="1800" b="1" i="1" smtClean="0"/>
              <a:t>E</a:t>
            </a:r>
            <a:r>
              <a:rPr lang="en-US" sz="1800" b="1" i="1" baseline="30000" smtClean="0"/>
              <a:t>n</a:t>
            </a:r>
            <a:r>
              <a:rPr lang="ru-RU" altLang="zh-CN" sz="1800" b="1" i="1" smtClean="0">
                <a:cs typeface="华文楷体" charset="0"/>
              </a:rPr>
              <a:t>, </a:t>
            </a:r>
            <a:r>
              <a:rPr lang="en-US" sz="1800" b="1" i="1" smtClean="0"/>
              <a:t>E</a:t>
            </a:r>
            <a:r>
              <a:rPr lang="en-US" sz="1800" b="1" i="1" baseline="30000" smtClean="0"/>
              <a:t>n</a:t>
            </a:r>
            <a:r>
              <a:rPr lang="ru-RU" altLang="zh-CN" sz="1800" b="1" smtClean="0">
                <a:cs typeface="华文楷体" charset="0"/>
              </a:rPr>
              <a:t>- евклидово </a:t>
            </a:r>
            <a:r>
              <a:rPr lang="en-US" sz="1800" b="1" i="1" smtClean="0"/>
              <a:t>n</a:t>
            </a:r>
            <a:r>
              <a:rPr lang="ru-RU" altLang="zh-CN" sz="1800" b="1" smtClean="0">
                <a:cs typeface="华文楷体" charset="0"/>
              </a:rPr>
              <a:t> – мерное пространство</a:t>
            </a:r>
            <a:endParaRPr lang="ru-RU" altLang="zh-CN" sz="1800" smtClean="0">
              <a:cs typeface="华文楷体" charset="0"/>
            </a:endParaRPr>
          </a:p>
          <a:p>
            <a:pPr eaLnBrk="1" hangingPunct="1"/>
            <a:r>
              <a:rPr lang="ru-RU" altLang="zh-CN" sz="1800" b="1" smtClean="0">
                <a:cs typeface="华文楷体" charset="0"/>
              </a:rPr>
              <a:t> СВЯЗЬ ФРАКТАЛЬНОЙ РАЗМЕРНОСТИ  С ПОКАЗАТЕЛЕМ ХЕРСТА</a:t>
            </a:r>
            <a:r>
              <a:rPr lang="ru-RU" altLang="zh-CN" sz="1800" b="1" i="1" smtClean="0">
                <a:cs typeface="华文楷体" charset="0"/>
              </a:rPr>
              <a:t>   </a:t>
            </a:r>
            <a:r>
              <a:rPr lang="ru-RU" altLang="zh-CN" sz="1800" b="1" smtClean="0">
                <a:cs typeface="华文楷体" charset="0"/>
              </a:rPr>
              <a:t>  </a:t>
            </a:r>
            <a:r>
              <a:rPr lang="en-US" sz="1800" b="1" smtClean="0"/>
              <a:t>H</a:t>
            </a:r>
            <a:r>
              <a:rPr lang="ru-RU" altLang="zh-CN" sz="1800" b="1" i="1" smtClean="0">
                <a:cs typeface="华文楷体" charset="0"/>
              </a:rPr>
              <a:t>:</a:t>
            </a:r>
            <a:r>
              <a:rPr lang="ru-RU" altLang="zh-CN" sz="1800" b="1" smtClean="0">
                <a:cs typeface="华文楷体" charset="0"/>
              </a:rPr>
              <a:t>     		</a:t>
            </a:r>
            <a:r>
              <a:rPr lang="en-US" sz="2000" b="1" i="1" smtClean="0"/>
              <a:t>D</a:t>
            </a:r>
            <a:r>
              <a:rPr lang="ru-RU" altLang="zh-CN" sz="2000" b="1" i="1" smtClean="0">
                <a:cs typeface="华文楷体" charset="0"/>
              </a:rPr>
              <a:t> = 2 – </a:t>
            </a:r>
            <a:r>
              <a:rPr lang="en-US" sz="2000" b="1" i="1" smtClean="0"/>
              <a:t>H</a:t>
            </a:r>
            <a:r>
              <a:rPr lang="ru-RU" altLang="zh-CN" sz="2000" b="1" i="1" smtClean="0">
                <a:cs typeface="华文楷体" charset="0"/>
              </a:rPr>
              <a:t>  или  </a:t>
            </a:r>
            <a:r>
              <a:rPr lang="en-US" sz="2100" b="1" i="1" smtClean="0">
                <a:solidFill>
                  <a:srgbClr val="4E3B30"/>
                </a:solidFill>
              </a:rPr>
              <a:t>D</a:t>
            </a:r>
            <a:r>
              <a:rPr lang="ru-RU" altLang="zh-CN" sz="2100" b="1" i="1" smtClean="0">
                <a:solidFill>
                  <a:srgbClr val="4E3B30"/>
                </a:solidFill>
                <a:cs typeface="华文楷体" charset="0"/>
              </a:rPr>
              <a:t> = 3 – </a:t>
            </a:r>
            <a:r>
              <a:rPr lang="en-US" sz="2100" b="1" i="1" smtClean="0">
                <a:solidFill>
                  <a:srgbClr val="4E3B30"/>
                </a:solidFill>
              </a:rPr>
              <a:t>H</a:t>
            </a:r>
            <a:r>
              <a:rPr lang="ru-RU" altLang="zh-CN" sz="2100" b="1" i="1" smtClean="0">
                <a:solidFill>
                  <a:srgbClr val="4E3B30"/>
                </a:solidFill>
                <a:cs typeface="华文楷体" charset="0"/>
              </a:rPr>
              <a:t> </a:t>
            </a:r>
          </a:p>
          <a:p>
            <a:pPr eaLnBrk="1" hangingPunct="1"/>
            <a:r>
              <a:rPr lang="ru-RU" altLang="zh-CN" sz="1800" b="1" i="1" smtClean="0">
                <a:cs typeface="华文楷体" charset="0"/>
              </a:rPr>
              <a:t>С РАЗМЕРНОСТЬЮ ЕВКЛИДОВА ПРОСТРАНСТВА:</a:t>
            </a:r>
            <a:r>
              <a:rPr lang="en-US" sz="1800" b="1" i="1" smtClean="0"/>
              <a:t>  </a:t>
            </a:r>
          </a:p>
          <a:p>
            <a:pPr eaLnBrk="1" hangingPunct="1"/>
            <a:r>
              <a:rPr lang="en-US" sz="1800" b="1" i="1" smtClean="0"/>
              <a:t>     </a:t>
            </a:r>
            <a:r>
              <a:rPr lang="ru-RU" altLang="zh-CN" sz="1800" b="1" i="1" smtClean="0">
                <a:cs typeface="华文楷体" charset="0"/>
              </a:rPr>
              <a:t> </a:t>
            </a:r>
            <a:r>
              <a:rPr lang="en-US" sz="2000" b="1" i="1" smtClean="0"/>
              <a:t>H=E+1-</a:t>
            </a:r>
            <a:r>
              <a:rPr lang="en-US" altLang="ru-RU" sz="2000" b="1" i="1" smtClean="0"/>
              <a:t>D</a:t>
            </a:r>
            <a:r>
              <a:rPr lang="ru-RU" altLang="zh-CN" sz="2000" b="1" i="1" smtClean="0">
                <a:cs typeface="华文楷体" charset="0"/>
              </a:rPr>
              <a:t> ; </a:t>
            </a:r>
            <a:endParaRPr lang="en-US" sz="2000" b="1" i="1" smtClean="0"/>
          </a:p>
          <a:p>
            <a:pPr eaLnBrk="1" hangingPunct="1">
              <a:buClr>
                <a:srgbClr val="F0A22E"/>
              </a:buClr>
            </a:pPr>
            <a:r>
              <a:rPr lang="ru-RU" altLang="zh-CN" sz="2000" b="1" i="1" smtClean="0">
                <a:solidFill>
                  <a:srgbClr val="4E3B30"/>
                </a:solidFill>
                <a:cs typeface="华文楷体" charset="0"/>
              </a:rPr>
              <a:t>С СПЕКТРАЛЬНЫМ ПОКАЗАТЕЛЕМ :   </a:t>
            </a:r>
            <a:r>
              <a:rPr lang="ru-RU" altLang="zh-CN" sz="2000" b="1" i="1" smtClean="0">
                <a:solidFill>
                  <a:srgbClr val="4E3B30"/>
                </a:solidFill>
                <a:cs typeface="华文楷体" charset="0"/>
                <a:sym typeface="Symbol" pitchFamily="18" charset="2"/>
              </a:rPr>
              <a:t>=2</a:t>
            </a:r>
            <a:r>
              <a:rPr lang="en-US" sz="2000" b="1" i="1" smtClean="0">
                <a:solidFill>
                  <a:srgbClr val="4E3B30"/>
                </a:solidFill>
                <a:sym typeface="Symbol" pitchFamily="18" charset="2"/>
              </a:rPr>
              <a:t>H+1</a:t>
            </a:r>
            <a:endParaRPr lang="en-US" sz="2000" b="1" i="1" smtClean="0">
              <a:solidFill>
                <a:srgbClr val="4E3B30"/>
              </a:solidFill>
            </a:endParaRPr>
          </a:p>
          <a:p>
            <a:pPr eaLnBrk="1" hangingPunct="1"/>
            <a:endParaRPr lang="ru-RU" altLang="zh-CN" sz="2000" b="1" i="1" smtClean="0">
              <a:cs typeface="华文楷体" charset="0"/>
            </a:endParaRPr>
          </a:p>
          <a:p>
            <a:pPr eaLnBrk="1" hangingPunct="1"/>
            <a:r>
              <a:rPr lang="ru-RU" altLang="zh-CN" sz="1800" b="1" smtClean="0">
                <a:cs typeface="华文楷体" charset="0"/>
              </a:rPr>
              <a:t> </a:t>
            </a:r>
            <a:endParaRPr lang="ru-RU" altLang="zh-CN" sz="1800" smtClean="0">
              <a:cs typeface="华文楷体" charset="0"/>
            </a:endParaRPr>
          </a:p>
          <a:p>
            <a:pPr eaLnBrk="1" hangingPunct="1"/>
            <a:r>
              <a:rPr lang="ru-RU" altLang="zh-CN" sz="1800" b="1" i="1" smtClean="0">
                <a:cs typeface="华文楷体" charset="0"/>
              </a:rPr>
              <a:t> </a:t>
            </a:r>
            <a:endParaRPr lang="ru-RU" altLang="zh-CN" smtClean="0">
              <a:cs typeface="华文楷体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30663"/>
            <a:ext cx="34067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6918325" y="5319713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zh-CN" b="1" i="1">
                <a:latin typeface="Times New Roman" pitchFamily="18" charset="0"/>
                <a:cs typeface="华文楷体" charset="0"/>
              </a:rPr>
              <a:t>S</a:t>
            </a:r>
            <a:r>
              <a:rPr lang="ru-RU" altLang="zh-CN" b="1">
                <a:latin typeface="Times New Roman" pitchFamily="18" charset="0"/>
                <a:cs typeface="华文楷体" charset="0"/>
              </a:rPr>
              <a:t>(</a:t>
            </a:r>
            <a:r>
              <a:rPr lang="ru-RU" altLang="zh-CN" b="1" i="1">
                <a:latin typeface="Times New Roman" pitchFamily="18" charset="0"/>
                <a:cs typeface="华文楷体" charset="0"/>
              </a:rPr>
              <a:t>f</a:t>
            </a:r>
            <a:r>
              <a:rPr lang="ru-RU" altLang="zh-CN" b="1">
                <a:latin typeface="Times New Roman" pitchFamily="18" charset="0"/>
                <a:cs typeface="华文楷体" charset="0"/>
              </a:rPr>
              <a:t>) ~ 1/</a:t>
            </a:r>
            <a:r>
              <a:rPr lang="en-US" b="1" i="1">
                <a:latin typeface="Times New Roman" pitchFamily="18" charset="0"/>
              </a:rPr>
              <a:t>f</a:t>
            </a:r>
            <a:r>
              <a:rPr lang="ru-RU" altLang="zh-CN" b="1" baseline="30000">
                <a:latin typeface="Times New Roman" pitchFamily="18" charset="0"/>
                <a:cs typeface="华文楷体" charset="0"/>
                <a:sym typeface="Symbol" pitchFamily="18" charset="2"/>
              </a:rPr>
              <a:t></a:t>
            </a:r>
            <a:r>
              <a:rPr lang="ru-RU" altLang="zh-CN">
                <a:latin typeface="Times New Roman" pitchFamily="18" charset="0"/>
                <a:cs typeface="华文楷体" charset="0"/>
              </a:rPr>
              <a:t>:</a:t>
            </a:r>
            <a:endParaRPr lang="ru-RU" altLang="zh-CN"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/>
                <a:ea typeface="+mn-ea"/>
                <a:cs typeface="+mn-cs"/>
              </a:rPr>
              <a:t>ОПРЕДЕЛЕНИЕ ФРАКТАЛЬНОЙ РАЗМЕРНОСТИ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6725" y="1773238"/>
            <a:ext cx="3019425" cy="3575050"/>
          </a:xfrm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5435600" y="5732463"/>
            <a:ext cx="35290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b="1" i="1" dirty="0">
                <a:latin typeface="Times New Roman" pitchFamily="18" charset="0"/>
                <a:cs typeface="Times New Roman" pitchFamily="18" charset="0"/>
              </a:rPr>
              <a:t>Береговая линия побережья Великобритании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≈1.24</a:t>
            </a:r>
            <a:endParaRPr lang="ru-RU" altLang="zh-CN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40513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444625"/>
            <a:ext cx="2830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9026"/>
            <a:ext cx="21574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Мультифрактальный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анализ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4992688" cy="3881438"/>
          </a:xfrm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1087438" y="5659438"/>
            <a:ext cx="384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b="1" i="1">
                <a:solidFill>
                  <a:srgbClr val="222222"/>
                </a:solidFill>
                <a:latin typeface="Times New Roman" pitchFamily="18" charset="0"/>
                <a:cs typeface="华文楷体" charset="0"/>
              </a:rPr>
              <a:t>Представление мультифрактального спектра</a:t>
            </a:r>
            <a:endParaRPr lang="ru-RU" altLang="zh-CN">
              <a:cs typeface="华文楷体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373188"/>
            <a:ext cx="16557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5743575" y="1825625"/>
            <a:ext cx="324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zh-CN" sz="1600" b="1" i="1">
                <a:latin typeface="Times New Roman" pitchFamily="18" charset="0"/>
                <a:cs typeface="华文楷体" charset="0"/>
              </a:rPr>
              <a:t>Спектр сингулярностей  </a:t>
            </a:r>
            <a:r>
              <a:rPr lang="en-US" sz="1600" b="1" i="1">
                <a:latin typeface="Times New Roman" pitchFamily="18" charset="0"/>
              </a:rPr>
              <a:t>f</a:t>
            </a:r>
            <a:r>
              <a:rPr lang="ru-RU" altLang="zh-CN" sz="1600" b="1" i="1">
                <a:latin typeface="Times New Roman" pitchFamily="18" charset="0"/>
                <a:cs typeface="华文楷体" charset="0"/>
              </a:rPr>
              <a:t>(</a:t>
            </a:r>
            <a:r>
              <a:rPr lang="ru-RU" altLang="zh-CN" sz="1600" b="1" i="1">
                <a:latin typeface="Times New Roman" pitchFamily="18" charset="0"/>
                <a:cs typeface="华文楷体" charset="0"/>
                <a:sym typeface="Symbol" pitchFamily="18" charset="2"/>
              </a:rPr>
              <a:t></a:t>
            </a:r>
            <a:r>
              <a:rPr lang="ru-RU" altLang="zh-CN" sz="1600" b="1" i="1">
                <a:latin typeface="Times New Roman" pitchFamily="18" charset="0"/>
                <a:cs typeface="华文楷体" charset="0"/>
              </a:rPr>
              <a:t>) характеризует зависимость от </a:t>
            </a:r>
            <a:r>
              <a:rPr lang="ru-RU" altLang="zh-CN" sz="1600" b="1" i="1">
                <a:latin typeface="Times New Roman" pitchFamily="18" charset="0"/>
                <a:cs typeface="华文楷体" charset="0"/>
                <a:sym typeface="Symbol" pitchFamily="18" charset="2"/>
              </a:rPr>
              <a:t></a:t>
            </a:r>
            <a:r>
              <a:rPr lang="ru-RU" altLang="zh-CN" sz="1600" b="1" i="1">
                <a:latin typeface="Times New Roman" pitchFamily="18" charset="0"/>
                <a:cs typeface="华文楷体" charset="0"/>
              </a:rPr>
              <a:t> числа элементов покрытия N</a:t>
            </a:r>
            <a:r>
              <a:rPr lang="ru-RU" altLang="zh-CN" sz="1600" b="1" i="1" baseline="-25000">
                <a:latin typeface="Times New Roman" pitchFamily="18" charset="0"/>
                <a:cs typeface="华文楷体" charset="0"/>
                <a:sym typeface="Symbol" pitchFamily="18" charset="2"/>
              </a:rPr>
              <a:t></a:t>
            </a:r>
            <a:endParaRPr lang="ru-RU" altLang="zh-CN" sz="1600" b="1" i="1">
              <a:cs typeface="华文楷体" charset="0"/>
            </a:endParaRP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668838"/>
            <a:ext cx="331311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744788"/>
            <a:ext cx="331311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Прямоугольник 2"/>
          <p:cNvSpPr>
            <a:spLocks noChangeArrowheads="1"/>
          </p:cNvSpPr>
          <p:nvPr/>
        </p:nvSpPr>
        <p:spPr bwMode="auto">
          <a:xfrm>
            <a:off x="6178550" y="6383338"/>
            <a:ext cx="231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sz="1600" b="1" i="1">
                <a:latin typeface="Times New Roman" pitchFamily="18" charset="0"/>
                <a:cs typeface="华文楷体" charset="0"/>
              </a:rPr>
              <a:t>Мультифрактал</a:t>
            </a:r>
          </a:p>
        </p:txBody>
      </p:sp>
      <p:sp>
        <p:nvSpPr>
          <p:cNvPr id="16394" name="Прямоугольник 2"/>
          <p:cNvSpPr>
            <a:spLocks noChangeArrowheads="1"/>
          </p:cNvSpPr>
          <p:nvPr/>
        </p:nvSpPr>
        <p:spPr bwMode="auto">
          <a:xfrm>
            <a:off x="6140450" y="4378325"/>
            <a:ext cx="231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sz="1600" b="1" i="1">
                <a:latin typeface="Times New Roman" pitchFamily="18" charset="0"/>
                <a:cs typeface="华文楷体" charset="0"/>
              </a:rPr>
              <a:t>Монофрактал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noProof="1">
                <a:solidFill>
                  <a:schemeClr val="accent2">
                    <a:lumMod val="75000"/>
                  </a:schemeClr>
                </a:solidFill>
              </a:rPr>
              <a:t>Пример применения методов теории фракталов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72" y="1808113"/>
            <a:ext cx="3700308" cy="3277071"/>
          </a:xfrm>
          <a:noFill/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827584" y="5277613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www.frontiersin.org June2012|Volume3|Article141|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80" y="1811108"/>
            <a:ext cx="37135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32" y="6292113"/>
            <a:ext cx="3816424" cy="3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0852" y="5085184"/>
            <a:ext cx="4283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Multifractality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human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heartbeat dynamics</a:t>
            </a:r>
          </a:p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Plamen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Ch.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Luı´s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Nunes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Amaral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L. Goldberger,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Shlomo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Havlin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Michael G.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Rosenblum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Zbigniew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Struzikk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&amp; H. Eugene Stanley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Параметры, получаемые при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мультифрактальном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анализе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Объект 2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686800" cy="5111750"/>
          </a:xfrm>
        </p:spPr>
        <p:txBody>
          <a:bodyPr/>
          <a:lstStyle/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Применение мультифрактального формализма для анализа структуры исследуемого объекта показал наибольшую информативность следующих показателей, получаемых при мультифрактальной параметризации: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1)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0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- размерность Хаусдорфа – Безиковича, характеризующая однородный фрактал. Значение 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0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определяют по максимальному значению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f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(α), что соответствует D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при q=0;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2)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1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- информационная размерность, характеризующая скорость роста количества информации соответствует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при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=1;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3)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2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- корреляционная размерность, характеризующая вероятность найти в одной и той же ячейке покрытия две точки множества. Она определяется значением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при q=2;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4)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+q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и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-q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- экстремальные значения фрактальной размерности, отвечающие степени разреженности мультифрактального множества. Параметр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– величина, способствующая повышению вклада ячеек с относительно большими значениями меры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μ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1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при положительных значениях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и с относительно низкими значениями меры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μ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1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при отрицательных значениях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.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На основе полученных величин фрактальных размерностей при различных значениях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можно рассчитать параметры, количественно характеризующие структуру: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1) степень однородности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f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. Чем больше значение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f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, тем более однородна структура для канонических спектров, для псевдо спектров зависимость противоположная.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2) мультифрактальный параметр скрытой периодичности структуры (упорядоченности) множества Δ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= 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1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–</a:t>
            </a:r>
            <a:r>
              <a:rPr lang="ru-RU" altLang="zh-CN" sz="1400" b="1" i="1" smtClean="0">
                <a:latin typeface="Times New Roman" pitchFamily="18" charset="0"/>
                <a:cs typeface="华文楷体" charset="0"/>
              </a:rPr>
              <a:t>D</a:t>
            </a:r>
            <a:r>
              <a:rPr lang="ru-RU" altLang="zh-CN" sz="1400" b="1" baseline="-25000" smtClean="0">
                <a:latin typeface="Times New Roman" pitchFamily="18" charset="0"/>
                <a:cs typeface="华文楷体" charset="0"/>
              </a:rPr>
              <a:t>q</a:t>
            </a:r>
            <a:r>
              <a:rPr lang="ru-RU" altLang="zh-CN" sz="1400" b="1" smtClean="0">
                <a:latin typeface="Times New Roman" pitchFamily="18" charset="0"/>
                <a:cs typeface="华文楷体" charset="0"/>
              </a:rPr>
              <a:t> . Чем больше его значение (по модулю), тем более упорядочена структура.</a:t>
            </a:r>
            <a:endParaRPr lang="ru-RU" altLang="zh-CN" sz="1400" b="1" smtClean="0">
              <a:latin typeface="Calibri" pitchFamily="34" charset="0"/>
              <a:cs typeface="华文楷体" charset="0"/>
            </a:endParaRPr>
          </a:p>
          <a:p>
            <a:pPr indent="449263"/>
            <a:endParaRPr lang="ru-RU" altLang="zh-CN" sz="1400" smtClean="0">
              <a:cs typeface="华文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noProof="1">
                <a:solidFill>
                  <a:schemeClr val="accent2">
                    <a:lumMod val="75000"/>
                  </a:schemeClr>
                </a:solidFill>
              </a:rPr>
              <a:t>мультифрактальный анализ диагностического сигнала</a:t>
            </a:r>
          </a:p>
        </p:txBody>
      </p:sp>
      <p:sp>
        <p:nvSpPr>
          <p:cNvPr id="19460" name="Текстовое поле 102"/>
          <p:cNvSpPr txBox="1">
            <a:spLocks noChangeArrowheads="1"/>
          </p:cNvSpPr>
          <p:nvPr/>
        </p:nvSpPr>
        <p:spPr bwMode="auto">
          <a:xfrm>
            <a:off x="5694363" y="4767263"/>
            <a:ext cx="30718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ru-RU" b="1" i="1" dirty="0">
                <a:latin typeface="Times New Roman" pitchFamily="18" charset="0"/>
              </a:rPr>
              <a:t>СПМ </a:t>
            </a:r>
            <a:r>
              <a:rPr lang="en-US" altLang="ru-RU" b="1" i="1" dirty="0" err="1">
                <a:latin typeface="Times New Roman" pitchFamily="18" charset="0"/>
              </a:rPr>
              <a:t>акустического</a:t>
            </a:r>
            <a:r>
              <a:rPr lang="en-US" altLang="ru-RU" b="1" i="1" dirty="0">
                <a:latin typeface="Times New Roman" pitchFamily="18" charset="0"/>
              </a:rPr>
              <a:t> </a:t>
            </a:r>
            <a:r>
              <a:rPr lang="en-US" altLang="ru-RU" b="1" i="1" dirty="0" err="1">
                <a:latin typeface="Times New Roman" pitchFamily="18" charset="0"/>
              </a:rPr>
              <a:t>сигнала</a:t>
            </a:r>
            <a:r>
              <a:rPr lang="en-US" altLang="ru-RU" b="1" i="1" dirty="0">
                <a:latin typeface="Times New Roman" pitchFamily="18" charset="0"/>
              </a:rPr>
              <a:t> в  </a:t>
            </a:r>
            <a:r>
              <a:rPr lang="ru-RU" altLang="en-US" b="1" i="1" dirty="0">
                <a:latin typeface="Times New Roman" pitchFamily="18" charset="0"/>
              </a:rPr>
              <a:t>контрольной</a:t>
            </a:r>
            <a:r>
              <a:rPr lang="en-US" altLang="ru-RU" b="1" i="1" dirty="0">
                <a:latin typeface="Times New Roman" pitchFamily="18" charset="0"/>
              </a:rPr>
              <a:t> </a:t>
            </a:r>
            <a:r>
              <a:rPr lang="en-US" altLang="ru-RU" b="1" i="1" dirty="0" err="1">
                <a:latin typeface="Times New Roman" pitchFamily="18" charset="0"/>
              </a:rPr>
              <a:t>точке</a:t>
            </a:r>
            <a:r>
              <a:rPr lang="en-US" altLang="ru-RU" b="1" i="1" dirty="0">
                <a:latin typeface="Times New Roman" pitchFamily="18" charset="0"/>
              </a:rPr>
              <a:t> 1(а) и </a:t>
            </a:r>
            <a:r>
              <a:rPr lang="en-US" altLang="ru-RU" b="1" i="1" dirty="0" err="1">
                <a:latin typeface="Times New Roman" pitchFamily="18" charset="0"/>
              </a:rPr>
              <a:t>его</a:t>
            </a:r>
            <a:r>
              <a:rPr lang="en-US" altLang="ru-RU" b="1" i="1" dirty="0">
                <a:latin typeface="Times New Roman" pitchFamily="18" charset="0"/>
              </a:rPr>
              <a:t> </a:t>
            </a:r>
            <a:r>
              <a:rPr lang="en-US" altLang="ru-RU" b="1" i="1" dirty="0" err="1">
                <a:latin typeface="Times New Roman" pitchFamily="18" charset="0"/>
              </a:rPr>
              <a:t>мультифрактальный</a:t>
            </a:r>
            <a:r>
              <a:rPr lang="en-US" altLang="ru-RU" b="1" i="1" dirty="0">
                <a:latin typeface="Times New Roman" pitchFamily="18" charset="0"/>
              </a:rPr>
              <a:t> </a:t>
            </a:r>
            <a:r>
              <a:rPr lang="en-US" altLang="ru-RU" b="1" i="1" dirty="0" err="1">
                <a:latin typeface="Times New Roman" pitchFamily="18" charset="0"/>
              </a:rPr>
              <a:t>спектр</a:t>
            </a:r>
            <a:r>
              <a:rPr lang="en-US" altLang="ru-RU" b="1" i="1" dirty="0">
                <a:latin typeface="Times New Roman" pitchFamily="18" charset="0"/>
              </a:rPr>
              <a:t> (б)</a:t>
            </a:r>
            <a:endParaRPr lang="ru-RU" altLang="en-US" b="1" i="1" dirty="0"/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28792" cy="291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4767262"/>
            <a:ext cx="3195464" cy="1557337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1546"/>
            <a:ext cx="5184576" cy="233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noProof="1">
                <a:solidFill>
                  <a:schemeClr val="accent2">
                    <a:lumMod val="75000"/>
                  </a:schemeClr>
                </a:solidFill>
              </a:rPr>
              <a:t>мультифрактальный анализ диагностического сигнала в зоне дефекта</a:t>
            </a:r>
          </a:p>
        </p:txBody>
      </p:sp>
      <p:sp>
        <p:nvSpPr>
          <p:cNvPr id="20483" name="Замещающее содержимое 3"/>
          <p:cNvSpPr>
            <a:spLocks noGrp="1" noChangeArrowheads="1"/>
          </p:cNvSpPr>
          <p:nvPr>
            <p:ph sz="half" idx="2"/>
          </p:nvPr>
        </p:nvSpPr>
        <p:spPr>
          <a:xfrm>
            <a:off x="577850" y="6070600"/>
            <a:ext cx="8410575" cy="658813"/>
          </a:xfrm>
        </p:spPr>
        <p:txBody>
          <a:bodyPr/>
          <a:lstStyle/>
          <a:p>
            <a:pPr algn="ctr"/>
            <a:r>
              <a:rPr lang="ru-RU" altLang="en-US" sz="1800" b="1" i="1" dirty="0" smtClean="0">
                <a:solidFill>
                  <a:schemeClr val="tx1"/>
                </a:solidFill>
                <a:latin typeface="Times New Roman" pitchFamily="18" charset="0"/>
              </a:rPr>
              <a:t>СПМ акустического сигнала в дефектной точке 4 (а), и его </a:t>
            </a: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мультифрактальный</a:t>
            </a:r>
            <a:r>
              <a:rPr lang="ru-RU" altLang="en-US" sz="1800" b="1" i="1" dirty="0" smtClean="0">
                <a:solidFill>
                  <a:schemeClr val="tx1"/>
                </a:solidFill>
                <a:latin typeface="Times New Roman" pitchFamily="18" charset="0"/>
              </a:rPr>
              <a:t> спектр (б)</a:t>
            </a:r>
          </a:p>
        </p:txBody>
      </p:sp>
      <p:sp>
        <p:nvSpPr>
          <p:cNvPr id="20485" name="Замещающее содержимое 3"/>
          <p:cNvSpPr>
            <a:spLocks noGrp="1" noChangeArrowheads="1"/>
          </p:cNvSpPr>
          <p:nvPr/>
        </p:nvSpPr>
        <p:spPr bwMode="auto">
          <a:xfrm>
            <a:off x="657225" y="5022850"/>
            <a:ext cx="82661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altLang="en-US" b="1" i="1" dirty="0" err="1">
                <a:latin typeface="Times New Roman" pitchFamily="18" charset="0"/>
              </a:rPr>
              <a:t>Мультифрактальный</a:t>
            </a:r>
            <a:r>
              <a:rPr lang="ru-RU" altLang="en-US" b="1" i="1" dirty="0">
                <a:latin typeface="Times New Roman" pitchFamily="18" charset="0"/>
              </a:rPr>
              <a:t> спектр имеет меньшую ширину </a:t>
            </a:r>
            <a:r>
              <a:rPr lang="ru-RU" altLang="en-US" b="1" i="1" dirty="0" smtClean="0">
                <a:latin typeface="Times New Roman" pitchFamily="18" charset="0"/>
              </a:rPr>
              <a:t>спектра </a:t>
            </a:r>
            <a:r>
              <a:rPr lang="en-US" altLang="en-US" b="1" i="1" smtClean="0">
                <a:latin typeface="Times New Roman" pitchFamily="18" charset="0"/>
              </a:rPr>
              <a:t>S</a:t>
            </a:r>
            <a:r>
              <a:rPr lang="ru-RU" altLang="en-US" b="1" i="1" smtClean="0">
                <a:latin typeface="Times New Roman" pitchFamily="18" charset="0"/>
              </a:rPr>
              <a:t> </a:t>
            </a:r>
            <a:r>
              <a:rPr lang="ru-RU" altLang="en-US" b="1" i="1" dirty="0">
                <a:latin typeface="Times New Roman" pitchFamily="18" charset="0"/>
              </a:rPr>
              <a:t>и минимальный показатель упорядоченности структуры </a:t>
            </a:r>
            <a:r>
              <a:rPr lang="ru-RU" altLang="zh-CN" b="1" dirty="0" err="1">
                <a:latin typeface="Times New Roman" pitchFamily="18" charset="0"/>
                <a:cs typeface="华文楷体" charset="0"/>
              </a:rPr>
              <a:t>Δ</a:t>
            </a:r>
            <a:r>
              <a:rPr lang="ru-RU" altLang="zh-CN" b="1" i="1" dirty="0" err="1">
                <a:latin typeface="Times New Roman" pitchFamily="18" charset="0"/>
                <a:cs typeface="华文楷体" charset="0"/>
              </a:rPr>
              <a:t>q</a:t>
            </a:r>
            <a:r>
              <a:rPr lang="ru-RU" altLang="en-US" b="1" i="1" dirty="0">
                <a:latin typeface="Times New Roman" pitchFamily="18" charset="0"/>
              </a:rPr>
              <a:t>  - показатель наличия дефекта в данной точке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0" y="1700808"/>
            <a:ext cx="7451630" cy="312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412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Franklin Gothic Book</vt:lpstr>
      <vt:lpstr>Arial</vt:lpstr>
      <vt:lpstr>Franklin Gothic Medium</vt:lpstr>
      <vt:lpstr>Wingdings 2</vt:lpstr>
      <vt:lpstr>Calibri</vt:lpstr>
      <vt:lpstr>华文楷体</vt:lpstr>
      <vt:lpstr>Times New Roman</vt:lpstr>
      <vt:lpstr>Symbol</vt:lpstr>
      <vt:lpstr>TimesNewRoman</vt:lpstr>
      <vt:lpstr>2_Трек</vt:lpstr>
      <vt:lpstr>Презентация PowerPoint</vt:lpstr>
      <vt:lpstr>Фрактальная  размерность</vt:lpstr>
      <vt:lpstr>ОПРЕДЕЛЕНИЕ ФРАКТАЛЬНОЙ РАЗМЕРНОСТИ</vt:lpstr>
      <vt:lpstr>Мультифрактальный анализ</vt:lpstr>
      <vt:lpstr>Пример применения методов теории фракталов</vt:lpstr>
      <vt:lpstr>Параметры, получаемые при мультифрактальном анализе</vt:lpstr>
      <vt:lpstr>мультифрактальный анализ диагностического сигнала</vt:lpstr>
      <vt:lpstr>мультифрактальный анализ диагностического сигнала в зоне дефекта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ТЕОРИИ ФРАКТАЛОВ ПРИ АНАЛИЗЕ ЭКСПЕРИМЕНТАЛЬНЫХ ДАННЫХ И ДИАГНОСТИКЕ ТЕХНИЧЕСКИХ СИСТЕМ</dc:title>
  <dc:creator>ARS</dc:creator>
  <cp:lastModifiedBy>User</cp:lastModifiedBy>
  <cp:revision>85</cp:revision>
  <dcterms:created xsi:type="dcterms:W3CDTF">2013-11-15T08:41:53Z</dcterms:created>
  <dcterms:modified xsi:type="dcterms:W3CDTF">2020-10-26T07:47:27Z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