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F4188"/>
    <a:srgbClr val="334483"/>
    <a:srgbClr val="3493B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5854"/>
    <p:restoredTop sz="94665"/>
  </p:normalViewPr>
  <p:slideViewPr>
    <p:cSldViewPr>
      <p:cViewPr>
        <p:scale>
          <a:sx n="84" d="100"/>
          <a:sy n="84" d="100"/>
        </p:scale>
        <p:origin x="-1470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27072053155650122"/>
          <c:w val="0.6655744219540799"/>
          <c:h val="0.5462162994484728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0"/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НДСТ</c:v>
                </c:pt>
                <c:pt idx="1">
                  <c:v>Контроль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65</c:v>
                </c:pt>
                <c:pt idx="1">
                  <c:v>46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1611319528044515"/>
          <c:y val="0.20295640975391249"/>
          <c:w val="0.27894856767795539"/>
          <c:h val="0.49927302929346662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D970AE91-B212-4551-BA7A-17A95616CEA6}" type="slidenum">
              <a:rPr lang="ru-RU" sz="1400" b="0" strike="noStrike" spc="-1">
                <a:latin typeface="Times New Roman"/>
              </a:rPr>
              <a:pPr algn="r"/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1347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ru-RU" sz="2000" b="0" strike="noStrike" spc="-1" dirty="0">
              <a:latin typeface="Arial"/>
            </a:endParaRPr>
          </a:p>
        </p:txBody>
      </p:sp>
      <p:sp>
        <p:nvSpPr>
          <p:cNvPr id="6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67947C6E-07A7-4806-A0DF-4610FB0955CD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822924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2761560"/>
            <a:ext cx="822924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276156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276156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26496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203390"/>
            <a:ext cx="26496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203390"/>
            <a:ext cx="26496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22080" y="2761560"/>
            <a:ext cx="26496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2761560"/>
            <a:ext cx="26496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457200" y="2761560"/>
            <a:ext cx="26496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20339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1597860"/>
            <a:ext cx="7772040" cy="510975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276156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276156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2761560"/>
            <a:ext cx="822924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457200" y="4767390"/>
            <a:ext cx="2133360" cy="27351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6BB7804-4228-4873-9231-72F71CE5C7FD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21.10.2020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4767390"/>
            <a:ext cx="2895120" cy="27351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4767390"/>
            <a:ext cx="2133360" cy="27351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1FF7493-8360-4230-8854-BAA79D84F7C2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8.jpeg"/><Relationship Id="rId5" Type="http://schemas.openxmlformats.org/officeDocument/2006/relationships/image" Target="../media/image3.jpeg"/><Relationship Id="rId10" Type="http://schemas.openxmlformats.org/officeDocument/2006/relationships/image" Target="../media/image7.jpeg"/><Relationship Id="rId4" Type="http://schemas.openxmlformats.org/officeDocument/2006/relationships/image" Target="../media/image2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B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1653791" y="12411"/>
            <a:ext cx="6004384" cy="442455"/>
          </a:xfrm>
          <a:prstGeom prst="rect">
            <a:avLst/>
          </a:prstGeom>
          <a:solidFill>
            <a:srgbClr val="0F4188"/>
          </a:solidFill>
          <a:ln>
            <a:noFill/>
          </a:ln>
        </p:spPr>
        <p:txBody>
          <a:bodyPr anchor="ctr">
            <a:normAutofit lnSpcReduction="10000"/>
          </a:bodyPr>
          <a:lstStyle/>
          <a:p>
            <a:pPr algn="ctr">
              <a:lnSpc>
                <a:spcPct val="100000"/>
              </a:lnSpc>
              <a:spcBef>
                <a:spcPts val="2268"/>
              </a:spcBef>
            </a:pPr>
            <a:r>
              <a:rPr lang="ru-RU" sz="1200" b="1" dirty="0" smtClean="0">
                <a:solidFill>
                  <a:schemeClr val="bg1"/>
                </a:solidFill>
              </a:rPr>
              <a:t>ПСИХОВЕГЕТАТИВНЫЕ ОСОБЕННОСТИ МОЛОДЫХ МУЖЧИН </a:t>
            </a:r>
            <a:r>
              <a:rPr lang="ru-RU" sz="1200" b="1" dirty="0" smtClean="0">
                <a:solidFill>
                  <a:schemeClr val="bg1"/>
                </a:solidFill>
              </a:rPr>
              <a:t/>
            </a:r>
            <a:br>
              <a:rPr lang="ru-RU" sz="1200" b="1" dirty="0" smtClean="0">
                <a:solidFill>
                  <a:schemeClr val="bg1"/>
                </a:solidFill>
              </a:rPr>
            </a:br>
            <a:r>
              <a:rPr lang="ru-RU" sz="1200" b="1" dirty="0" smtClean="0">
                <a:solidFill>
                  <a:schemeClr val="bg1"/>
                </a:solidFill>
              </a:rPr>
              <a:t>С </a:t>
            </a:r>
            <a:r>
              <a:rPr lang="ru-RU" sz="1200" b="1" dirty="0" smtClean="0">
                <a:solidFill>
                  <a:schemeClr val="bg1"/>
                </a:solidFill>
              </a:rPr>
              <a:t>НЕДИФФЕРЕНЦИРОВАНОЙ ДИСПЛАЗИЕЙ СОЕДИНИТЕЛЬНОЙ ТКАНИ</a:t>
            </a:r>
            <a:endParaRPr lang="ru-RU" sz="1600" b="1" strike="noStrike" spc="-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0" y="446572"/>
            <a:ext cx="9144000" cy="4821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ru-RU" sz="1200" dirty="0" smtClean="0"/>
              <a:t>Акимова А.В., Миронов В.А., Лях В.Д., </a:t>
            </a:r>
            <a:r>
              <a:rPr lang="ru-RU" sz="1200" dirty="0" err="1" smtClean="0"/>
              <a:t>Гагиев</a:t>
            </a:r>
            <a:r>
              <a:rPr lang="ru-RU" sz="1200" dirty="0" smtClean="0"/>
              <a:t> В.В., </a:t>
            </a:r>
            <a:r>
              <a:rPr lang="ru-RU" sz="1200" dirty="0" err="1" smtClean="0"/>
              <a:t>Лягаева</a:t>
            </a:r>
            <a:r>
              <a:rPr lang="ru-RU" sz="1200" dirty="0" smtClean="0"/>
              <a:t> А.Г</a:t>
            </a:r>
            <a:r>
              <a:rPr lang="ru-RU" sz="1100" dirty="0" smtClean="0"/>
              <a:t>.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000" i="1" dirty="0" smtClean="0"/>
              <a:t>ФГБОУ </a:t>
            </a:r>
            <a:r>
              <a:rPr lang="ru-RU" sz="1000" i="1" dirty="0" smtClean="0"/>
              <a:t>ВО «Уральский государственный медицинский университет» МЗ РФ, </a:t>
            </a:r>
            <a:r>
              <a:rPr lang="ru-RU" sz="1000" i="1" dirty="0" smtClean="0"/>
              <a:t/>
            </a:r>
            <a:br>
              <a:rPr lang="ru-RU" sz="1000" i="1" dirty="0" smtClean="0"/>
            </a:br>
            <a:r>
              <a:rPr lang="ru-RU" sz="1000" i="1" dirty="0" smtClean="0"/>
              <a:t>ФГКУЗ </a:t>
            </a:r>
            <a:r>
              <a:rPr lang="ru-RU" sz="1000" i="1" dirty="0" smtClean="0"/>
              <a:t>«</a:t>
            </a:r>
            <a:r>
              <a:rPr lang="ru-RU" sz="1000" i="1" dirty="0" smtClean="0"/>
              <a:t>5 военный </a:t>
            </a:r>
            <a:r>
              <a:rPr lang="ru-RU" sz="1000" i="1" dirty="0" smtClean="0"/>
              <a:t>клинический госпиталь войск национальной гвардии РФ</a:t>
            </a:r>
            <a:r>
              <a:rPr lang="ru-RU" sz="1000" i="1" dirty="0" smtClean="0"/>
              <a:t>», Екатеринбур</a:t>
            </a:r>
            <a:r>
              <a:rPr lang="ru-RU" sz="1100" i="1" dirty="0" smtClean="0"/>
              <a:t>г, РФ</a:t>
            </a:r>
            <a:endParaRPr lang="ru-RU" sz="1100" dirty="0" smtClean="0"/>
          </a:p>
          <a:p>
            <a:r>
              <a:rPr lang="ru-RU" sz="1100" i="1" dirty="0" smtClean="0"/>
              <a:t>ФГКУЗ «5военный клинический </a:t>
            </a:r>
            <a:r>
              <a:rPr lang="ru-RU" sz="1100" i="1" dirty="0" smtClean="0"/>
              <a:t>госпиталь войск национальной гвардии РФ»</a:t>
            </a:r>
            <a:endParaRPr lang="ru-RU" sz="1100" dirty="0" smtClean="0"/>
          </a:p>
          <a:p>
            <a:r>
              <a:rPr lang="ru-RU" sz="1100" i="1" dirty="0" smtClean="0"/>
              <a:t>ул. Соболева, 10, г. Екатеринбург, 620036, РФ</a:t>
            </a:r>
            <a:endParaRPr lang="ru-RU" sz="1100" b="1" strike="noStrike" spc="-1" dirty="0">
              <a:solidFill>
                <a:srgbClr val="0F4188"/>
              </a:solidFill>
            </a:endParaRPr>
          </a:p>
        </p:txBody>
      </p:sp>
      <p:graphicFrame>
        <p:nvGraphicFramePr>
          <p:cNvPr id="47" name="Table 3"/>
          <p:cNvGraphicFramePr/>
          <p:nvPr>
            <p:extLst>
              <p:ext uri="{D42A27DB-BD31-4B8C-83A1-F6EECF244321}">
                <p14:modId xmlns="" xmlns:p14="http://schemas.microsoft.com/office/powerpoint/2010/main" val="2931953203"/>
              </p:ext>
            </p:extLst>
          </p:nvPr>
        </p:nvGraphicFramePr>
        <p:xfrm>
          <a:off x="0" y="1857370"/>
          <a:ext cx="3240359" cy="1214444"/>
        </p:xfrm>
        <a:graphic>
          <a:graphicData uri="http://schemas.openxmlformats.org/drawingml/2006/table">
            <a:tbl>
              <a:tblPr/>
              <a:tblGrid>
                <a:gridCol w="32403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509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0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ЦЕЛИ</a:t>
                      </a:r>
                      <a:endParaRPr lang="ru-RU" sz="11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6346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выявить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психовегетативные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особенности молодых мужчин с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недифференцированой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дисплазией соединительной ткани </a:t>
                      </a:r>
                      <a:endParaRPr lang="ru-RU" sz="800" b="0" strike="noStrike" spc="-1" dirty="0">
                        <a:latin typeface="+mn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" name="Table 4"/>
          <p:cNvGraphicFramePr/>
          <p:nvPr>
            <p:extLst>
              <p:ext uri="{D42A27DB-BD31-4B8C-83A1-F6EECF244321}">
                <p14:modId xmlns="" xmlns:p14="http://schemas.microsoft.com/office/powerpoint/2010/main" val="1289642302"/>
              </p:ext>
            </p:extLst>
          </p:nvPr>
        </p:nvGraphicFramePr>
        <p:xfrm>
          <a:off x="1" y="2428875"/>
          <a:ext cx="3214678" cy="2727960"/>
        </p:xfrm>
        <a:graphic>
          <a:graphicData uri="http://schemas.openxmlformats.org/drawingml/2006/table">
            <a:tbl>
              <a:tblPr/>
              <a:tblGrid>
                <a:gridCol w="32146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19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МАТЕРИАЛЫ</a:t>
                      </a:r>
                      <a:r>
                        <a:rPr lang="en-US" sz="1000" b="0" strike="noStrike" spc="-1" baseline="0" dirty="0">
                          <a:solidFill>
                            <a:schemeClr val="bg1"/>
                          </a:solidFill>
                          <a:latin typeface="+mj-lt"/>
                        </a:rPr>
                        <a:t> И МЕТОДЫ</a:t>
                      </a:r>
                      <a:endParaRPr lang="ru-RU" sz="10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94726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Обследовали111 здоровых молодых мужчин.  На первом этапе проведен стандартный терапевтический осмотр. Внешние признаки ДСТ и малые аномалии развития (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=48) оценивались в соответствии с Национальными рекомендациями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Россий-ского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научного медицинского общества терапевтов 2015г. Заполняли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опросник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Вейна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для выявления вегетативных нарушений, выявляли критерии исходного вегетативного тонуса (А.М.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Вейн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2003). Оценку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психоэмоционального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состо-яния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проводили с помощью  госпитальной шкалы тревоги и депрессии (HADS), многостороннее исследование личности - с помощью  Миннесотского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многоаспектного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личностного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опрос-ника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(MMPI)  в модификации Ф.Б. Березина. Для определения субъективного ощущения боли применялась визуальная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ана-логовая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шкала боли, для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экспресс-диагностики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астении - шкала астенического состояния (Л.Д.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Майкова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Т.Г. Чертова).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втором этапе проводили сравнительное исследование. Группу НДСТ составили мужчины, имеющие 6 и более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внеш-них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признаков (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=65), группу контроля - лица, имеющие менее 6 внешних признаков (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=46).Использовали критерий Манна-Уитни, различия достоверны при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&lt;0,05.</a:t>
                      </a:r>
                      <a:endParaRPr lang="ru-RU" sz="8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0" name="Table 6"/>
          <p:cNvGraphicFramePr/>
          <p:nvPr>
            <p:extLst>
              <p:ext uri="{D42A27DB-BD31-4B8C-83A1-F6EECF244321}">
                <p14:modId xmlns="" xmlns:p14="http://schemas.microsoft.com/office/powerpoint/2010/main" val="42663560"/>
              </p:ext>
            </p:extLst>
          </p:nvPr>
        </p:nvGraphicFramePr>
        <p:xfrm>
          <a:off x="5929322" y="3643320"/>
          <a:ext cx="3214678" cy="1508982"/>
        </p:xfrm>
        <a:graphic>
          <a:graphicData uri="http://schemas.openxmlformats.org/drawingml/2006/table">
            <a:tbl>
              <a:tblPr/>
              <a:tblGrid>
                <a:gridCol w="32146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121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ВЫВОДЫ</a:t>
                      </a:r>
                      <a:endParaRPr lang="ru-RU" sz="10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88002">
                <a:tc>
                  <a:txBody>
                    <a:bodyPr/>
                    <a:lstStyle/>
                    <a:p>
                      <a:pPr lvl="0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Мужчины с НДСТ имеют достоверно больше клинических симптомов вегетативных нарушений, преобладание критериев исходного симпатического и в большей степени – парасимпатического тонуса.</a:t>
                      </a:r>
                    </a:p>
                    <a:p>
                      <a:pPr lvl="0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Выраженность болевых синдромов в суставах и спине была выше у мужчин с НДСТ.</a:t>
                      </a:r>
                    </a:p>
                    <a:p>
                      <a:pPr lvl="0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Группа НДСТ показала достоверно большую выраженность тревоги по шкалам тревоги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HADS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=0,005) и МИЛ (р=0,03), более выраженные симптомы ипохондрии (р=0,055) и астении (р=0,005).</a:t>
                      </a:r>
                      <a:endParaRPr lang="ru-RU" sz="8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1" name="Table 7"/>
          <p:cNvGraphicFramePr/>
          <p:nvPr>
            <p:extLst>
              <p:ext uri="{D42A27DB-BD31-4B8C-83A1-F6EECF244321}">
                <p14:modId xmlns="" xmlns:p14="http://schemas.microsoft.com/office/powerpoint/2010/main" val="3821899023"/>
              </p:ext>
            </p:extLst>
          </p:nvPr>
        </p:nvGraphicFramePr>
        <p:xfrm>
          <a:off x="5929322" y="1021120"/>
          <a:ext cx="3170152" cy="2606040"/>
        </p:xfrm>
        <a:graphic>
          <a:graphicData uri="http://schemas.openxmlformats.org/drawingml/2006/table">
            <a:tbl>
              <a:tblPr/>
              <a:tblGrid>
                <a:gridCol w="31701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12652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strike="noStrike" spc="-1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</a:t>
                      </a:r>
                      <a:endParaRPr lang="ru-RU" sz="1000" b="0" strike="noStrike" spc="-1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11436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Внешние фены ДСТ или малые аномалии развития были выявлены у каждого. НДСТ зарегистрирована у 65 из 111 (58,6%). Группы были сравнимы по возрасту (р=0,9). При исследовании исходного вегетативного тонуса мужчины с НДСТ показали достоверно большее число критериев как симпатического (р=0,016), так и парасимпатического тонуса (0,005), набрали большее количество баллов по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Опроснику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Вейна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(р=0,004), но в большинстве случаев не достигли диагностического порога синдрома вегетативной дисфункции.  Группа НДСТ продемонстрировала достоверно более выраженные боли в суставах (р=0,007), в спине (р=0,000), и симптомы астении (р=0,005).</a:t>
                      </a:r>
                    </a:p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Мужчины группы НДСТ показали достоверно больше баллов по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подшкале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тревоги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HADS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=0,005), по признакам депрессии различий не выявлено (р=0,33). Данные скрининга были подтверждены результатами МИЛ: в группе НДСТ  достоверно больше баллов по шкале тревоги (р=0,03), а также тенденция к более высоким проявлениям ипохондрии (р=0,055) и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паранойяльности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(р=0,07).</a:t>
                      </a:r>
                      <a:endParaRPr lang="ru-RU" sz="8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2" name="CustomShape 8"/>
          <p:cNvSpPr/>
          <p:nvPr/>
        </p:nvSpPr>
        <p:spPr>
          <a:xfrm>
            <a:off x="155520" y="-108270"/>
            <a:ext cx="304560" cy="2284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3" name="Picture 8"/>
          <p:cNvPicPr/>
          <p:nvPr/>
        </p:nvPicPr>
        <p:blipFill>
          <a:blip r:embed="rId3" cstate="print"/>
          <a:srcRect l="5177" r="4411"/>
          <a:stretch/>
        </p:blipFill>
        <p:spPr>
          <a:xfrm>
            <a:off x="5757478" y="2714626"/>
            <a:ext cx="45719" cy="7143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4" name="Picture 10"/>
          <p:cNvPicPr/>
          <p:nvPr/>
        </p:nvPicPr>
        <p:blipFill>
          <a:blip r:embed="rId4" cstate="print"/>
          <a:srcRect l="26235" t="13573" r="21887" b="14766"/>
          <a:stretch/>
        </p:blipFill>
        <p:spPr>
          <a:xfrm flipH="1">
            <a:off x="5715007" y="1025834"/>
            <a:ext cx="45719" cy="4571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55" name="Table 9"/>
          <p:cNvGraphicFramePr/>
          <p:nvPr>
            <p:extLst>
              <p:ext uri="{D42A27DB-BD31-4B8C-83A1-F6EECF244321}">
                <p14:modId xmlns="" xmlns:p14="http://schemas.microsoft.com/office/powerpoint/2010/main" val="212383060"/>
              </p:ext>
            </p:extLst>
          </p:nvPr>
        </p:nvGraphicFramePr>
        <p:xfrm>
          <a:off x="0" y="1000114"/>
          <a:ext cx="3240359" cy="899160"/>
        </p:xfrm>
        <a:graphic>
          <a:graphicData uri="http://schemas.openxmlformats.org/drawingml/2006/table">
            <a:tbl>
              <a:tblPr/>
              <a:tblGrid>
                <a:gridCol w="32403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143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ВВЕДЕНИЕ</a:t>
                      </a:r>
                      <a:endParaRPr lang="ru-RU" sz="10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0417">
                <a:tc>
                  <a:txBody>
                    <a:bodyPr/>
                    <a:lstStyle/>
                    <a:p>
                      <a:pPr algn="l"/>
                      <a:r>
                        <a:rPr lang="ru-RU" sz="800" dirty="0" smtClean="0">
                          <a:latin typeface="+mn-lt"/>
                        </a:rPr>
                        <a:t>Недифференцированная</a:t>
                      </a:r>
                      <a:r>
                        <a:rPr lang="ru-RU" sz="800" baseline="0" dirty="0" smtClean="0">
                          <a:latin typeface="+mn-lt"/>
                        </a:rPr>
                        <a:t> дисплазия соединительной ткани </a:t>
                      </a:r>
                      <a:r>
                        <a:rPr lang="ru-RU" sz="800" baseline="0" dirty="0" smtClean="0">
                          <a:latin typeface="+mn-lt"/>
                        </a:rPr>
                        <a:t>(НДСТ) </a:t>
                      </a:r>
                      <a:r>
                        <a:rPr lang="ru-RU" sz="800" baseline="0" dirty="0" smtClean="0">
                          <a:latin typeface="+mn-lt"/>
                        </a:rPr>
                        <a:t>широко распространена </a:t>
                      </a:r>
                      <a:r>
                        <a:rPr lang="ru-RU" sz="800" baseline="0" dirty="0" smtClean="0">
                          <a:latin typeface="+mn-lt"/>
                        </a:rPr>
                        <a:t>среди молодых людей. </a:t>
                      </a:r>
                      <a:r>
                        <a:rPr lang="ru-RU" sz="800" baseline="0" dirty="0" smtClean="0">
                          <a:latin typeface="+mn-lt"/>
                        </a:rPr>
                        <a:t>В числе ее проявлений описаны </a:t>
                      </a:r>
                      <a:r>
                        <a:rPr lang="ru-RU" sz="800" baseline="0" dirty="0" smtClean="0">
                          <a:latin typeface="+mn-lt"/>
                        </a:rPr>
                        <a:t>разнообразные </a:t>
                      </a:r>
                      <a:r>
                        <a:rPr lang="ru-RU" sz="800" baseline="0" dirty="0" err="1" smtClean="0">
                          <a:latin typeface="+mn-lt"/>
                        </a:rPr>
                        <a:t>психовегетативные</a:t>
                      </a:r>
                      <a:r>
                        <a:rPr lang="ru-RU" sz="800" baseline="0" dirty="0" smtClean="0">
                          <a:latin typeface="+mn-lt"/>
                        </a:rPr>
                        <a:t> симптомы, влияющие на качество жизни и адаптационные возможности  организма.</a:t>
                      </a:r>
                      <a:endParaRPr lang="ru-RU" sz="800" dirty="0">
                        <a:latin typeface="+mn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7" name="Table 11"/>
          <p:cNvGraphicFramePr/>
          <p:nvPr>
            <p:extLst>
              <p:ext uri="{D42A27DB-BD31-4B8C-83A1-F6EECF244321}">
                <p14:modId xmlns="" xmlns:p14="http://schemas.microsoft.com/office/powerpoint/2010/main" val="639220268"/>
              </p:ext>
            </p:extLst>
          </p:nvPr>
        </p:nvGraphicFramePr>
        <p:xfrm>
          <a:off x="3338834" y="1071552"/>
          <a:ext cx="2457302" cy="220980"/>
        </p:xfrm>
        <a:graphic>
          <a:graphicData uri="http://schemas.openxmlformats.org/drawingml/2006/table">
            <a:tbl>
              <a:tblPr/>
              <a:tblGrid>
                <a:gridCol w="24573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336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chemeClr val="bg1"/>
                          </a:solidFill>
                          <a:latin typeface="+mj-lt"/>
                        </a:rPr>
                        <a:t>Частота</a:t>
                      </a:r>
                      <a:r>
                        <a:rPr lang="ru-RU" sz="1000" b="0" strike="noStrike" spc="-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НДСТ в группе</a:t>
                      </a:r>
                      <a:endParaRPr lang="ru-RU" sz="10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1"/>
          <p:cNvGraphicFramePr/>
          <p:nvPr>
            <p:extLst>
              <p:ext uri="{D42A27DB-BD31-4B8C-83A1-F6EECF244321}">
                <p14:modId xmlns="" xmlns:p14="http://schemas.microsoft.com/office/powerpoint/2010/main" val="1391851145"/>
              </p:ext>
            </p:extLst>
          </p:nvPr>
        </p:nvGraphicFramePr>
        <p:xfrm>
          <a:off x="3357554" y="2181674"/>
          <a:ext cx="2459931" cy="220980"/>
        </p:xfrm>
        <a:graphic>
          <a:graphicData uri="http://schemas.openxmlformats.org/drawingml/2006/table">
            <a:tbl>
              <a:tblPr/>
              <a:tblGrid>
                <a:gridCol w="24599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880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chemeClr val="bg1"/>
                          </a:solidFill>
                          <a:latin typeface="+mj-lt"/>
                        </a:rPr>
                        <a:t>Внешние</a:t>
                      </a:r>
                      <a:r>
                        <a:rPr lang="ru-RU" sz="1000" b="0" strike="noStrike" spc="-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признаки ДСТ</a:t>
                      </a:r>
                      <a:endParaRPr lang="ru-RU" sz="10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8" name="Picture 10"/>
          <p:cNvPicPr/>
          <p:nvPr/>
        </p:nvPicPr>
        <p:blipFill>
          <a:blip r:embed="rId4" cstate="print"/>
          <a:srcRect l="26235" t="13573" r="21887" b="14766"/>
          <a:stretch/>
        </p:blipFill>
        <p:spPr>
          <a:xfrm flipV="1">
            <a:off x="5914642" y="2045965"/>
            <a:ext cx="45719" cy="4571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7" name="Рисунок 26" descr="_avatar18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1042" y="0"/>
            <a:ext cx="928676" cy="928676"/>
          </a:xfrm>
          <a:prstGeom prst="rect">
            <a:avLst/>
          </a:prstGeom>
        </p:spPr>
      </p:pic>
      <p:pic>
        <p:nvPicPr>
          <p:cNvPr id="28" name="Рисунок 27" descr="unname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4282" y="0"/>
            <a:ext cx="928676" cy="928676"/>
          </a:xfrm>
          <a:prstGeom prst="rect">
            <a:avLst/>
          </a:prstGeom>
        </p:spPr>
      </p:pic>
      <p:graphicFrame>
        <p:nvGraphicFramePr>
          <p:cNvPr id="29" name="Диаграмма 28"/>
          <p:cNvGraphicFramePr/>
          <p:nvPr/>
        </p:nvGraphicFramePr>
        <p:xfrm>
          <a:off x="3286116" y="1285866"/>
          <a:ext cx="2571768" cy="928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30" name="Рисунок 29" descr="20180131_133754_HDR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357554" y="3929072"/>
            <a:ext cx="1214428" cy="1214428"/>
          </a:xfrm>
          <a:prstGeom prst="rect">
            <a:avLst/>
          </a:prstGeom>
        </p:spPr>
      </p:pic>
      <p:pic>
        <p:nvPicPr>
          <p:cNvPr id="31" name="Рисунок 30" descr="20180131_134701_HDR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572000" y="3668272"/>
            <a:ext cx="1214446" cy="1475228"/>
          </a:xfrm>
          <a:prstGeom prst="rect">
            <a:avLst/>
          </a:prstGeom>
        </p:spPr>
      </p:pic>
      <p:pic>
        <p:nvPicPr>
          <p:cNvPr id="32" name="Рисунок 31" descr="20180831_094648_HDR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357686" y="2482452"/>
            <a:ext cx="1571612" cy="1178709"/>
          </a:xfrm>
          <a:prstGeom prst="rect">
            <a:avLst/>
          </a:prstGeom>
        </p:spPr>
      </p:pic>
      <p:pic>
        <p:nvPicPr>
          <p:cNvPr id="33" name="Рисунок 32" descr="IMG_20170914_131155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357554" y="2428874"/>
            <a:ext cx="1143008" cy="1524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470</Words>
  <Application>Microsoft Macintosh PowerPoint</Application>
  <PresentationFormat>Экран (16:9)</PresentationFormat>
  <Paragraphs>20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Здесь должен быть ваш заголовок</dc:title>
  <dc:creator>User</dc:creator>
  <cp:lastModifiedBy>A</cp:lastModifiedBy>
  <cp:revision>31</cp:revision>
  <dcterms:created xsi:type="dcterms:W3CDTF">2020-04-24T08:14:06Z</dcterms:created>
  <dcterms:modified xsi:type="dcterms:W3CDTF">2020-10-21T11:50:56Z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