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F4188"/>
    <a:srgbClr val="334483"/>
    <a:srgbClr val="3493B8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5854"/>
    <p:restoredTop sz="94665"/>
  </p:normalViewPr>
  <p:slideViewPr>
    <p:cSldViewPr>
      <p:cViewPr>
        <p:scale>
          <a:sx n="84" d="100"/>
          <a:sy n="84" d="100"/>
        </p:scale>
        <p:origin x="-1422" y="-15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Нет ДСТ</c:v>
                </c:pt>
              </c:strCache>
            </c:strRef>
          </c:tx>
          <c:dLbls>
            <c:txPr>
              <a:bodyPr/>
              <a:lstStyle/>
              <a:p>
                <a:pPr>
                  <a:defRPr sz="6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Нет переломов</c:v>
                </c:pt>
                <c:pt idx="1">
                  <c:v>1 перелом</c:v>
                </c:pt>
                <c:pt idx="2">
                  <c:v>2 и более переломов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62</c:v>
                </c:pt>
                <c:pt idx="1">
                  <c:v>17</c:v>
                </c:pt>
                <c:pt idx="2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ДСТ+</c:v>
                </c:pt>
              </c:strCache>
            </c:strRef>
          </c:tx>
          <c:dLbls>
            <c:txPr>
              <a:bodyPr/>
              <a:lstStyle/>
              <a:p>
                <a:pPr>
                  <a:defRPr sz="600" baseline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Нет переломов</c:v>
                </c:pt>
                <c:pt idx="1">
                  <c:v>1 перелом</c:v>
                </c:pt>
                <c:pt idx="2">
                  <c:v>2 и более переломов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30</c:v>
                </c:pt>
                <c:pt idx="1">
                  <c:v>7</c:v>
                </c:pt>
                <c:pt idx="2">
                  <c:v>7</c:v>
                </c:pt>
              </c:numCache>
            </c:numRef>
          </c:val>
        </c:ser>
        <c:overlap val="100"/>
        <c:axId val="54655616"/>
        <c:axId val="55193984"/>
      </c:barChart>
      <c:catAx>
        <c:axId val="54655616"/>
        <c:scaling>
          <c:orientation val="minMax"/>
        </c:scaling>
        <c:axPos val="b"/>
        <c:tickLblPos val="nextTo"/>
        <c:txPr>
          <a:bodyPr/>
          <a:lstStyle/>
          <a:p>
            <a:pPr>
              <a:defRPr sz="600" baseline="0"/>
            </a:pPr>
            <a:endParaRPr lang="ru-RU"/>
          </a:p>
        </c:txPr>
        <c:crossAx val="55193984"/>
        <c:crosses val="autoZero"/>
        <c:auto val="1"/>
        <c:lblAlgn val="ctr"/>
        <c:lblOffset val="100"/>
      </c:catAx>
      <c:valAx>
        <c:axId val="551939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 baseline="0"/>
            </a:pPr>
            <a:endParaRPr lang="ru-RU"/>
          </a:p>
        </c:txPr>
        <c:crossAx val="546556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7242255635159374"/>
          <c:y val="7.129848333704164E-2"/>
          <c:w val="0.19316908232629426"/>
          <c:h val="0.23986349591327633"/>
        </c:manualLayout>
      </c:layout>
      <c:txPr>
        <a:bodyPr/>
        <a:lstStyle/>
        <a:p>
          <a:pPr>
            <a:defRPr sz="600" baseline="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41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latin typeface="Times New Roman"/>
              </a:rPr>
              <a:t>&lt;верхний колонтитул&gt;</a:t>
            </a:r>
          </a:p>
        </p:txBody>
      </p:sp>
      <p:sp>
        <p:nvSpPr>
          <p:cNvPr id="42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latin typeface="Times New Roman"/>
              </a:rPr>
              <a:t>&lt;дата/время&gt;</a:t>
            </a:r>
          </a:p>
        </p:txBody>
      </p:sp>
      <p:sp>
        <p:nvSpPr>
          <p:cNvPr id="43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latin typeface="Times New Roman"/>
              </a:rPr>
              <a:t>&lt;нижний колонтитул&gt;</a:t>
            </a:r>
          </a:p>
        </p:txBody>
      </p:sp>
      <p:sp>
        <p:nvSpPr>
          <p:cNvPr id="44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D970AE91-B212-4551-BA7A-17A95616CEA6}" type="slidenum">
              <a:rPr lang="ru-RU" sz="1400" b="0" strike="noStrike" spc="-1">
                <a:latin typeface="Times New Roman"/>
              </a:rPr>
              <a:pPr algn="r"/>
              <a:t>‹#›</a:t>
            </a:fld>
            <a:endParaRPr lang="ru-RU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213473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/>
          <a:lstStyle/>
          <a:p>
            <a:endParaRPr lang="ru-RU" sz="2000" b="0" strike="noStrike" spc="-1" dirty="0">
              <a:latin typeface="Arial"/>
            </a:endParaRPr>
          </a:p>
        </p:txBody>
      </p:sp>
      <p:sp>
        <p:nvSpPr>
          <p:cNvPr id="60" name="TextShape 2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67947C6E-07A7-4806-A0DF-4610FB0955CD}" type="slidenum">
              <a:rPr lang="ru-RU" sz="1200" b="0" strike="noStrike" spc="-1">
                <a:solidFill>
                  <a:srgbClr val="000000"/>
                </a:solidFill>
                <a:latin typeface="+mn-lt"/>
                <a:ea typeface="+mn-ea"/>
              </a:rPr>
              <a:pPr algn="r">
                <a:lnSpc>
                  <a:spcPct val="100000"/>
                </a:lnSpc>
              </a:pPr>
              <a:t>1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20339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602208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457200" y="2761560"/>
            <a:ext cx="26496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822924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685800" y="1597860"/>
            <a:ext cx="7772040" cy="510975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5720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2982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276156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3390"/>
            <a:ext cx="401580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2761560"/>
            <a:ext cx="8229240" cy="142263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85800" y="1597860"/>
            <a:ext cx="7772040" cy="11021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latin typeface="Calibri"/>
              </a:rPr>
              <a:t>Образец заголовка</a:t>
            </a:r>
          </a:p>
        </p:txBody>
      </p:sp>
      <p:sp>
        <p:nvSpPr>
          <p:cNvPr id="5" name="PlaceHolder 2"/>
          <p:cNvSpPr>
            <a:spLocks noGrp="1"/>
          </p:cNvSpPr>
          <p:nvPr>
            <p:ph type="dt"/>
          </p:nvPr>
        </p:nvSpPr>
        <p:spPr>
          <a:xfrm>
            <a:off x="45720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6BB7804-4228-4873-9231-72F71CE5C7FD}" type="datetime">
              <a:rPr lang="ru-RU" sz="1200" b="0" strike="noStrike" spc="-1">
                <a:solidFill>
                  <a:srgbClr val="8B8B8B"/>
                </a:solidFill>
                <a:latin typeface="Calibri"/>
              </a:rPr>
              <a:pPr>
                <a:lnSpc>
                  <a:spcPct val="100000"/>
                </a:lnSpc>
              </a:pPr>
              <a:t>24.10.2020</a:t>
            </a:fld>
            <a:endParaRPr lang="ru-RU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4767390"/>
            <a:ext cx="2895120" cy="27351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4767390"/>
            <a:ext cx="2133360" cy="27351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21FF7493-8360-4230-8854-BAA79D84F7C2}" type="slidenum">
              <a:rPr lang="ru-RU" sz="1200" b="0" strike="noStrike" spc="-1">
                <a:solidFill>
                  <a:srgbClr val="8B8B8B"/>
                </a:solid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chart" Target="../charts/chart1.xml"/><Relationship Id="rId4" Type="http://schemas.openxmlformats.org/officeDocument/2006/relationships/image" Target="../media/image2.png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6DBE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1653791" y="12411"/>
            <a:ext cx="6004384" cy="442455"/>
          </a:xfrm>
          <a:prstGeom prst="rect">
            <a:avLst/>
          </a:prstGeom>
          <a:solidFill>
            <a:srgbClr val="0F4188"/>
          </a:solidFill>
          <a:ln>
            <a:noFill/>
          </a:ln>
        </p:spPr>
        <p:txBody>
          <a:bodyPr anchor="ctr">
            <a:normAutofit fontScale="85000" lnSpcReduction="20000"/>
          </a:bodyPr>
          <a:lstStyle/>
          <a:p>
            <a:pPr algn="ctr">
              <a:lnSpc>
                <a:spcPct val="100000"/>
              </a:lnSpc>
              <a:spcBef>
                <a:spcPts val="2268"/>
              </a:spcBef>
            </a:pPr>
            <a:r>
              <a:rPr lang="ru-RU" sz="1600" dirty="0" smtClean="0">
                <a:solidFill>
                  <a:schemeClr val="bg1"/>
                </a:solidFill>
              </a:rPr>
              <a:t>НЕДИФФЕРЕНЦИРОВАНАЯ ДИСПЛАЗИЯ </a:t>
            </a:r>
            <a:r>
              <a:rPr lang="ru-RU" sz="1600" dirty="0" smtClean="0">
                <a:solidFill>
                  <a:schemeClr val="bg1"/>
                </a:solidFill>
              </a:rPr>
              <a:t>СОЕДИНИТЕЛЬНОЙ </a:t>
            </a:r>
            <a:r>
              <a:rPr lang="ru-RU" sz="1600" dirty="0" smtClean="0">
                <a:solidFill>
                  <a:schemeClr val="bg1"/>
                </a:solidFill>
              </a:rPr>
              <a:t>ТКАНИ КАК ФАКТОР РИСКА ПЕРЕЛОМОВ </a:t>
            </a:r>
            <a:r>
              <a:rPr lang="ru-RU" sz="1600" dirty="0" smtClean="0">
                <a:solidFill>
                  <a:schemeClr val="bg1"/>
                </a:solidFill>
              </a:rPr>
              <a:t>У МОЛОДЫХ МУЖЧИН</a:t>
            </a:r>
            <a:r>
              <a:rPr lang="ru-RU" sz="1600" dirty="0" smtClean="0"/>
              <a:t> </a:t>
            </a:r>
            <a:endParaRPr lang="ru-RU" sz="1600" b="1" strike="noStrike" spc="-1" dirty="0">
              <a:solidFill>
                <a:srgbClr val="000000"/>
              </a:solidFill>
              <a:latin typeface="+mj-lt"/>
            </a:endParaRPr>
          </a:p>
        </p:txBody>
      </p:sp>
      <p:sp>
        <p:nvSpPr>
          <p:cNvPr id="46" name="CustomShape 2"/>
          <p:cNvSpPr/>
          <p:nvPr/>
        </p:nvSpPr>
        <p:spPr>
          <a:xfrm>
            <a:off x="1357290" y="446572"/>
            <a:ext cx="6572296" cy="3392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100" dirty="0" smtClean="0"/>
              <a:t>А.В. Акимова, В.А. Миронов, А.А. Попов, П.А. </a:t>
            </a:r>
            <a:r>
              <a:rPr lang="ru-RU" sz="1100" dirty="0" err="1" smtClean="0"/>
              <a:t>Палабугина</a:t>
            </a:r>
            <a:r>
              <a:rPr lang="ru-RU" sz="1100" dirty="0" smtClean="0"/>
              <a:t>, К.И. </a:t>
            </a:r>
            <a:r>
              <a:rPr lang="ru-RU" sz="1100" dirty="0" err="1" smtClean="0"/>
              <a:t>Федотовская</a:t>
            </a:r>
            <a:r>
              <a:rPr lang="ru-RU" sz="1100" dirty="0" smtClean="0"/>
              <a:t> 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1" strike="noStrike" spc="-1" dirty="0" smtClean="0">
                <a:solidFill>
                  <a:srgbClr val="0F4188"/>
                </a:solidFill>
              </a:rPr>
              <a:t>ФГБОУ </a:t>
            </a:r>
            <a:r>
              <a:rPr lang="ru-RU" sz="1100" b="1" strike="noStrike" spc="-1" dirty="0" smtClean="0">
                <a:solidFill>
                  <a:srgbClr val="0F4188"/>
                </a:solidFill>
              </a:rPr>
              <a:t>ВО Уральский государственный медицинский университет МЗ РФ, Екатеринбург</a:t>
            </a:r>
            <a:endParaRPr lang="ru-RU" sz="1100" b="1" strike="noStrike" spc="-1" dirty="0">
              <a:solidFill>
                <a:srgbClr val="0F4188"/>
              </a:solidFill>
            </a:endParaRPr>
          </a:p>
        </p:txBody>
      </p:sp>
      <p:graphicFrame>
        <p:nvGraphicFramePr>
          <p:cNvPr id="47" name="Table 3"/>
          <p:cNvGraphicFramePr/>
          <p:nvPr>
            <p:extLst>
              <p:ext uri="{D42A27DB-BD31-4B8C-83A1-F6EECF244321}">
                <p14:modId xmlns="" xmlns:p14="http://schemas.microsoft.com/office/powerpoint/2010/main" val="2931953203"/>
              </p:ext>
            </p:extLst>
          </p:nvPr>
        </p:nvGraphicFramePr>
        <p:xfrm>
          <a:off x="35249" y="1955955"/>
          <a:ext cx="3240359" cy="972983"/>
        </p:xfrm>
        <a:graphic>
          <a:graphicData uri="http://schemas.openxmlformats.org/drawingml/2006/table">
            <a:tbl>
              <a:tblPr/>
              <a:tblGrid>
                <a:gridCol w="32403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1919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1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ЦЕЛИ</a:t>
                      </a:r>
                      <a:endParaRPr lang="ru-RU" sz="11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736763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Arial" panose="020B0604020202020204" pitchFamily="34" charset="0"/>
                        <a:buNone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оценить связь числа переломов как проявления снижения минеральной плотности кости и дефицита магния с признаками ДСТ у молодых мужчин.</a:t>
                      </a:r>
                      <a:endParaRPr lang="ru-RU" sz="800" b="0" strike="noStrike" spc="-1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8" name="Table 4"/>
          <p:cNvGraphicFramePr/>
          <p:nvPr>
            <p:extLst>
              <p:ext uri="{D42A27DB-BD31-4B8C-83A1-F6EECF244321}">
                <p14:modId xmlns="" xmlns:p14="http://schemas.microsoft.com/office/powerpoint/2010/main" val="1289642302"/>
              </p:ext>
            </p:extLst>
          </p:nvPr>
        </p:nvGraphicFramePr>
        <p:xfrm>
          <a:off x="0" y="2643188"/>
          <a:ext cx="3240359" cy="2490359"/>
        </p:xfrm>
        <a:graphic>
          <a:graphicData uri="http://schemas.openxmlformats.org/drawingml/2006/table">
            <a:tbl>
              <a:tblPr/>
              <a:tblGrid>
                <a:gridCol w="324035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721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МАТЕРИАЛЫ</a:t>
                      </a:r>
                      <a:r>
                        <a:rPr lang="en-US" sz="1000" b="0" strike="noStrike" spc="-1" baseline="0" dirty="0">
                          <a:solidFill>
                            <a:schemeClr val="bg1"/>
                          </a:solidFill>
                          <a:latin typeface="+mj-lt"/>
                        </a:rPr>
                        <a:t> И МЕТОДЫ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201673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Обследовано 144 мужчины от 18 до 25 лет. Определяли внешние признаки ДСТ согласно Национальным рекомендациям 2015 г. При выявлении 6 и более признаков наследственных нарушений соединительной ткани, обследуемого включали в группу недифференцированной ДСТ (НДСТ). Проводили терапевтический осмотр с оценкой антропометрических показателей и расчетом индекса массы тела. Проводили функциональные тесты с расчетом индекса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гипермобильности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Бейтона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Выясняли количество переломов в анамнезе. Для выявления симптомов дефицита магния использовался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разработанный РСЦ Института микроэлементов ЮНЕСКО. Полученный по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опроснику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результат 18 и более баллов свидетельствовал о вероятном  дефиците магния. </a:t>
                      </a:r>
                    </a:p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Статистическая обработка данных проводилась с помощью программы «</a:t>
                      </a:r>
                      <a:r>
                        <a:rPr lang="en-US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Statistica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6.0» с использованием коэффициента корреляции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Спирмена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), критерия χ</a:t>
                      </a:r>
                      <a:r>
                        <a:rPr lang="ru-RU" sz="8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Различия считали достоверными при р˂0,05.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9" name="Table 5"/>
          <p:cNvGraphicFramePr/>
          <p:nvPr>
            <p:extLst>
              <p:ext uri="{D42A27DB-BD31-4B8C-83A1-F6EECF244321}">
                <p14:modId xmlns="" xmlns:p14="http://schemas.microsoft.com/office/powerpoint/2010/main" val="3166655247"/>
              </p:ext>
            </p:extLst>
          </p:nvPr>
        </p:nvGraphicFramePr>
        <p:xfrm>
          <a:off x="5857884" y="2714626"/>
          <a:ext cx="3214710" cy="1660425"/>
        </p:xfrm>
        <a:graphic>
          <a:graphicData uri="http://schemas.openxmlformats.org/drawingml/2006/table">
            <a:tbl>
              <a:tblPr/>
              <a:tblGrid>
                <a:gridCol w="321471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0362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ОБСУЖДЕНИЕ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439445">
                <a:tc>
                  <a:txBody>
                    <a:bodyPr/>
                    <a:lstStyle/>
                    <a:p>
                      <a:pPr marL="0" marR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Symbol" charset="2"/>
                        <a:buNone/>
                        <a:tabLst/>
                        <a:defRPr/>
                      </a:pP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Критериям ДСТ соответствовали 99 чел. (69%) из 143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обсле-дованных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что, в целом, соответствует частоте ДСТ в данной возрастной группе общей популяции.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ДСТ ассоциировалась с повышенным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числом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переломов при минимальной травме, но перенесенные в молодом возрасте переломы имели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локализа-цию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не типичную для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остеопороза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и не сопровождались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раз-витием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выраженных функциональных ограничений.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Ограниче-нием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исследования является отсутствие лабораторного подтверждения дефицита магния. Тем не менее, полученные данные подтверждают актуальность применения препаратов магния, включенных в национальные рекомендации</a:t>
                      </a:r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900" dirty="0" smtClean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0" name="Table 6"/>
          <p:cNvGraphicFramePr/>
          <p:nvPr>
            <p:extLst>
              <p:ext uri="{D42A27DB-BD31-4B8C-83A1-F6EECF244321}">
                <p14:modId xmlns="" xmlns:p14="http://schemas.microsoft.com/office/powerpoint/2010/main" val="42663560"/>
              </p:ext>
            </p:extLst>
          </p:nvPr>
        </p:nvGraphicFramePr>
        <p:xfrm>
          <a:off x="5857884" y="4357701"/>
          <a:ext cx="3286116" cy="777240"/>
        </p:xfrm>
        <a:graphic>
          <a:graphicData uri="http://schemas.openxmlformats.org/drawingml/2006/table">
            <a:tbl>
              <a:tblPr/>
              <a:tblGrid>
                <a:gridCol w="32861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006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ВЫВОДЫ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05134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 молодых мужчин с большим числом фенов ДСТ значимо чаще, чем у их ровесников, не имевших критериев ДСТ, выявлялись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малотравматичные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переломы, семейный анамнез ДСТ,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гипермобильность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суставов, признаки дефицита магния.</a:t>
                      </a:r>
                      <a:endParaRPr lang="ru-RU" sz="800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1" name="Table 7"/>
          <p:cNvGraphicFramePr/>
          <p:nvPr>
            <p:extLst>
              <p:ext uri="{D42A27DB-BD31-4B8C-83A1-F6EECF244321}">
                <p14:modId xmlns="" xmlns:p14="http://schemas.microsoft.com/office/powerpoint/2010/main" val="3821899023"/>
              </p:ext>
            </p:extLst>
          </p:nvPr>
        </p:nvGraphicFramePr>
        <p:xfrm>
          <a:off x="5857883" y="828631"/>
          <a:ext cx="3241591" cy="3581400"/>
        </p:xfrm>
        <a:graphic>
          <a:graphicData uri="http://schemas.openxmlformats.org/drawingml/2006/table">
            <a:tbl>
              <a:tblPr/>
              <a:tblGrid>
                <a:gridCol w="32415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11450">
                <a:tc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strike="noStrike" spc="-1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РЕЗУЛЬТАТЫ</a:t>
                      </a:r>
                      <a:endParaRPr lang="ru-RU" sz="1000" b="0" strike="noStrike" spc="-1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74546">
                <a:tc>
                  <a:txBody>
                    <a:bodyPr/>
                    <a:lstStyle/>
                    <a:p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Среди обследованных молодых людей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=144) с медианой возраста 20 (18÷23) лет ДСТ была выявлена у 68,8%. Все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слу-чаи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были отнесены к НДСТ,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синдромных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форм на основании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Гентских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Вильфраншских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критериев выявлено не было. Группа лиц без переломов составила 92 человека, из них 62 человека (67,4%) были включены в группу НДСТ. Один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пере-лом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 течение жизни был у 24 человек, из них 17 человек (70,8%) имели НДСТ. В группу лиц с множественными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пере-ломами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вошли 27 молодых людей, среди которых у 20 была выявлена НДСТ (74,1%). Выявленные различия, оцененные с помощью критерия χ</a:t>
                      </a:r>
                      <a:r>
                        <a:rPr lang="ru-RU" sz="800" baseline="30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не достигли статистически значимого уровня  (р˃0,05).</a:t>
                      </a:r>
                      <a:r>
                        <a:rPr lang="ru-RU" sz="8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Выявлена слабая положительная корреляция количества переломов у молодых мужчин с числом внешних фенов ДСТ (</a:t>
                      </a:r>
                      <a:r>
                        <a:rPr lang="en-US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=0,167; р=0,044); выраженная положительная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кор-реляция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 числом признаков ДСТ, включающих наиболее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зна-чимые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внешние и внутренние фены (0,255; р=0,002);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умерен-ная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положительная корреляция с индексом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гипермобильности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суставов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Бейтона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(0,258; р=0,018), а также слабая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положитель-ная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корреляция переломов с баллами по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опроснику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дефицита магния (0,18; р=0,047). Таким образом, молодым людям с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мно-жественными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значимыми признаками ДСТ, включающими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про-явления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гипермобильности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суставов, необходимо рассмотреть показания для проведения рентгеновской денситометрии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пояс-ничного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отдела позвоночника и/или шейки бедренной кости для своевременного выявления возможного снижения МПКТ и профилактики переломов при минимальном уровне травмы, а также принять меры для профилактики магниевого дефицита.</a:t>
                      </a:r>
                      <a:endParaRPr lang="ru-RU" sz="8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" name="CustomShape 8"/>
          <p:cNvSpPr/>
          <p:nvPr/>
        </p:nvSpPr>
        <p:spPr>
          <a:xfrm>
            <a:off x="155520" y="-108270"/>
            <a:ext cx="304560" cy="2284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53" name="Picture 8"/>
          <p:cNvPicPr/>
          <p:nvPr/>
        </p:nvPicPr>
        <p:blipFill>
          <a:blip r:embed="rId3" cstate="print"/>
          <a:srcRect l="5177" r="4411"/>
          <a:stretch/>
        </p:blipFill>
        <p:spPr>
          <a:xfrm>
            <a:off x="5757478" y="2714626"/>
            <a:ext cx="45719" cy="7143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54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H="1">
            <a:off x="5715007" y="1025834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55" name="Table 9"/>
          <p:cNvGraphicFramePr/>
          <p:nvPr>
            <p:extLst>
              <p:ext uri="{D42A27DB-BD31-4B8C-83A1-F6EECF244321}">
                <p14:modId xmlns="" xmlns:p14="http://schemas.microsoft.com/office/powerpoint/2010/main" val="212383060"/>
              </p:ext>
            </p:extLst>
          </p:nvPr>
        </p:nvGraphicFramePr>
        <p:xfrm>
          <a:off x="0" y="834639"/>
          <a:ext cx="3275855" cy="1143000"/>
        </p:xfrm>
        <a:graphic>
          <a:graphicData uri="http://schemas.openxmlformats.org/drawingml/2006/table">
            <a:tbl>
              <a:tblPr/>
              <a:tblGrid>
                <a:gridCol w="327585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005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ВВЕДЕНИЕ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79339">
                <a:tc>
                  <a:txBody>
                    <a:bodyPr/>
                    <a:lstStyle/>
                    <a:p>
                      <a:pPr algn="l"/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Дисплазия соединительной ткани (ДСТ), встречающаяся у 30-70% молодых людей,  может затрагивать многие органы и системы, в том числе и костную, вызывая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остеопатии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остеопороз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Дефицит магния, ассоциированный с ДСТ, также может вносить вклад в снижение минеральной плотности костной ткани (МПКТ), способствовать снижению мышечного тонуса и </a:t>
                      </a:r>
                      <a:r>
                        <a:rPr lang="ru-RU" sz="8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астенизации</a:t>
                      </a:r>
                      <a:r>
                        <a:rPr lang="ru-RU" sz="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800" dirty="0">
                        <a:latin typeface="+mn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7" name="Table 11"/>
          <p:cNvGraphicFramePr/>
          <p:nvPr>
            <p:extLst>
              <p:ext uri="{D42A27DB-BD31-4B8C-83A1-F6EECF244321}">
                <p14:modId xmlns="" xmlns:p14="http://schemas.microsoft.com/office/powerpoint/2010/main" val="639220268"/>
              </p:ext>
            </p:extLst>
          </p:nvPr>
        </p:nvGraphicFramePr>
        <p:xfrm>
          <a:off x="3338834" y="831690"/>
          <a:ext cx="2457302" cy="239862"/>
        </p:xfrm>
        <a:graphic>
          <a:graphicData uri="http://schemas.openxmlformats.org/drawingml/2006/table">
            <a:tbl>
              <a:tblPr/>
              <a:tblGrid>
                <a:gridCol w="245730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3986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000" b="0" strike="noStrike" spc="-1" dirty="0" smtClean="0">
                          <a:solidFill>
                            <a:schemeClr val="bg1"/>
                          </a:solidFill>
                          <a:latin typeface="+mj-lt"/>
                        </a:rPr>
                        <a:t>ДСТ и</a:t>
                      </a:r>
                      <a:r>
                        <a:rPr lang="ru-RU" sz="1000" b="0" strike="noStrike" spc="-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 переломы у молодых мужчин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1"/>
          <p:cNvGraphicFramePr/>
          <p:nvPr>
            <p:extLst>
              <p:ext uri="{D42A27DB-BD31-4B8C-83A1-F6EECF244321}">
                <p14:modId xmlns="" xmlns:p14="http://schemas.microsoft.com/office/powerpoint/2010/main" val="1391851145"/>
              </p:ext>
            </p:extLst>
          </p:nvPr>
        </p:nvGraphicFramePr>
        <p:xfrm>
          <a:off x="3336205" y="2466931"/>
          <a:ext cx="2459931" cy="221475"/>
        </p:xfrm>
        <a:graphic>
          <a:graphicData uri="http://schemas.openxmlformats.org/drawingml/2006/table">
            <a:tbl>
              <a:tblPr/>
              <a:tblGrid>
                <a:gridCol w="2459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2214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00" b="0" strike="noStrike" spc="-1" dirty="0">
                          <a:solidFill>
                            <a:schemeClr val="bg1"/>
                          </a:solidFill>
                          <a:latin typeface="+mj-lt"/>
                        </a:rPr>
                        <a:t>НАЗВАНИЕ</a:t>
                      </a:r>
                      <a:r>
                        <a:rPr lang="en-US" sz="1000" b="0" strike="noStrike" spc="-1" baseline="0" dirty="0">
                          <a:solidFill>
                            <a:schemeClr val="bg1"/>
                          </a:solidFill>
                          <a:latin typeface="+mj-lt"/>
                        </a:rPr>
                        <a:t> ГРАФИКА</a:t>
                      </a:r>
                      <a:endParaRPr lang="ru-RU" sz="1000" b="0" strike="noStrike" spc="-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0000" marR="90000" marT="34290" marB="34290">
                    <a:lnL w="720">
                      <a:solidFill>
                        <a:srgbClr val="FFFFFF"/>
                      </a:solidFill>
                    </a:lnL>
                    <a:lnR w="720">
                      <a:solidFill>
                        <a:srgbClr val="FFFFFF"/>
                      </a:solidFill>
                    </a:lnR>
                    <a:lnT w="720">
                      <a:solidFill>
                        <a:srgbClr val="FFFFFF"/>
                      </a:solidFill>
                    </a:lnT>
                    <a:lnB w="720">
                      <a:solidFill>
                        <a:srgbClr val="FFFFFF"/>
                      </a:solidFill>
                    </a:lnB>
                    <a:solidFill>
                      <a:srgbClr val="3493B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8" name="Picture 10"/>
          <p:cNvPicPr/>
          <p:nvPr/>
        </p:nvPicPr>
        <p:blipFill>
          <a:blip r:embed="rId4" cstate="print"/>
          <a:srcRect l="26235" t="13573" r="21887" b="14766"/>
          <a:stretch/>
        </p:blipFill>
        <p:spPr>
          <a:xfrm flipV="1">
            <a:off x="5914642" y="2045965"/>
            <a:ext cx="45719" cy="4571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graphicFrame>
        <p:nvGraphicFramePr>
          <p:cNvPr id="21" name="Диаграмма 20"/>
          <p:cNvGraphicFramePr/>
          <p:nvPr/>
        </p:nvGraphicFramePr>
        <p:xfrm>
          <a:off x="3357554" y="1071552"/>
          <a:ext cx="2428892" cy="15001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23" name="Рисунок 22" descr="тест гипермоб пальцев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57554" y="2500312"/>
            <a:ext cx="1214445" cy="1433404"/>
          </a:xfrm>
          <a:prstGeom prst="rect">
            <a:avLst/>
          </a:prstGeom>
        </p:spPr>
      </p:pic>
      <p:pic>
        <p:nvPicPr>
          <p:cNvPr id="24" name="Рисунок 23" descr="20180131_134707_HD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572000" y="2500312"/>
            <a:ext cx="1357322" cy="1428760"/>
          </a:xfrm>
          <a:prstGeom prst="rect">
            <a:avLst/>
          </a:prstGeom>
        </p:spPr>
      </p:pic>
      <p:pic>
        <p:nvPicPr>
          <p:cNvPr id="25" name="Рисунок 24" descr="20180831_110738_HDR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714744" y="3911195"/>
            <a:ext cx="1643074" cy="1232305"/>
          </a:xfrm>
          <a:prstGeom prst="rect">
            <a:avLst/>
          </a:prstGeom>
        </p:spPr>
      </p:pic>
      <p:pic>
        <p:nvPicPr>
          <p:cNvPr id="22" name="Рисунок 21" descr="unnamed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14282" y="0"/>
            <a:ext cx="857224" cy="857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364</TotalTime>
  <Words>600</Words>
  <Application>Microsoft Macintosh PowerPoint</Application>
  <PresentationFormat>Экран (16:9)</PresentationFormat>
  <Paragraphs>18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Здесь должен быть ваш заголовок</dc:title>
  <dc:creator>User</dc:creator>
  <cp:lastModifiedBy>A</cp:lastModifiedBy>
  <cp:revision>30</cp:revision>
  <dcterms:created xsi:type="dcterms:W3CDTF">2020-04-24T08:14:06Z</dcterms:created>
  <dcterms:modified xsi:type="dcterms:W3CDTF">2020-10-24T12:39:07Z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