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588" y="68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25621-4213-480A-8924-DC09FE92162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D892A-309A-43D3-BA29-9D7A06E13B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6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D892A-309A-43D3-BA29-9D7A06E13B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1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6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3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0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7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1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8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0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8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4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FE1D-4F19-4092-BFE1-2C987A1AB5D4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4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1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7.bin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1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.png"/><Relationship Id="rId20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9.png"/><Relationship Id="rId15" Type="http://schemas.openxmlformats.org/officeDocument/2006/relationships/image" Target="../media/image11.png"/><Relationship Id="rId23" Type="http://schemas.openxmlformats.org/officeDocument/2006/relationships/image" Target="../media/image13.png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6.bin"/><Relationship Id="rId4" Type="http://schemas.openxmlformats.org/officeDocument/2006/relationships/image" Target="../media/image8.png"/><Relationship Id="rId9" Type="http://schemas.openxmlformats.org/officeDocument/2006/relationships/image" Target="../media/image2.wmf"/><Relationship Id="rId14" Type="http://schemas.openxmlformats.org/officeDocument/2006/relationships/image" Target="../media/image10.png"/><Relationship Id="rId22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F8AE7540-2276-4CFA-B8CD-D1CB31F521C1}"/>
              </a:ext>
            </a:extLst>
          </p:cNvPr>
          <p:cNvPicPr/>
          <p:nvPr/>
        </p:nvPicPr>
        <p:blipFill>
          <a:blip r:embed="rId4"/>
          <a:srcRect t="6107" r="6107"/>
          <a:stretch>
            <a:fillRect/>
          </a:stretch>
        </p:blipFill>
        <p:spPr bwMode="auto">
          <a:xfrm>
            <a:off x="17410329" y="8594654"/>
            <a:ext cx="2708187" cy="264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5" name="Picture 31">
            <a:extLst>
              <a:ext uri="{FF2B5EF4-FFF2-40B4-BE49-F238E27FC236}">
                <a16:creationId xmlns:a16="http://schemas.microsoft.com/office/drawing/2014/main" id="{6E53D074-EAC9-4E45-8847-C749718FA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824" y="15893214"/>
            <a:ext cx="4914594" cy="6450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7400" y="3938587"/>
            <a:ext cx="1432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ЧИСЛЕННО-АНАЛИТИЧЕСКИЙ МЕТОД «ДИЗАЙНА» ПРОСТРАНСТВЕННО АРМИРОВАННЫХ КОМПОЗИТОВ</a:t>
            </a:r>
          </a:p>
          <a:p>
            <a:pPr algn="ctr"/>
            <a:endParaRPr lang="ru-RU" sz="4800" dirty="0"/>
          </a:p>
          <a:p>
            <a:pPr algn="ctr"/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244600" y="5185223"/>
            <a:ext cx="13411200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aseline="30000" dirty="0"/>
          </a:p>
          <a:p>
            <a:r>
              <a:rPr lang="ru-RU" sz="3200" dirty="0"/>
              <a:t>Берестова С.А., Романовская Е.М. , </a:t>
            </a:r>
            <a:r>
              <a:rPr lang="ru-RU" sz="3200" dirty="0" err="1"/>
              <a:t>Мамылин</a:t>
            </a:r>
            <a:r>
              <a:rPr lang="ru-RU" sz="3200" dirty="0"/>
              <a:t> Д.А. , Воронцов М.А. </a:t>
            </a:r>
          </a:p>
          <a:p>
            <a:r>
              <a:rPr lang="ru-RU" sz="3200" dirty="0"/>
              <a:t>Уральский федеральный университет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31672" y="13658345"/>
            <a:ext cx="12725400" cy="707886"/>
          </a:xfrm>
          <a:prstGeom prst="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/>
              <a:t>Модули упругости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181881" y="22263956"/>
            <a:ext cx="4267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/>
              <a:t>Указательные поверхности упругих модулей при двух предельных схемах армирования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103824" y="6856875"/>
            <a:ext cx="12725400" cy="1815882"/>
          </a:xfrm>
          <a:prstGeom prst="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Параметры армирования </a:t>
            </a:r>
          </a:p>
          <a:p>
            <a:pPr algn="just"/>
            <a:r>
              <a:rPr lang="ru-RU" sz="2400" dirty="0"/>
              <a:t>Параметры армирования определяются по данным о характере пространственного распределения линейных армирующих волокон, которое в общем случае удобно задавать аналитически. </a:t>
            </a:r>
            <a:endParaRPr lang="en-US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085723" y="8911316"/>
            <a:ext cx="8726715" cy="1200329"/>
          </a:xfrm>
          <a:prstGeom prst="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/>
              <a:t>Армирование в трех взаимно перпендикулярных направлениях с равным объемным содержанием волокон каждого направления описывается параметрами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3005718" y="16068311"/>
            <a:ext cx="7817624" cy="8586966"/>
          </a:xfrm>
          <a:prstGeom prst="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    Модуль Юнга и модуль сдвига анизотропного композиционного материала определяются истинными модулями упругости (зависящими от упругих свойств материала матрицы и волокон и от схемы армирования) и собственными упругими состояниями (базисными векторами шестимерного пространства симметричных тензоров напряжений и деформаций) </a:t>
            </a:r>
            <a:endParaRPr lang="en-GB" sz="2400" dirty="0"/>
          </a:p>
          <a:p>
            <a:pPr algn="just"/>
            <a:r>
              <a:rPr lang="ru-RU" sz="2400" dirty="0"/>
              <a:t>Построены указательные поверхности модуля Юнга, модуля сдвига в наглядной форме задающие значения упругих модулей в выбранном направлении трехмерного пространства для двух предельных моделей: 3</a:t>
            </a:r>
            <a:r>
              <a:rPr lang="en-US" sz="2400" dirty="0"/>
              <a:t>D</a:t>
            </a:r>
            <a:r>
              <a:rPr lang="ru-RU" sz="2400" dirty="0"/>
              <a:t> и 4</a:t>
            </a:r>
            <a:r>
              <a:rPr lang="en-US" sz="2400" dirty="0"/>
              <a:t>D</a:t>
            </a:r>
            <a:r>
              <a:rPr lang="ru-RU" sz="2400" dirty="0"/>
              <a:t> армированных композиционных материалов. Визуализация результатов аналитического моделирования упругих свойств волокнистых композиционных материалов была проведена в среде </a:t>
            </a:r>
            <a:r>
              <a:rPr lang="en-US" sz="2400" dirty="0"/>
              <a:t>Mathcad</a:t>
            </a:r>
            <a:r>
              <a:rPr lang="ru-RU" sz="2400" dirty="0"/>
              <a:t>, позволяющей наглядно иллюстрировать и анализировать характер анизотропии композитов в зависимости от упругих свойств компонент и схемы армирования. В качестве исходных данных были взяты композиционные материалы, в которых материал матрицы и волокна − изотропен. Упругие свойства матрицы и волокон задаются модулем Юнга и коэффициентом Пуассона.     </a:t>
            </a:r>
            <a:endParaRPr lang="en-GB" sz="2400" dirty="0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7D69BE07-4A4E-46FC-BB18-0665AA51C9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42301"/>
              </p:ext>
            </p:extLst>
          </p:nvPr>
        </p:nvGraphicFramePr>
        <p:xfrm>
          <a:off x="9644967" y="10440341"/>
          <a:ext cx="5203034" cy="479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r:id="rId6" imgW="2476500" imgH="241300" progId="Equation.3">
                  <p:embed/>
                </p:oleObj>
              </mc:Choice>
              <mc:Fallback>
                <p:oleObj r:id="rId6" imgW="24765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4967" y="10440341"/>
                        <a:ext cx="5203034" cy="4798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628EF5D6-37CF-4B19-AC92-BB7F3A9AFD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247515"/>
              </p:ext>
            </p:extLst>
          </p:nvPr>
        </p:nvGraphicFramePr>
        <p:xfrm>
          <a:off x="8797240" y="12646977"/>
          <a:ext cx="2677287" cy="479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r:id="rId8" imgW="1346200" imgH="241300" progId="Equation.3">
                  <p:embed/>
                </p:oleObj>
              </mc:Choice>
              <mc:Fallback>
                <p:oleObj r:id="rId8" imgW="13462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7240" y="12646977"/>
                        <a:ext cx="2677287" cy="4798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D6235C18-F65E-419F-8631-4291F63C70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447968"/>
              </p:ext>
            </p:extLst>
          </p:nvPr>
        </p:nvGraphicFramePr>
        <p:xfrm>
          <a:off x="12772278" y="12703540"/>
          <a:ext cx="2772704" cy="479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r:id="rId10" imgW="1384300" imgH="241300" progId="Equation.3">
                  <p:embed/>
                </p:oleObj>
              </mc:Choice>
              <mc:Fallback>
                <p:oleObj r:id="rId10" imgW="13843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2278" y="12703540"/>
                        <a:ext cx="2772704" cy="4798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47DBD20-A7CC-4EC2-B166-ECD52D93CFDE}"/>
              </a:ext>
            </a:extLst>
          </p:cNvPr>
          <p:cNvSpPr/>
          <p:nvPr/>
        </p:nvSpPr>
        <p:spPr>
          <a:xfrm>
            <a:off x="8103824" y="11162210"/>
            <a:ext cx="8667751" cy="1200329"/>
          </a:xfrm>
          <a:prstGeom prst="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Для композита 4</a:t>
            </a:r>
            <a:r>
              <a:rPr lang="en-US" sz="2400" dirty="0"/>
              <a:t>D</a:t>
            </a:r>
            <a:r>
              <a:rPr lang="ru-RU" sz="2400" dirty="0"/>
              <a:t>, армированного по диагоналям куба волокнами с равным объемным содержанием, параметры армирования равны</a:t>
            </a: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DBBE08C7-CDFD-49DD-A5CD-4CBED86A71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473741"/>
              </p:ext>
            </p:extLst>
          </p:nvPr>
        </p:nvGraphicFramePr>
        <p:xfrm>
          <a:off x="14158630" y="14781555"/>
          <a:ext cx="551180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r:id="rId12" imgW="3606480" imgH="749160" progId="Equation.3">
                  <p:embed/>
                </p:oleObj>
              </mc:Choice>
              <mc:Fallback>
                <p:oleObj r:id="rId12" imgW="3606480" imgH="74916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58630" y="14781555"/>
                        <a:ext cx="5511800" cy="1036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AE1ECF3-FFDA-44B7-9DB5-F93A2CCA2347}"/>
              </a:ext>
            </a:extLst>
          </p:cNvPr>
          <p:cNvSpPr txBox="1"/>
          <p:nvPr/>
        </p:nvSpPr>
        <p:spPr>
          <a:xfrm>
            <a:off x="5778500" y="343456"/>
            <a:ext cx="14630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Rectangle 72">
            <a:extLst>
              <a:ext uri="{FF2B5EF4-FFF2-40B4-BE49-F238E27FC236}">
                <a16:creationId xmlns:a16="http://schemas.microsoft.com/office/drawing/2014/main" id="{1FEDB3AE-71F6-4694-AC90-CEBC6EC6A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3284" y="316469"/>
            <a:ext cx="14325600" cy="3046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800" b="1" i="1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mbria" panose="02040503050406030204" pitchFamily="18" charset="0"/>
              </a:rPr>
              <a:t>XIV Международная конференция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mbria" panose="02040503050406030204" pitchFamily="18" charset="0"/>
              </a:rPr>
              <a:t>МЕХАНИКА, РЕСУРС И ДИАГНОСТИКА 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mbria" panose="02040503050406030204" pitchFamily="18" charset="0"/>
              </a:rPr>
              <a:t>материалов и конструкций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1" name="Picture 71">
            <a:extLst>
              <a:ext uri="{FF2B5EF4-FFF2-40B4-BE49-F238E27FC236}">
                <a16:creationId xmlns:a16="http://schemas.microsoft.com/office/drawing/2014/main" id="{E8B8A780-41E7-4170-9D99-15051EA74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84" y="529207"/>
            <a:ext cx="19431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>
            <a:extLst>
              <a:ext uri="{FF2B5EF4-FFF2-40B4-BE49-F238E27FC236}">
                <a16:creationId xmlns:a16="http://schemas.microsoft.com/office/drawing/2014/main" id="{C1EEA94D-1E3E-4F57-AEB5-F9663ED46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8884" y="600192"/>
            <a:ext cx="1648987" cy="172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Объект 1">
            <a:extLst>
              <a:ext uri="{FF2B5EF4-FFF2-40B4-BE49-F238E27FC236}">
                <a16:creationId xmlns:a16="http://schemas.microsoft.com/office/drawing/2014/main" id="{36012804-EDD5-492D-AF8C-653588A8480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013" y="4236914"/>
            <a:ext cx="5506684" cy="10627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2230" y="6851716"/>
            <a:ext cx="6912768" cy="17820263"/>
          </a:xfrm>
          <a:prstGeom prst="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/>
              <a:t>ВВЕДЕНИЕ</a:t>
            </a:r>
          </a:p>
          <a:p>
            <a:pPr algn="just"/>
            <a:r>
              <a:rPr lang="ru-RU" sz="2400" dirty="0"/>
              <a:t>     В последние годы актуально стремление к разработке материалов, соответствующих конкретным целям. В связи с этим бурно развивается новая область научных знаний - «дизайн» материалов. Термин «дизайн» материалов означает подбор или оптимизацию состава и структуры материала в соответствии с некоторым заданным критерием об его свойствах. В основе данного направления лежит изучение взаимосвязей структуры, свойств фаз и эффективными свойствами материалов.    </a:t>
            </a:r>
          </a:p>
          <a:p>
            <a:pPr algn="just"/>
            <a:endParaRPr lang="ru-RU" sz="2400" dirty="0"/>
          </a:p>
          <a:p>
            <a:r>
              <a:rPr lang="ru-RU" sz="4000" dirty="0"/>
              <a:t>Эффективные свойства армированных композитов</a:t>
            </a:r>
          </a:p>
          <a:p>
            <a:pPr algn="just"/>
            <a:r>
              <a:rPr lang="ru-RU" sz="2400" dirty="0"/>
              <a:t>    Возможность варьировать структуру и свойства компонент пространственно-армированного позволяет изменять характер и степень анизотропии механических свойств композита на стадии его проектирования. </a:t>
            </a:r>
          </a:p>
          <a:p>
            <a:pPr algn="just"/>
            <a:r>
              <a:rPr lang="ru-RU" sz="2400" dirty="0"/>
              <a:t>    Традиционным методом определения эффективных упругих характеристик пространственно-армированного композита по известным свойствам его компонент является метод осреднения характеристик отдельных однонаправленно-армированных элементарных объемов в модели композита. При этом на первом этапе определяются упругие характеристики однонаправленно-армированного композита, общие формулы для вычисления которых были получены разными авторами, исходя из различных предположений. Все они дают близкие или тождественные результаты. На втором этапе проводится осреднение по ориентациям. </a:t>
            </a:r>
          </a:p>
          <a:p>
            <a:pPr algn="just"/>
            <a:r>
              <a:rPr lang="ru-RU" sz="2400" dirty="0"/>
              <a:t>    Композиты, армированные в трех взаимно ортогональных направлениях имеют существенное превосходство по модулям упругости в направлении укладки волокон, но обладают относительно низкой сдвиговой жесткостью в плоскостях, перпендикулярных основному расположению арматуры. Для устранения этого недостатка используются различные технологические приемы, в частности, варьирование угла укладки арматуры. В качестве примера рассмотрены две предельные модели:  3D и 4D-армированные композиты. </a:t>
            </a:r>
          </a:p>
        </p:txBody>
      </p:sp>
      <p:graphicFrame>
        <p:nvGraphicFramePr>
          <p:cNvPr id="42" name="Объект 41">
            <a:extLst>
              <a:ext uri="{FF2B5EF4-FFF2-40B4-BE49-F238E27FC236}">
                <a16:creationId xmlns:a16="http://schemas.microsoft.com/office/drawing/2014/main" id="{D725BC17-A475-4D42-8E49-2A4188BB69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97459"/>
              </p:ext>
            </p:extLst>
          </p:nvPr>
        </p:nvGraphicFramePr>
        <p:xfrm>
          <a:off x="8429671" y="23434150"/>
          <a:ext cx="3536995" cy="42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r:id="rId17" imgW="2286000" imgH="279400" progId="Equation.3">
                  <p:embed/>
                </p:oleObj>
              </mc:Choice>
              <mc:Fallback>
                <p:oleObj r:id="rId17" imgW="2286000" imgH="279400" progId="Equation.3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71" y="23434150"/>
                        <a:ext cx="3536995" cy="42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Объект 43">
            <a:extLst>
              <a:ext uri="{FF2B5EF4-FFF2-40B4-BE49-F238E27FC236}">
                <a16:creationId xmlns:a16="http://schemas.microsoft.com/office/drawing/2014/main" id="{0C701877-38E2-4823-8BC0-B7FDF8DEB9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439589"/>
              </p:ext>
            </p:extLst>
          </p:nvPr>
        </p:nvGraphicFramePr>
        <p:xfrm>
          <a:off x="8988169" y="23932020"/>
          <a:ext cx="2295431" cy="460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r:id="rId19" imgW="1498600" imgH="279400" progId="Equation.3">
                  <p:embed/>
                </p:oleObj>
              </mc:Choice>
              <mc:Fallback>
                <p:oleObj r:id="rId19" imgW="1498600" imgH="279400" progId="Equation.3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8169" y="23932020"/>
                        <a:ext cx="2295431" cy="460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7400" y="25311750"/>
            <a:ext cx="20082372" cy="4647426"/>
          </a:xfrm>
          <a:prstGeom prst="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/>
              <a:t>ВЫВОДЫ</a:t>
            </a:r>
          </a:p>
          <a:p>
            <a:pPr algn="just"/>
            <a:r>
              <a:rPr lang="ru-RU" sz="4000" dirty="0"/>
              <a:t>   </a:t>
            </a:r>
            <a:r>
              <a:rPr lang="ru-RU" sz="2400" dirty="0"/>
              <a:t>Построенные указательные поверхности позволяют анализировать характер анизотропии материала в зависимости от способа армирования, который оказывает существенное влияние на механические свойства. Из рисунков видно, что поверхности, как и следовало ожидать,  качественно отличаются при двух предельных схемах армирования. Максимумы одной модели соответствуют минимумам второй. Характеристики изотропного материала лежат внутри границ, задаваемых этими двумя предельными моделями. </a:t>
            </a:r>
          </a:p>
          <a:p>
            <a:pPr algn="just"/>
            <a:r>
              <a:rPr lang="ru-RU" sz="2400" dirty="0"/>
              <a:t>    Предварительный дизайн, предлагаемый в данной работе, позволяет исследовать анизотропию упругих свойств композита на стадии проектирования и выбирать подходящую схему армирования. Несмотря на получение оптимальных структур, схем армирования, заданных некоторым критерием, нет гарантии, что такой материал может быть изготовлен с помощью известного способа технологической обработки. Но, одним и тем же набором текстурных параметров обладают композиционные материалы с эквивалентными структурами, что ведет к тождественности их эффективных свойств. Следовательно, можно и необходимо предлагать целый ряд материалов, обладающих одним и тем же набором эффективных свойств, для осуществления выбора физически реализуемых структур.</a:t>
            </a:r>
            <a:endParaRPr lang="en-US" sz="2400" dirty="0"/>
          </a:p>
        </p:txBody>
      </p:sp>
      <p:graphicFrame>
        <p:nvGraphicFramePr>
          <p:cNvPr id="56" name="Объект 55">
            <a:extLst>
              <a:ext uri="{FF2B5EF4-FFF2-40B4-BE49-F238E27FC236}">
                <a16:creationId xmlns:a16="http://schemas.microsoft.com/office/drawing/2014/main" id="{46619FC9-2AF5-415B-B481-92A2E87C32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281653"/>
              </p:ext>
            </p:extLst>
          </p:nvPr>
        </p:nvGraphicFramePr>
        <p:xfrm>
          <a:off x="8379263" y="14845926"/>
          <a:ext cx="4735513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r:id="rId21" imgW="3098520" imgH="736560" progId="Equation.3">
                  <p:embed/>
                </p:oleObj>
              </mc:Choice>
              <mc:Fallback>
                <p:oleObj r:id="rId21" imgW="3098520" imgH="736560" progId="Equation.3">
                  <p:embed/>
                  <p:pic>
                    <p:nvPicPr>
                      <p:cNvPr id="12" name="Объект 11">
                        <a:extLst>
                          <a:ext uri="{FF2B5EF4-FFF2-40B4-BE49-F238E27FC236}">
                            <a16:creationId xmlns:a16="http://schemas.microsoft.com/office/drawing/2014/main" id="{DBBE08C7-CDFD-49DD-A5CD-4CBED86A71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9263" y="14845926"/>
                        <a:ext cx="4735513" cy="1019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439DAF31-9904-4B27-BFF2-C4DF545DA2C7}"/>
              </a:ext>
            </a:extLst>
          </p:cNvPr>
          <p:cNvPicPr/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7821355" y="11236310"/>
            <a:ext cx="2337944" cy="216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3215</TotalTime>
  <Words>647</Words>
  <Application>Microsoft Office PowerPoint</Application>
  <PresentationFormat>Произвольный</PresentationFormat>
  <Paragraphs>27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Office Theme</vt:lpstr>
      <vt:lpstr>Equation.3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</dc:creator>
  <cp:lastModifiedBy>Берестова Светлана Александровна</cp:lastModifiedBy>
  <cp:revision>127</cp:revision>
  <cp:lastPrinted>2020-09-10T05:06:38Z</cp:lastPrinted>
  <dcterms:created xsi:type="dcterms:W3CDTF">2013-02-11T11:53:56Z</dcterms:created>
  <dcterms:modified xsi:type="dcterms:W3CDTF">2020-10-27T14:41:53Z</dcterms:modified>
</cp:coreProperties>
</file>