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77" r:id="rId5"/>
    <p:sldId id="278" r:id="rId6"/>
    <p:sldId id="279" r:id="rId7"/>
    <p:sldId id="280" r:id="rId8"/>
    <p:sldId id="283" r:id="rId9"/>
    <p:sldId id="284" r:id="rId10"/>
    <p:sldId id="276" r:id="rId11"/>
    <p:sldId id="285" r:id="rId12"/>
    <p:sldId id="281" r:id="rId13"/>
    <p:sldId id="282" r:id="rId14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Горшков" initials="АГ" lastIdx="1" clrIdx="0">
    <p:extLst>
      <p:ext uri="{19B8F6BF-5375-455C-9EA6-DF929625EA0E}">
        <p15:presenceInfo xmlns:p15="http://schemas.microsoft.com/office/powerpoint/2012/main" userId="75a40297d38aee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8C7141-65D9-47BE-B10E-55D878AD7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7EAB7A-553E-4E47-9A8D-B35B67835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548313-3252-4EF4-8586-CCDD1AA4B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B237-69A2-4C68-98D2-12CDDDA4BCA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260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878AE3-CA52-4725-AA13-7DD8B1AB2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C8F7D8-765E-43E0-901E-8565F0EEE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1C016E-7F05-498D-AD5F-8728F754C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2490B-1023-493A-970C-F7CF16EEC53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0705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1FCCAE-9158-4713-8D46-0E68096FF4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66EEF6-2C8E-4E15-B549-19A6BD72C4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7B674B-388D-47A8-A791-D7F2EB45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3FE98-7EFE-4EBE-89BB-2D5FB711D51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6392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C6911F-A460-4DA8-897C-E0B8C3207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E763D8-539E-4FB3-AEED-2F0B8EA7C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E9E466-8A19-4D07-B668-945ACBF06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DDCA6-CD31-4B06-B7EF-1EF45781B1E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477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ED56D-8B5E-4532-9B38-635972535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917439-2232-4EE7-B3D6-FE26024DA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C388FB-9DB1-4037-AF44-B581FCE27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039C1-F0C0-43A8-B3B6-C55134F7EF3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5493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9F31F-DEE7-442B-B98E-11E516289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812A2E-040C-4F53-8378-13ADBD3B6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8F4D99-4830-46C2-B670-07C5162490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4B84-982C-4400-94CA-8C99D42E5AF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6550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C16DAF-F57C-47C0-94F3-2228488C5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EDB108-7397-42F2-B2E9-C8F7F5F8B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6E3E531-A6B0-4E75-8AC4-C22573E17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536E-A08E-4FFE-8879-1E5A5AA1A76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2083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88C0D0-E41D-4B12-A5C7-6592B0031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B7EBAB-7219-4B8A-8595-978EB9445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B4AED9-9EEA-4666-B839-26F7B6BD7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F7BA7-DFEF-4CB7-ACE3-89FF9879F6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3837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76645BE-3CA0-4B53-97B0-CBA4D81BB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CDC884-7FF9-4C26-AD69-ACD2EE2BB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268AE1-AEDC-4CC2-A738-67D3EAD6F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83F6A-0EAF-4215-9569-40782B9C6E7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0855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A3B4E-F07E-4491-8009-F12A09CC9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1C5A8A-6294-4CCF-BDBA-6CF61D5C1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4AC974-C38A-4D1A-B6DD-F2CA887DA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B84A0-A4C0-4687-BD00-8B8118B3971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684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588A9-7F58-4D3A-8C20-41D49F90B5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1E77C9-54F7-47BD-A11D-AE20E5E46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8075D9-F1BF-421A-A684-32F79B7C1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4B95-5313-4013-AB54-41F647E59B1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970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E239613-F09B-42B3-B35C-CE5F8361C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82E2C2-DAD3-462F-AC9B-42B4F15ED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441F6F-D391-43B4-B49E-D464E05210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CC2CC-3DE2-423F-B99C-3E292ED9E6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8CCD23-47D0-47D1-9A48-1B18DE06AA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84F7CBA-5E3A-409F-AB35-27833BD09B0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757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x55gor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jp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8B2329-F814-49BA-ABA0-2C9C8988452C}"/>
              </a:ext>
            </a:extLst>
          </p:cNvPr>
          <p:cNvSpPr txBox="1"/>
          <p:nvPr/>
        </p:nvSpPr>
        <p:spPr>
          <a:xfrm>
            <a:off x="0" y="0"/>
            <a:ext cx="1219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КРУПНОМАСШТАБНОЕ КОНВЕКТИВНОЕ ТЕЧЕНИЕ ЭКМАНА ВЯЗКОЙ НЕСЖИМАЕМОЙ ЖИДКОСТИ В ЭКВАТОРИАЛЬНОЙ ЗОНЕ</a:t>
            </a:r>
            <a:endParaRPr lang="en-US" sz="3600" dirty="0"/>
          </a:p>
          <a:p>
            <a:pPr lvl="0" algn="ctr"/>
            <a:endParaRPr lang="ru-RU" sz="2400" dirty="0">
              <a:solidFill>
                <a:prstClr val="black"/>
              </a:solidFill>
            </a:endParaRPr>
          </a:p>
          <a:p>
            <a:pPr lvl="0" algn="ctr"/>
            <a:r>
              <a:rPr lang="ru-RU" sz="2400" dirty="0">
                <a:solidFill>
                  <a:prstClr val="black"/>
                </a:solidFill>
              </a:rPr>
              <a:t>Горшков А.В., Просвиряков Е.Ю.</a:t>
            </a:r>
          </a:p>
          <a:p>
            <a:pPr lvl="0" algn="ctr"/>
            <a:endParaRPr lang="ru-RU" sz="2000" i="1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0" algn="ctr"/>
            <a:r>
              <a:rPr lang="ru-RU" sz="2000" i="1" dirty="0">
                <a:solidFill>
                  <a:prstClr val="black"/>
                </a:solidFill>
                <a:ea typeface="Calibri" panose="020F0502020204030204" pitchFamily="34" charset="0"/>
              </a:rPr>
              <a:t>Институт машиноведения </a:t>
            </a:r>
            <a:r>
              <a:rPr lang="ru-RU" sz="2000" i="1" dirty="0" err="1">
                <a:solidFill>
                  <a:prstClr val="black"/>
                </a:solidFill>
                <a:ea typeface="Calibri" panose="020F0502020204030204" pitchFamily="34" charset="0"/>
              </a:rPr>
              <a:t>УрО</a:t>
            </a:r>
            <a:r>
              <a:rPr lang="ru-RU" sz="2000" i="1" dirty="0">
                <a:solidFill>
                  <a:prstClr val="black"/>
                </a:solidFill>
                <a:ea typeface="Calibri" panose="020F0502020204030204" pitchFamily="34" charset="0"/>
              </a:rPr>
              <a:t> РАН,  ул. Комсомольская, 34, г Екатеринбург, 620049, Россия. 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 algn="ctr"/>
            <a:r>
              <a:rPr lang="ru-RU" sz="2000" i="1" dirty="0">
                <a:solidFill>
                  <a:prstClr val="black"/>
                </a:solidFill>
                <a:ea typeface="Calibri" panose="020F0502020204030204" pitchFamily="34" charset="0"/>
              </a:rPr>
              <a:t>Уральский Федеральный государственный университет, г. Екатеринбург, ул. Мира, 19, 620002, Россия.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 algn="ctr"/>
            <a:r>
              <a:rPr lang="en-US" sz="2000" i="1" u="sng" dirty="0" err="1">
                <a:solidFill>
                  <a:srgbClr val="0000FF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</a:t>
            </a:r>
            <a:r>
              <a:rPr lang="ru-RU" sz="2000" i="1" u="sng" dirty="0">
                <a:solidFill>
                  <a:srgbClr val="0000FF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</a:t>
            </a:r>
            <a:r>
              <a:rPr lang="en-US" sz="2000" i="1" u="sng" dirty="0" err="1">
                <a:solidFill>
                  <a:srgbClr val="0000FF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</a:t>
            </a:r>
            <a:r>
              <a:rPr lang="ru-RU" sz="2000" i="1" u="sng" dirty="0">
                <a:solidFill>
                  <a:srgbClr val="0000FF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000" i="1" u="sng" dirty="0">
                <a:solidFill>
                  <a:srgbClr val="0000FF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</a:t>
            </a:r>
            <a:r>
              <a:rPr lang="ru-RU" sz="2000" i="1" u="sng" dirty="0">
                <a:solidFill>
                  <a:srgbClr val="0000FF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000" i="1" u="sng" dirty="0" err="1">
                <a:solidFill>
                  <a:srgbClr val="0000FF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r>
              <a:rPr lang="ru-RU" sz="2000" i="1" dirty="0">
                <a:solidFill>
                  <a:prstClr val="black"/>
                </a:solidFill>
                <a:ea typeface="Calibri" panose="020F0502020204030204" pitchFamily="34" charset="0"/>
              </a:rPr>
              <a:t>, </a:t>
            </a:r>
            <a:r>
              <a:rPr lang="en-US" sz="2000" i="1" dirty="0" err="1">
                <a:solidFill>
                  <a:prstClr val="black"/>
                </a:solidFill>
                <a:ea typeface="Calibri" panose="020F0502020204030204" pitchFamily="34" charset="0"/>
              </a:rPr>
              <a:t>evgen</a:t>
            </a:r>
            <a:r>
              <a:rPr lang="ru-RU" sz="2000" i="1" dirty="0">
                <a:solidFill>
                  <a:prstClr val="black"/>
                </a:solidFill>
                <a:ea typeface="Calibri" panose="020F0502020204030204" pitchFamily="34" charset="0"/>
              </a:rPr>
              <a:t>_</a:t>
            </a:r>
            <a:r>
              <a:rPr lang="en-US" sz="2000" i="1" dirty="0">
                <a:solidFill>
                  <a:prstClr val="black"/>
                </a:solidFill>
                <a:ea typeface="Calibri" panose="020F0502020204030204" pitchFamily="34" charset="0"/>
              </a:rPr>
              <a:t>pros</a:t>
            </a:r>
            <a:r>
              <a:rPr lang="ru-RU" sz="2000" i="1" dirty="0">
                <a:solidFill>
                  <a:prstClr val="black"/>
                </a:solidFill>
                <a:ea typeface="Calibri" panose="020F0502020204030204" pitchFamily="34" charset="0"/>
              </a:rPr>
              <a:t>@</a:t>
            </a:r>
            <a:r>
              <a:rPr lang="en-US" sz="2000" i="1" dirty="0">
                <a:solidFill>
                  <a:prstClr val="black"/>
                </a:solidFill>
                <a:ea typeface="Calibri" panose="020F0502020204030204" pitchFamily="34" charset="0"/>
              </a:rPr>
              <a:t>mail</a:t>
            </a:r>
            <a:r>
              <a:rPr lang="ru-RU" sz="2000" i="1" dirty="0">
                <a:solidFill>
                  <a:prstClr val="black"/>
                </a:solidFill>
                <a:ea typeface="Calibri" panose="020F0502020204030204" pitchFamily="34" charset="0"/>
              </a:rPr>
              <a:t>.</a:t>
            </a:r>
            <a:r>
              <a:rPr lang="en-US" sz="2000" i="1" dirty="0" err="1">
                <a:solidFill>
                  <a:prstClr val="black"/>
                </a:solidFill>
                <a:ea typeface="Calibri" panose="020F0502020204030204" pitchFamily="34" charset="0"/>
              </a:rPr>
              <a:t>ru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16165C-4C18-4EE2-B7A7-6AB235A3A71E}"/>
              </a:ext>
            </a:extLst>
          </p:cNvPr>
          <p:cNvSpPr txBox="1"/>
          <p:nvPr/>
        </p:nvSpPr>
        <p:spPr>
          <a:xfrm>
            <a:off x="0" y="4253948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Аннотация</a:t>
            </a:r>
            <a:r>
              <a:rPr lang="ru-RU" sz="2000" dirty="0"/>
              <a:t>. </a:t>
            </a:r>
            <a:r>
              <a:rPr lang="ru-RU" dirty="0"/>
              <a:t>В настоящей работе исследуется крупномасштабное конвективное течение вязкой несжимаемой жидкости в экваториальной зоне с учетом двух компонент силы Кориолиса. На границах потока заданы градиенты температуры. Выполняется условие прилипания жидкости к твердой границе. На свободной границе действует эффект </a:t>
            </a:r>
            <a:r>
              <a:rPr lang="ru-RU" dirty="0" err="1"/>
              <a:t>Марангони</a:t>
            </a:r>
            <a:r>
              <a:rPr lang="ru-RU" dirty="0"/>
              <a:t>. Проведен анализ существования и положения застойных точек. Определены значения параметров, при которых могут появляться застойные точки. Показана возможность существования двойной застойной точки.</a:t>
            </a:r>
          </a:p>
          <a:p>
            <a:pPr lvl="0"/>
            <a:r>
              <a:rPr lang="ru-RU" i="1" dirty="0">
                <a:solidFill>
                  <a:srgbClr val="000000"/>
                </a:solidFill>
              </a:rPr>
              <a:t>Ключевые слова: вязкая жидкость конвекция, течение </a:t>
            </a:r>
            <a:r>
              <a:rPr lang="ru-RU" i="1" dirty="0" err="1">
                <a:solidFill>
                  <a:srgbClr val="000000"/>
                </a:solidFill>
              </a:rPr>
              <a:t>Экмана</a:t>
            </a:r>
            <a:r>
              <a:rPr lang="ru-RU" i="1" dirty="0">
                <a:solidFill>
                  <a:srgbClr val="000000"/>
                </a:solidFill>
              </a:rPr>
              <a:t>, сила Кориолиса, экватор.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>
            <a:extLst>
              <a:ext uri="{FF2B5EF4-FFF2-40B4-BE49-F238E27FC236}">
                <a16:creationId xmlns:a16="http://schemas.microsoft.com/office/drawing/2014/main" id="{E80B469A-9D57-44DA-91CD-F473DF7F6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75" y="1097973"/>
            <a:ext cx="3511904" cy="361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2">
            <a:extLst>
              <a:ext uri="{FF2B5EF4-FFF2-40B4-BE49-F238E27FC236}">
                <a16:creationId xmlns:a16="http://schemas.microsoft.com/office/drawing/2014/main" id="{1313F674-87E7-44F2-AEC2-C8539E765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715153"/>
            <a:ext cx="19338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5365" name="Объект 4">
            <a:extLst>
              <a:ext uri="{FF2B5EF4-FFF2-40B4-BE49-F238E27FC236}">
                <a16:creationId xmlns:a16="http://schemas.microsoft.com/office/drawing/2014/main" id="{8A7909CB-B337-43B0-BBA3-3E279B4A7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004696"/>
              </p:ext>
            </p:extLst>
          </p:nvPr>
        </p:nvGraphicFramePr>
        <p:xfrm>
          <a:off x="1715069" y="5865313"/>
          <a:ext cx="7319749" cy="87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4" imgW="3467100" imgH="393700" progId="Equation.DSMT4">
                  <p:embed/>
                </p:oleObj>
              </mc:Choice>
              <mc:Fallback>
                <p:oleObj name="Equation" r:id="rId4" imgW="3467100" imgH="393700" progId="Equation.DSMT4">
                  <p:embed/>
                  <p:pic>
                    <p:nvPicPr>
                      <p:cNvPr id="15365" name="Объект 4">
                        <a:extLst>
                          <a:ext uri="{FF2B5EF4-FFF2-40B4-BE49-F238E27FC236}">
                            <a16:creationId xmlns:a16="http://schemas.microsoft.com/office/drawing/2014/main" id="{8A7909CB-B337-43B0-BBA3-3E279B4A78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069" y="5865313"/>
                        <a:ext cx="7319749" cy="871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Box 4">
            <a:extLst>
              <a:ext uri="{FF2B5EF4-FFF2-40B4-BE49-F238E27FC236}">
                <a16:creationId xmlns:a16="http://schemas.microsoft.com/office/drawing/2014/main" id="{ABD3B4EE-04A9-4432-9C2E-37E775418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75" y="4849313"/>
            <a:ext cx="119281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                      рис. 3.                                                                    рис.4.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Профили компонент скорости                                    Профиль температуры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/>
              <a:t>Решение на рис. 3, 4 вычислено при приведенных значениях параметров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6912D6-51E5-4AD7-A4F0-51E68E7BAC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80" y="1097973"/>
            <a:ext cx="3789173" cy="38018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9D4D0A-6452-4797-BB85-286BC2025151}"/>
              </a:ext>
            </a:extLst>
          </p:cNvPr>
          <p:cNvSpPr txBox="1"/>
          <p:nvPr/>
        </p:nvSpPr>
        <p:spPr>
          <a:xfrm>
            <a:off x="122830" y="33119"/>
            <a:ext cx="11928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рис. 3, 4 представлены профили решений с одной двойной застойной точкой (обе компоненты вектора скорости обращаются в ноль при одном значении координаты </a:t>
            </a:r>
            <a:r>
              <a:rPr lang="en-US" i="1" dirty="0"/>
              <a:t>z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AC704B-EFAE-41B0-BCF2-1FCD4E557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243" y="486793"/>
            <a:ext cx="3521817" cy="35159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F4C61E-3B34-4EA3-91C1-AF5EBE7E7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787" y="406431"/>
            <a:ext cx="3349135" cy="3397931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C6D9B184-18EC-433C-90B3-A6B105035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56" y="4087093"/>
            <a:ext cx="119281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                      рис. 5.                                                                    рис. 6.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Профили компонент скорости                                    Профиль фоновой температуры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/>
              <a:t>Решение на рис. 5, 6 вычислено при приведенных значениях параметров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904091B-FB1A-48B6-A88D-5428845C8D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403774"/>
              </p:ext>
            </p:extLst>
          </p:nvPr>
        </p:nvGraphicFramePr>
        <p:xfrm>
          <a:off x="1759987" y="5047531"/>
          <a:ext cx="6681648" cy="805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5" imgW="3429000" imgH="393480" progId="Equation.DSMT4">
                  <p:embed/>
                </p:oleObj>
              </mc:Choice>
              <mc:Fallback>
                <p:oleObj name="Equation" r:id="rId5" imgW="3429000" imgH="393480" progId="Equation.DSMT4">
                  <p:embed/>
                  <p:pic>
                    <p:nvPicPr>
                      <p:cNvPr id="15365" name="Объект 4">
                        <a:extLst>
                          <a:ext uri="{FF2B5EF4-FFF2-40B4-BE49-F238E27FC236}">
                            <a16:creationId xmlns:a16="http://schemas.microsoft.com/office/drawing/2014/main" id="{8A7909CB-B337-43B0-BBA3-3E279B4A78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9987" y="5047531"/>
                        <a:ext cx="6681648" cy="805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9EDA96-2907-461F-87A0-768BC89F0A99}"/>
              </a:ext>
            </a:extLst>
          </p:cNvPr>
          <p:cNvSpPr txBox="1"/>
          <p:nvPr/>
        </p:nvSpPr>
        <p:spPr>
          <a:xfrm>
            <a:off x="122830" y="33119"/>
            <a:ext cx="1192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рис. 5, 6 представлены профили решений с двумя двойными застойными точками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D031BC-620A-4AF7-B737-1D698A7586FC}"/>
              </a:ext>
            </a:extLst>
          </p:cNvPr>
          <p:cNvSpPr txBox="1"/>
          <p:nvPr/>
        </p:nvSpPr>
        <p:spPr>
          <a:xfrm>
            <a:off x="0" y="5852951"/>
            <a:ext cx="12050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Таким образом</a:t>
            </a:r>
            <a:r>
              <a:rPr lang="ru-RU"/>
              <a:t>, показано, </a:t>
            </a:r>
            <a:r>
              <a:rPr lang="ru-RU" dirty="0"/>
              <a:t>что на отрезке (0,1) не может быть более двух корней многочлена (11), а следовательно, и более двух застойных точек.</a:t>
            </a:r>
          </a:p>
        </p:txBody>
      </p:sp>
    </p:spTree>
    <p:extLst>
      <p:ext uri="{BB962C8B-B14F-4D97-AF65-F5344CB8AC3E}">
        <p14:creationId xmlns:p14="http://schemas.microsoft.com/office/powerpoint/2010/main" val="2240718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9353BE-3749-413A-94C8-2A9E16516F2C}"/>
              </a:ext>
            </a:extLst>
          </p:cNvPr>
          <p:cNvSpPr txBox="1"/>
          <p:nvPr/>
        </p:nvSpPr>
        <p:spPr>
          <a:xfrm>
            <a:off x="0" y="0"/>
            <a:ext cx="12192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ЛИТЕРАТУРА</a:t>
            </a:r>
          </a:p>
          <a:p>
            <a:r>
              <a:rPr lang="ru-RU" dirty="0"/>
              <a:t>1. </a:t>
            </a:r>
            <a:r>
              <a:rPr lang="en-US" dirty="0"/>
              <a:t>Ekman V. W. On the Influence of the Earths Rotation on Ocean Currents // </a:t>
            </a:r>
            <a:r>
              <a:rPr lang="en-US" dirty="0" err="1"/>
              <a:t>Arkiv</a:t>
            </a:r>
            <a:r>
              <a:rPr lang="en-US" dirty="0"/>
              <a:t> for </a:t>
            </a:r>
            <a:r>
              <a:rPr lang="en-US" dirty="0" err="1"/>
              <a:t>matematic</a:t>
            </a:r>
            <a:r>
              <a:rPr lang="en-US" dirty="0"/>
              <a:t>, </a:t>
            </a:r>
            <a:r>
              <a:rPr lang="en-US" dirty="0" err="1"/>
              <a:t>Asrtonomi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Fysic</a:t>
            </a:r>
            <a:r>
              <a:rPr lang="en-US" dirty="0"/>
              <a:t>. Band 2. 1905. T. 11. </a:t>
            </a:r>
            <a:r>
              <a:rPr lang="ru-RU" dirty="0"/>
              <a:t>С. 1-53.</a:t>
            </a:r>
          </a:p>
          <a:p>
            <a:r>
              <a:rPr lang="ru-RU" dirty="0"/>
              <a:t>2.  </a:t>
            </a:r>
            <a:r>
              <a:rPr lang="ru-RU" dirty="0" err="1"/>
              <a:t>Фельзенбаум</a:t>
            </a:r>
            <a:r>
              <a:rPr lang="ru-RU" dirty="0"/>
              <a:t> А. И. Теоретические основы и методы расчета установившихся морских течений. Изд. АН СССР, 1960. 127 с.</a:t>
            </a:r>
          </a:p>
          <a:p>
            <a:r>
              <a:rPr lang="ru-RU" dirty="0"/>
              <a:t>3.  </a:t>
            </a:r>
            <a:r>
              <a:rPr lang="ru-RU" dirty="0" err="1"/>
              <a:t>Должанский</a:t>
            </a:r>
            <a:r>
              <a:rPr lang="ru-RU" dirty="0"/>
              <a:t> Ф.В. Лекции по геофизической гидродинамике. М.: ИВМ РАН, 2006. 378 с.</a:t>
            </a:r>
          </a:p>
          <a:p>
            <a:r>
              <a:rPr lang="ru-RU" dirty="0"/>
              <a:t>4.  Зырянов В.Н. Теория установившихся океанических течений. Л.: </a:t>
            </a:r>
            <a:r>
              <a:rPr lang="ru-RU" dirty="0" err="1"/>
              <a:t>Гидрометеоиздат</a:t>
            </a:r>
            <a:r>
              <a:rPr lang="ru-RU" dirty="0"/>
              <a:t>, 1985, 248 с.</a:t>
            </a:r>
          </a:p>
          <a:p>
            <a:r>
              <a:rPr lang="ru-RU" dirty="0"/>
              <a:t>5.  </a:t>
            </a:r>
            <a:r>
              <a:rPr lang="en-US" dirty="0"/>
              <a:t>B.M. </a:t>
            </a:r>
            <a:r>
              <a:rPr lang="en-US" dirty="0" err="1"/>
              <a:t>Boubnov</a:t>
            </a:r>
            <a:r>
              <a:rPr lang="en-US" dirty="0"/>
              <a:t> and G.S. </a:t>
            </a:r>
            <a:r>
              <a:rPr lang="en-US" dirty="0" err="1"/>
              <a:t>Golitsyn</a:t>
            </a:r>
            <a:r>
              <a:rPr lang="en-US" dirty="0"/>
              <a:t>. Convection in rotating fluids.  Kluwer Academic Publishers, 1995.</a:t>
            </a:r>
          </a:p>
          <a:p>
            <a:r>
              <a:rPr lang="en-US" dirty="0"/>
              <a:t>6.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/>
              <a:t>Аристов С. Н., Шварц К. Г. Вихревые течения </a:t>
            </a:r>
            <a:r>
              <a:rPr lang="ru-RU" dirty="0" err="1"/>
              <a:t>адвективной</a:t>
            </a:r>
            <a:r>
              <a:rPr lang="ru-RU" dirty="0"/>
              <a:t> природы во вращающемся слое жидкости. Пермь: ПГУ, 2006. 155 с. </a:t>
            </a:r>
          </a:p>
          <a:p>
            <a:r>
              <a:rPr lang="ru-RU" dirty="0"/>
              <a:t>7. Аристов С.Н., Просвиряков Е.Ю. Новый класс точных решений трехмерных уравнений термодиффузии // ТОХТ. 2016. Т. 50, № 3. С. 294-301. </a:t>
            </a:r>
          </a:p>
          <a:p>
            <a:r>
              <a:rPr lang="ru-RU" dirty="0"/>
              <a:t>8. Просвиряков Е. Ю. Новый класс точных решений уравнений навье–стокса со степенной зависимостью скоростей от двух пространственных координат // ТОХТ, 2019, том 53, № 1, с. 112–120.</a:t>
            </a:r>
          </a:p>
          <a:p>
            <a:r>
              <a:rPr lang="ru-RU" dirty="0"/>
              <a:t>9. Горшков А.В., Просвиряков Е. Ю. Конвективное слоистое течение </a:t>
            </a:r>
            <a:r>
              <a:rPr lang="ru-RU" dirty="0" err="1"/>
              <a:t>Экмана</a:t>
            </a:r>
            <a:r>
              <a:rPr lang="ru-RU" dirty="0"/>
              <a:t> вязкой несжимаемой жидкости //Известия РАН. Физика атмосферы и океана, 2018, том 54, № 2, с. 213–220.</a:t>
            </a:r>
          </a:p>
          <a:p>
            <a:r>
              <a:rPr lang="ru-RU" dirty="0"/>
              <a:t>10. </a:t>
            </a:r>
            <a:r>
              <a:rPr lang="en-US" dirty="0" err="1"/>
              <a:t>Gorshkov</a:t>
            </a:r>
            <a:r>
              <a:rPr lang="en-US" dirty="0"/>
              <a:t> A.V., </a:t>
            </a:r>
            <a:r>
              <a:rPr lang="en-US" dirty="0" err="1"/>
              <a:t>Prosviryakov</a:t>
            </a:r>
            <a:r>
              <a:rPr lang="en-US" dirty="0"/>
              <a:t> E. Yu. Convective flow in the solid rotation of a viscous incompressible fluid, Citation: AIP Conference Proceedings 1915, 040020 (2017); View online: https://doi.org/10.1063/1.5017368.  View Table of Contents: http://aip.scitation.org/toc/apc/1915/1. 4 </a:t>
            </a:r>
            <a:r>
              <a:rPr lang="ru-RU" dirty="0"/>
              <a:t>с. </a:t>
            </a:r>
          </a:p>
          <a:p>
            <a:r>
              <a:rPr lang="ru-RU" dirty="0"/>
              <a:t>11. </a:t>
            </a:r>
            <a:r>
              <a:rPr lang="en-US" dirty="0" err="1"/>
              <a:t>Gorshkov</a:t>
            </a:r>
            <a:r>
              <a:rPr lang="en-US" dirty="0"/>
              <a:t> A.V., </a:t>
            </a:r>
            <a:r>
              <a:rPr lang="en-US" dirty="0" err="1"/>
              <a:t>Prosviryakov</a:t>
            </a:r>
            <a:r>
              <a:rPr lang="en-US" dirty="0"/>
              <a:t> E. Yu. Complex large-scale convection of a viscous incompressible fluid with heat exchange according to Newton’s law. //Citation: AIP Conference Proceedings 1915, 040019 (2017); View online: https://doi.org/10.1063/1.5017367/ View Table of Contents: http://aip.scitation.org/toc/apc/1915/1 </a:t>
            </a:r>
          </a:p>
          <a:p>
            <a:r>
              <a:rPr lang="en-US" dirty="0"/>
              <a:t>12.</a:t>
            </a:r>
            <a:r>
              <a:rPr lang="ru-RU" dirty="0"/>
              <a:t> </a:t>
            </a:r>
            <a:r>
              <a:rPr lang="en-US" dirty="0" err="1"/>
              <a:t>Gorshkov</a:t>
            </a:r>
            <a:r>
              <a:rPr lang="en-US" dirty="0"/>
              <a:t> A.V. </a:t>
            </a:r>
            <a:r>
              <a:rPr lang="en-US" dirty="0" err="1"/>
              <a:t>Prosviryakov</a:t>
            </a:r>
            <a:r>
              <a:rPr lang="en-US" dirty="0"/>
              <a:t> </a:t>
            </a:r>
            <a:r>
              <a:rPr lang="en-US" dirty="0" err="1"/>
              <a:t>E.Yu</a:t>
            </a:r>
            <a:r>
              <a:rPr lang="en-US" dirty="0"/>
              <a:t>. Isobaric Vortex Flow of a Viscous Incompressible Fluid with the </a:t>
            </a:r>
            <a:r>
              <a:rPr lang="en-US" dirty="0" err="1"/>
              <a:t>Navier</a:t>
            </a:r>
            <a:r>
              <a:rPr lang="en-US" dirty="0"/>
              <a:t> Boundary Condition // AIP Conference Proceedings. 2018. Vol. 2053. – 040030. – https://doi.org/10.1063/1.5084468. </a:t>
            </a:r>
          </a:p>
        </p:txBody>
      </p:sp>
    </p:spTree>
    <p:extLst>
      <p:ext uri="{BB962C8B-B14F-4D97-AF65-F5344CB8AC3E}">
        <p14:creationId xmlns:p14="http://schemas.microsoft.com/office/powerpoint/2010/main" val="225603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38431F-6C7C-40CF-BDCF-9A485CFE2F80}"/>
              </a:ext>
            </a:extLst>
          </p:cNvPr>
          <p:cNvSpPr txBox="1"/>
          <p:nvPr/>
        </p:nvSpPr>
        <p:spPr>
          <a:xfrm>
            <a:off x="0" y="0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13.</a:t>
            </a:r>
            <a:r>
              <a:rPr lang="ru-RU" dirty="0"/>
              <a:t> </a:t>
            </a:r>
            <a:r>
              <a:rPr lang="en-US" dirty="0" err="1"/>
              <a:t>Gorshkov</a:t>
            </a:r>
            <a:r>
              <a:rPr lang="en-US" dirty="0"/>
              <a:t> A.V. </a:t>
            </a:r>
            <a:r>
              <a:rPr lang="en-US" dirty="0" err="1"/>
              <a:t>Prosviryakov</a:t>
            </a:r>
            <a:r>
              <a:rPr lang="en-US" dirty="0"/>
              <a:t> </a:t>
            </a:r>
            <a:r>
              <a:rPr lang="en-US" dirty="0" err="1"/>
              <a:t>E.Yu</a:t>
            </a:r>
            <a:r>
              <a:rPr lang="en-US" dirty="0"/>
              <a:t>. Large-Scale Convection Flow of an Incompressible Fluid on a Rotating Inclined Plane // AIP Conference Proceedings. 2018. Vol. 2053. – 040029. – https://doi.org/10.1063/1.5084467. </a:t>
            </a:r>
          </a:p>
          <a:p>
            <a:r>
              <a:rPr lang="en-US" dirty="0"/>
              <a:t>14.</a:t>
            </a:r>
            <a:r>
              <a:rPr lang="ru-RU" dirty="0"/>
              <a:t> Аристов С. Н., Просвиряков Е.Ю. Неоднородные течения </a:t>
            </a:r>
            <a:r>
              <a:rPr lang="ru-RU" dirty="0" err="1"/>
              <a:t>Куэтта</a:t>
            </a:r>
            <a:r>
              <a:rPr lang="ru-RU" dirty="0"/>
              <a:t> // Нелинейная динамика, Т.10, №2, 177–182 (2014). </a:t>
            </a:r>
          </a:p>
          <a:p>
            <a:r>
              <a:rPr lang="ru-RU" dirty="0"/>
              <a:t>15. Аристов С. Н., Просвиряков Е.Ю. Нестационарные слоистые течения завихренной жидкости // </a:t>
            </a:r>
            <a:r>
              <a:rPr lang="en-US" dirty="0"/>
              <a:t>Fluid Dynamics. № 2. pp. 25-31. 2016</a:t>
            </a:r>
          </a:p>
          <a:p>
            <a:r>
              <a:rPr lang="en-US" dirty="0"/>
              <a:t>16.</a:t>
            </a:r>
            <a:r>
              <a:rPr lang="ru-RU" dirty="0"/>
              <a:t> Аристов С. Н., Шварц К. Г. Вихревые течения в тонких слоях жидкости. Киров: </a:t>
            </a:r>
            <a:r>
              <a:rPr lang="ru-RU" dirty="0" err="1"/>
              <a:t>ВятГУ</a:t>
            </a:r>
            <a:r>
              <a:rPr lang="ru-RU" dirty="0"/>
              <a:t>, 2011. 207 с.</a:t>
            </a:r>
          </a:p>
          <a:p>
            <a:r>
              <a:rPr lang="ru-RU" dirty="0"/>
              <a:t>17. Аристов С. Н., Шварц К. Г. </a:t>
            </a:r>
            <a:r>
              <a:rPr lang="ru-RU" dirty="0" err="1"/>
              <a:t>Адвективное</a:t>
            </a:r>
            <a:r>
              <a:rPr lang="ru-RU" dirty="0"/>
              <a:t> течение во вращающейся жидкой пленке // Прикладная механика и техническая физика. 2016. №1. С. 216-223.</a:t>
            </a:r>
          </a:p>
          <a:p>
            <a:r>
              <a:rPr lang="ru-RU" dirty="0"/>
              <a:t>18. </a:t>
            </a:r>
            <a:r>
              <a:rPr lang="ru-RU" dirty="0" err="1"/>
              <a:t>Ингель</a:t>
            </a:r>
            <a:r>
              <a:rPr lang="ru-RU" dirty="0"/>
              <a:t> Л.Х., Аристов С. Н. Класс точных решений нелинейных задач о термических циркуляциях, связанных с объемным тепловыделением в атмосфере // Тр. Ин-та экспериментальной метеорологии. 1996. </a:t>
            </a:r>
            <a:r>
              <a:rPr lang="ru-RU" dirty="0" err="1"/>
              <a:t>Вып</a:t>
            </a:r>
            <a:r>
              <a:rPr lang="ru-RU" dirty="0"/>
              <a:t>. 27 (162). С. 142-157.</a:t>
            </a:r>
          </a:p>
        </p:txBody>
      </p:sp>
    </p:spTree>
    <p:extLst>
      <p:ext uri="{BB962C8B-B14F-4D97-AF65-F5344CB8AC3E}">
        <p14:creationId xmlns:p14="http://schemas.microsoft.com/office/powerpoint/2010/main" val="41526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8911E0-E3DC-49FA-8E62-006A559D9620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400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/>
                  <a:t>ВВЕДЕНИЕ</a:t>
                </a:r>
              </a:p>
              <a:p>
                <a:pPr algn="just"/>
                <a:r>
                  <a:rPr lang="ru-RU" dirty="0"/>
                  <a:t>Исследование конвективных течений на экваторе – одна из важных проблем геофизической гидродинамики. К настоящему времени отправной точкой всех исследований в геофизической гидродинамике является точное решение </a:t>
                </a:r>
                <a:r>
                  <a:rPr lang="ru-RU" dirty="0" err="1"/>
                  <a:t>Экмана</a:t>
                </a:r>
                <a:r>
                  <a:rPr lang="ru-RU" dirty="0"/>
                  <a:t> [1], описывающее стационарное изобарическое равномерное вращение жидкости в бесконечном океане. Обобщения сдвигового течения </a:t>
                </a:r>
                <a:r>
                  <a:rPr lang="ru-RU" dirty="0" err="1"/>
                  <a:t>Экмана</a:t>
                </a:r>
                <a:r>
                  <a:rPr lang="ru-RU" dirty="0"/>
                  <a:t> отражены в монографиях [2 - 6] и статьях [7 - 12]. </a:t>
                </a:r>
              </a:p>
              <a:p>
                <a:pPr algn="just"/>
                <a:r>
                  <a:rPr lang="ru-RU" dirty="0"/>
                  <a:t>При выполнении расчетов течений Мирового океана используется традиционное приближение ускорения Кориолиса, характеризующееся одним параметром Кориолиса. Строго говоря, такой подход позволяет описывать движение жидкости в высоких широтах [4, 6]. Как известно, данный подход также применяют и в средних широтах, поскольку горизонтальные скорости при крупномасштабных течениях превышают на несколько порядков вертикальную скорость [4]. Несмотря на указанные допущения, интегрирование уравнений движения является очень трудной задачей. </a:t>
                </a:r>
              </a:p>
              <a:p>
                <a:pPr algn="just"/>
                <a:r>
                  <a:rPr lang="ru-RU" dirty="0"/>
                  <a:t>В данной статье предлагаются точные решения нелинейных уравнений Навье-Стокса, описывающие течения жидкости, у которых ось вращения наклонена. Важный случай представляет наклон оси на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ru-RU" dirty="0"/>
                  <a:t>. Этот случай соответствует течению вблизи экватора.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8911E0-E3DC-49FA-8E62-006A559D9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4001095"/>
              </a:xfrm>
              <a:prstGeom prst="rect">
                <a:avLst/>
              </a:prstGeom>
              <a:blipFill>
                <a:blip r:embed="rId2"/>
                <a:stretch>
                  <a:fillRect l="-400" t="-610" r="-400" b="-1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631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Объект 8">
            <a:extLst>
              <a:ext uri="{FF2B5EF4-FFF2-40B4-BE49-F238E27FC236}">
                <a16:creationId xmlns:a16="http://schemas.microsoft.com/office/drawing/2014/main" id="{D1CC7B5D-071F-4532-B937-75567085F5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876045"/>
              </p:ext>
            </p:extLst>
          </p:nvPr>
        </p:nvGraphicFramePr>
        <p:xfrm>
          <a:off x="3661472" y="1676631"/>
          <a:ext cx="3587467" cy="146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5" name="Equation" r:id="rId3" imgW="2362200" imgH="965200" progId="Equation.DSMT4">
                  <p:embed/>
                </p:oleObj>
              </mc:Choice>
              <mc:Fallback>
                <p:oleObj name="Equation" r:id="rId3" imgW="2362200" imgH="965200" progId="Equation.DSMT4">
                  <p:embed/>
                  <p:pic>
                    <p:nvPicPr>
                      <p:cNvPr id="3075" name="Объект 8">
                        <a:extLst>
                          <a:ext uri="{FF2B5EF4-FFF2-40B4-BE49-F238E27FC236}">
                            <a16:creationId xmlns:a16="http://schemas.microsoft.com/office/drawing/2014/main" id="{D1CC7B5D-071F-4532-B937-75567085F5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472" y="1676631"/>
                        <a:ext cx="3587467" cy="146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Объект 11">
            <a:extLst>
              <a:ext uri="{FF2B5EF4-FFF2-40B4-BE49-F238E27FC236}">
                <a16:creationId xmlns:a16="http://schemas.microsoft.com/office/drawing/2014/main" id="{C2E81244-9C47-49BD-A2EC-C1A7D00E03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397449"/>
              </p:ext>
            </p:extLst>
          </p:nvPr>
        </p:nvGraphicFramePr>
        <p:xfrm>
          <a:off x="4338706" y="3174123"/>
          <a:ext cx="2245698" cy="184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" name="Equation" r:id="rId5" imgW="1638300" imgH="1346200" progId="Equation.DSMT4">
                  <p:embed/>
                </p:oleObj>
              </mc:Choice>
              <mc:Fallback>
                <p:oleObj name="Equation" r:id="rId5" imgW="1638300" imgH="1346200" progId="Equation.DSMT4">
                  <p:embed/>
                  <p:pic>
                    <p:nvPicPr>
                      <p:cNvPr id="3076" name="Объект 11">
                        <a:extLst>
                          <a:ext uri="{FF2B5EF4-FFF2-40B4-BE49-F238E27FC236}">
                            <a16:creationId xmlns:a16="http://schemas.microsoft.com/office/drawing/2014/main" id="{C2E81244-9C47-49BD-A2EC-C1A7D00E03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706" y="3174123"/>
                        <a:ext cx="2245698" cy="1846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TextBox 12">
                <a:extLst>
                  <a:ext uri="{FF2B5EF4-FFF2-40B4-BE49-F238E27FC236}">
                    <a16:creationId xmlns:a16="http://schemas.microsoft.com/office/drawing/2014/main" id="{4F5577FF-9E9B-4A32-9C10-E8A6365FE3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04" y="0"/>
                <a:ext cx="12192000" cy="1785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ru-RU" altLang="ru-RU" sz="1800" dirty="0">
                    <a:solidFill>
                      <a:srgbClr val="000000"/>
                    </a:solidFill>
                  </a:rPr>
                  <a:t>Исследуется крупномасштабное слоистое конвективное течение вязкой несжимаемой жидкости в экваториальной зоне. Можно приближенно принять</a:t>
                </a:r>
                <a:r>
                  <a:rPr lang="en-US" altLang="ru-RU" sz="1800" dirty="0">
                    <a:solidFill>
                      <a:srgbClr val="000000"/>
                    </a:solidFill>
                  </a:rPr>
                  <a:t> 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     </a:t>
                </a:r>
                <a:r>
                  <a:rPr lang="en-US" altLang="ru-RU" sz="1800" dirty="0">
                    <a:solidFill>
                      <a:srgbClr val="000000"/>
                    </a:solidFill>
                  </a:rPr>
                  <a:t>           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и</a:t>
                </a:r>
                <a:r>
                  <a:rPr lang="en-US" altLang="ru-RU" sz="1800" dirty="0">
                    <a:solidFill>
                      <a:srgbClr val="000000"/>
                    </a:solidFill>
                  </a:rPr>
                  <a:t>  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ru-RU" sz="1800" dirty="0">
                    <a:solidFill>
                      <a:srgbClr val="000000"/>
                    </a:solidFill>
                  </a:rPr>
                  <a:t>          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.</a:t>
                </a:r>
                <a:r>
                  <a:rPr lang="en-US" altLang="ru-RU" sz="1800" dirty="0">
                    <a:solidFill>
                      <a:srgbClr val="000000"/>
                    </a:solidFill>
                  </a:rPr>
                  <a:t>   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  </a:t>
                </a:r>
                <a:r>
                  <a:rPr lang="en-US" altLang="ru-RU" sz="1800" dirty="0">
                    <a:solidFill>
                      <a:srgbClr val="000000"/>
                    </a:solidFill>
                  </a:rPr>
                  <a:t>.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 Далее будем рассматривать сдвиговое течение вязкой несжимаемой жидкости, полагая</a:t>
                </a:r>
                <a:r>
                  <a:rPr lang="en-US" altLang="ru-RU" sz="1800" dirty="0">
                    <a:solidFill>
                      <a:srgbClr val="000000"/>
                    </a:solidFill>
                  </a:rPr>
                  <a:t> 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вертикальную компоненту скорости жидкости равной нулю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ru-RU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ru-RU" altLang="ru-RU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altLang="ru-RU" sz="1800" dirty="0">
                    <a:solidFill>
                      <a:srgbClr val="000000"/>
                    </a:solidFill>
                  </a:rPr>
                  <a:t>. Уравнения </a:t>
                </a:r>
                <a:r>
                  <a:rPr lang="ru-RU" altLang="ru-RU" sz="1800" dirty="0" err="1">
                    <a:solidFill>
                      <a:srgbClr val="000000"/>
                    </a:solidFill>
                  </a:rPr>
                  <a:t>Обербека-Буссинеска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, описывающие стационарное крупномасштабное течение </a:t>
                </a:r>
                <a:r>
                  <a:rPr lang="ru-RU" altLang="ru-RU" sz="1800" dirty="0" err="1">
                    <a:solidFill>
                      <a:srgbClr val="000000"/>
                    </a:solidFill>
                  </a:rPr>
                  <a:t>Экмана</a:t>
                </a:r>
                <a:r>
                  <a:rPr lang="ru-RU" altLang="ru-RU" sz="1800" dirty="0">
                    <a:solidFill>
                      <a:srgbClr val="000000"/>
                    </a:solidFill>
                  </a:rPr>
                  <a:t> неоднородно нагретой вязкой несжимаемой жидкости с учетом двух компонент силы Кориолиса в безразмерных переменных примут вид [9 - 16]:</a:t>
                </a:r>
              </a:p>
            </p:txBody>
          </p:sp>
        </mc:Choice>
        <mc:Fallback xmlns="">
          <p:sp>
            <p:nvSpPr>
              <p:cNvPr id="3077" name="TextBox 12">
                <a:extLst>
                  <a:ext uri="{FF2B5EF4-FFF2-40B4-BE49-F238E27FC236}">
                    <a16:creationId xmlns:a16="http://schemas.microsoft.com/office/drawing/2014/main" id="{4F5577FF-9E9B-4A32-9C10-E8A6365FE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04" y="0"/>
                <a:ext cx="12192000" cy="1785104"/>
              </a:xfrm>
              <a:prstGeom prst="rect">
                <a:avLst/>
              </a:prstGeom>
              <a:blipFill>
                <a:blip r:embed="rId7"/>
                <a:stretch>
                  <a:fillRect l="-400" t="-1706" r="-250" b="-27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78" name="Объект 1">
            <a:extLst>
              <a:ext uri="{FF2B5EF4-FFF2-40B4-BE49-F238E27FC236}">
                <a16:creationId xmlns:a16="http://schemas.microsoft.com/office/drawing/2014/main" id="{C2AA285F-DD59-4554-890E-3D5FB17E94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784525"/>
              </p:ext>
            </p:extLst>
          </p:nvPr>
        </p:nvGraphicFramePr>
        <p:xfrm>
          <a:off x="5671263" y="301928"/>
          <a:ext cx="913141" cy="32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" name="Equation" r:id="rId8" imgW="571252" imgH="203112" progId="Equation.DSMT4">
                  <p:embed/>
                </p:oleObj>
              </mc:Choice>
              <mc:Fallback>
                <p:oleObj name="Equation" r:id="rId8" imgW="571252" imgH="203112" progId="Equation.DSMT4">
                  <p:embed/>
                  <p:pic>
                    <p:nvPicPr>
                      <p:cNvPr id="3078" name="Объект 1">
                        <a:extLst>
                          <a:ext uri="{FF2B5EF4-FFF2-40B4-BE49-F238E27FC236}">
                            <a16:creationId xmlns:a16="http://schemas.microsoft.com/office/drawing/2014/main" id="{C2AA285F-DD59-4554-890E-3D5FB17E94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263" y="301928"/>
                        <a:ext cx="913141" cy="324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Объект 6">
            <a:extLst>
              <a:ext uri="{FF2B5EF4-FFF2-40B4-BE49-F238E27FC236}">
                <a16:creationId xmlns:a16="http://schemas.microsoft.com/office/drawing/2014/main" id="{9D7881EE-D9CF-4798-8AC7-B4F7599089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849617"/>
              </p:ext>
            </p:extLst>
          </p:nvPr>
        </p:nvGraphicFramePr>
        <p:xfrm>
          <a:off x="7023651" y="273882"/>
          <a:ext cx="981365" cy="356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name="Equation" r:id="rId10" imgW="558558" imgH="203112" progId="Equation.DSMT4">
                  <p:embed/>
                </p:oleObj>
              </mc:Choice>
              <mc:Fallback>
                <p:oleObj name="Equation" r:id="rId10" imgW="558558" imgH="203112" progId="Equation.DSMT4">
                  <p:embed/>
                  <p:pic>
                    <p:nvPicPr>
                      <p:cNvPr id="3079" name="Объект 6">
                        <a:extLst>
                          <a:ext uri="{FF2B5EF4-FFF2-40B4-BE49-F238E27FC236}">
                            <a16:creationId xmlns:a16="http://schemas.microsoft.com/office/drawing/2014/main" id="{9D7881EE-D9CF-4798-8AC7-B4F7599089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651" y="273882"/>
                        <a:ext cx="981365" cy="356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Box 3">
            <a:extLst>
              <a:ext uri="{FF2B5EF4-FFF2-40B4-BE49-F238E27FC236}">
                <a16:creationId xmlns:a16="http://schemas.microsoft.com/office/drawing/2014/main" id="{F4796D2B-E497-4196-9816-357B4BCD2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7457" y="3429000"/>
            <a:ext cx="5579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ru-RU" sz="1800" dirty="0">
                <a:solidFill>
                  <a:srgbClr val="000000"/>
                </a:solidFill>
              </a:rPr>
              <a:t>(1)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4EF8B0D-DBEE-4157-9D1B-76376DFC3821}"/>
                  </a:ext>
                </a:extLst>
              </p:cNvPr>
              <p:cNvSpPr txBox="1"/>
              <p:nvPr/>
            </p:nvSpPr>
            <p:spPr>
              <a:xfrm>
                <a:off x="26504" y="5021071"/>
                <a:ext cx="11886510" cy="1863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Здесь </a:t>
                </a:r>
                <a:r>
                  <a:rPr lang="ru-RU" i="1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V</a:t>
                </a:r>
                <a:r>
                  <a:rPr lang="ru-RU" i="1" baseline="-320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x</a:t>
                </a:r>
                <a:r>
                  <a:rPr lang="ru-RU" i="1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 </a:t>
                </a:r>
                <a:r>
                  <a:rPr lang="ru-RU" i="1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V</a:t>
                </a:r>
                <a:r>
                  <a:rPr lang="ru-RU" i="1" baseline="-300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y</a:t>
                </a:r>
                <a:r>
                  <a:rPr lang="ru-RU" i="1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безразмерные компоненты вектора скорости жидкости; безразмерные горизонтальные координаты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x,y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характерный масштаб длины </a:t>
                </a:r>
                <a:r>
                  <a:rPr lang="en-US" i="1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L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поперечная координата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i="1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z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,  толщина слоя жидкости </a:t>
                </a:r>
                <a:r>
                  <a:rPr lang="ru-RU" i="1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h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;   </a:t>
                </a:r>
              </a:p>
              <a:p>
                <a:pPr lvl="0"/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ru-RU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отношение масштабов длины;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коэффициент кинематической (молекулярной) вязкости жидкости,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𝐸𝑘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𝑅𝑜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𝐺𝑟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𝑅𝑜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Россби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𝐺𝑟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-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число </a:t>
                </a:r>
                <a:r>
                  <a:rPr lang="ru-RU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Грасгофа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- максимальная разность температур,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𝑅𝑎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–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число Рэлея, </a:t>
                </a:r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– параметр Кориолиса, </a:t>
                </a:r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i="1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‒ давление, делённое на удвоенную кинетическую энергию;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оператор Лапласа.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4EF8B0D-DBEE-4157-9D1B-76376DFC3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4" y="5021071"/>
                <a:ext cx="11886510" cy="1863202"/>
              </a:xfrm>
              <a:prstGeom prst="rect">
                <a:avLst/>
              </a:prstGeom>
              <a:blipFill>
                <a:blip r:embed="rId12"/>
                <a:stretch>
                  <a:fillRect l="-410" t="-1967" b="-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D382CA0-B352-4760-A5D7-28051312FF1D}"/>
                  </a:ext>
                </a:extLst>
              </p:cNvPr>
              <p:cNvSpPr txBox="1"/>
              <p:nvPr/>
            </p:nvSpPr>
            <p:spPr>
              <a:xfrm>
                <a:off x="152400" y="0"/>
                <a:ext cx="11887200" cy="5438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Граничные условия</a:t>
                </a:r>
              </a:p>
              <a:p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Для системы (1) зададим следующие граничные условия. На нижней поверхности слоя жидкости, задаваемой уравнением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 температура определяется, как линейная функция горизонтальных координат</a:t>
                </a:r>
                <a:endParaRPr lang="en-US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</m:d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                                                    (2)</a:t>
                </a:r>
              </a:p>
              <a:p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где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– значение фоновой температуры (можно принять равным нулю),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</a:t>
                </a:r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  ‒ постоянные. Также на нижней поверхности слоя жидкости задаётся условие прилипания:</a:t>
                </a:r>
                <a:endParaRPr lang="en-US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                                                     (3)</a:t>
                </a:r>
              </a:p>
              <a:p>
                <a:endParaRPr lang="en-US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Верхняя, свободная поверхность предполагается плоской, и задается уравнением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. На ней задана температура в виде, аналогичном (2):</a:t>
                </a:r>
                <a:endParaRPr lang="en-US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lvl="0" algn="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</m:d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                                                    (4)</a:t>
                </a:r>
              </a:p>
              <a:p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значение фоновой температуры,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– постоянные. </a:t>
                </a:r>
              </a:p>
              <a:p>
                <a:pPr lvl="0"/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На свободной поверхности жидкости давление атмосферы считаем постоянным, не зависящим от продольных координат. Фоновое значение давления атмосферы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ru-RU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примем за отсчетное и будем считать равным нулю:</a:t>
                </a:r>
                <a:endParaRPr lang="en-US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lvl="0" algn="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</m:t>
                    </m:r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</m:t>
                    </m:r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                                        (5)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D382CA0-B352-4760-A5D7-28051312F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11887200" cy="5438797"/>
              </a:xfrm>
              <a:prstGeom prst="rect">
                <a:avLst/>
              </a:prstGeom>
              <a:blipFill>
                <a:blip r:embed="rId2"/>
                <a:stretch>
                  <a:fillRect l="-410" t="-448" r="-410" b="-7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226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59B55D5-FB54-472D-BEEA-1EA5F53FCF1A}"/>
                  </a:ext>
                </a:extLst>
              </p:cNvPr>
              <p:cNvSpPr txBox="1"/>
              <p:nvPr/>
            </p:nvSpPr>
            <p:spPr>
              <a:xfrm>
                <a:off x="0" y="-102464"/>
                <a:ext cx="12192000" cy="6540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На свободной поверхности действует </a:t>
                </a:r>
                <a:r>
                  <a:rPr lang="ru-RU" dirty="0" err="1"/>
                  <a:t>термокапиллярный</a:t>
                </a:r>
                <a:r>
                  <a:rPr lang="ru-RU" dirty="0"/>
                  <a:t> эффект </a:t>
                </a:r>
                <a:r>
                  <a:rPr lang="ru-RU" dirty="0" err="1"/>
                  <a:t>Марангони</a:t>
                </a:r>
                <a:r>
                  <a:rPr lang="ru-RU" dirty="0"/>
                  <a:t>-Гиббса. Граничное условие </a:t>
                </a:r>
                <a:r>
                  <a:rPr lang="ru-RU" dirty="0" err="1"/>
                  <a:t>Марангони</a:t>
                </a:r>
                <a:r>
                  <a:rPr lang="ru-RU" dirty="0"/>
                  <a:t> в безразмерных переменных примет вид: 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                                                                                                                                                                                      (6)</a:t>
                </a:r>
              </a:p>
              <a:p>
                <a:endParaRPr lang="en-US" dirty="0"/>
              </a:p>
              <a:p>
                <a:r>
                  <a:rPr lang="ru-RU" dirty="0"/>
                  <a:t>где  </a:t>
                </a:r>
                <a:r>
                  <a:rPr lang="en-US" i="1" dirty="0"/>
                  <a:t>Mg</a:t>
                </a:r>
                <a:r>
                  <a:rPr lang="ru-RU" dirty="0"/>
                  <a:t> - безразмерное число </a:t>
                </a:r>
                <a:r>
                  <a:rPr lang="ru-RU" dirty="0" err="1"/>
                  <a:t>Марангони</a:t>
                </a:r>
                <a:r>
                  <a:rPr lang="ru-RU" dirty="0"/>
                  <a:t>.</a:t>
                </a:r>
                <a:endParaRPr lang="en-US" dirty="0"/>
              </a:p>
              <a:p>
                <a:endParaRPr lang="en-US" dirty="0"/>
              </a:p>
              <a:p>
                <a:pPr algn="ctr"/>
                <a:r>
                  <a:rPr lang="ru-RU" sz="2000" b="1" dirty="0"/>
                  <a:t>Точное решение вблизи экватора</a:t>
                </a:r>
              </a:p>
              <a:p>
                <a:r>
                  <a:rPr lang="ru-RU" dirty="0"/>
                  <a:t>Точное решение будем искать в виде [8 ‒ 15]:</a:t>
                </a:r>
                <a:endParaRPr lang="en-US" dirty="0"/>
              </a:p>
              <a:p>
                <a:endParaRPr lang="ru-RU" sz="2000" dirty="0"/>
              </a:p>
              <a:p>
                <a:pPr lvl="0"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                                     </a:t>
                </a:r>
              </a:p>
              <a:p>
                <a:pPr lvl="0" algn="r"/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(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  <a:p>
                <a:r>
                  <a:rPr lang="ru-RU" dirty="0"/>
                  <a:t>Подставив вид точного решения (7) в исходную систему уравнений в частных производных (1) и, приравняв коэффициенты при одинаковых степенях переменных </a:t>
                </a:r>
                <a:r>
                  <a:rPr lang="en-US" i="1" dirty="0"/>
                  <a:t>x</a:t>
                </a:r>
                <a:r>
                  <a:rPr lang="ru-RU" dirty="0"/>
                  <a:t>  и  </a:t>
                </a:r>
                <a:r>
                  <a:rPr lang="en-US" i="1" dirty="0"/>
                  <a:t>y</a:t>
                </a:r>
                <a:r>
                  <a:rPr lang="ru-RU" dirty="0"/>
                  <a:t>, получим нелинейную систему обыкновенных дифференциальных уравнений:</a:t>
                </a:r>
                <a:endParaRPr lang="en-US" dirty="0"/>
              </a:p>
              <a:p>
                <a:endParaRPr lang="en-US" dirty="0"/>
              </a:p>
              <a:p>
                <a:pPr lvl="0"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′′=0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′′=0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𝛿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𝐺𝑟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𝛿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𝐺𝑟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 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   </a:t>
                </a:r>
              </a:p>
              <a:p>
                <a:pPr lvl="0" algn="r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𝐺𝑟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𝐺𝑟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(8)</a:t>
                </a: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𝑅𝑎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   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𝐺𝑟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𝐺𝑟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𝐸𝑘</m:t>
                          </m:r>
                        </m:den>
                      </m:f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rgbClr val="000000"/>
                  </a:solidFill>
                </a:endParaRPr>
              </a:p>
              <a:p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59B55D5-FB54-472D-BEEA-1EA5F53FC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02464"/>
                <a:ext cx="12192000" cy="6540252"/>
              </a:xfrm>
              <a:prstGeom prst="rect">
                <a:avLst/>
              </a:prstGeom>
              <a:blipFill>
                <a:blip r:embed="rId3"/>
                <a:stretch>
                  <a:fillRect l="-400" t="-466" r="-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EDFDB799-3C78-490F-A510-C85AFBEE89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454685"/>
              </p:ext>
            </p:extLst>
          </p:nvPr>
        </p:nvGraphicFramePr>
        <p:xfrm>
          <a:off x="3116263" y="658813"/>
          <a:ext cx="552608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4" imgW="2946240" imgH="431640" progId="Equation.DSMT4">
                  <p:embed/>
                </p:oleObj>
              </mc:Choice>
              <mc:Fallback>
                <p:oleObj name="Equation" r:id="rId4" imgW="2946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16263" y="658813"/>
                        <a:ext cx="5526087" cy="81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97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46A7884-E79E-4460-9294-AA0CD1633E7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762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dirty="0">
                    <a:solidFill>
                      <a:srgbClr val="000000"/>
                    </a:solidFill>
                  </a:rPr>
                  <a:t>Уравнения системы (8) решаются последовательно и записаны в порядке решения. Фоновое давление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rgbClr val="000000"/>
                    </a:solidFill>
                  </a:rPr>
                  <a:t>   </a:t>
                </a:r>
                <a:r>
                  <a:rPr lang="ru-RU" dirty="0">
                    <a:solidFill>
                      <a:srgbClr val="000000"/>
                    </a:solidFill>
                  </a:rPr>
                  <a:t>здесь разделено на два слагаемых. Слагаемое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</a:rPr>
                  <a:t>  определяется компонентой скорости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</a:rPr>
                  <a:t>U</a:t>
                </a:r>
                <a:r>
                  <a:rPr lang="ru-RU" dirty="0">
                    <a:solidFill>
                      <a:srgbClr val="000000"/>
                    </a:solidFill>
                  </a:rPr>
                  <a:t>   из системы уравнений (8), а слагаемое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</a:rPr>
                  <a:t>  фоновой температурой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rgbClr val="000000"/>
                    </a:solidFill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</a:rPr>
                  <a:t>.</a:t>
                </a:r>
              </a:p>
              <a:p>
                <a:endParaRPr lang="ru-RU" dirty="0"/>
              </a:p>
              <a:p>
                <a:r>
                  <a:rPr lang="ru-RU" dirty="0"/>
                  <a:t>Граничные условия (2), (3), (4), (5)</a:t>
                </a:r>
                <a:r>
                  <a:rPr lang="en-US" dirty="0"/>
                  <a:t>, (6)</a:t>
                </a:r>
                <a:r>
                  <a:rPr lang="ru-RU" dirty="0"/>
                  <a:t> с учетом формы решения (7) запишутся в виде</a:t>
                </a:r>
              </a:p>
              <a:p>
                <a:endParaRPr lang="en-US" dirty="0"/>
              </a:p>
              <a:p>
                <a:pPr lvl="0" algn="ctr"/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0, 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r"/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 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𝑀𝑔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   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𝑀𝑔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(9)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46A7884-E79E-4460-9294-AA0CD1633E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762872"/>
              </a:xfrm>
              <a:prstGeom prst="rect">
                <a:avLst/>
              </a:prstGeom>
              <a:blipFill>
                <a:blip r:embed="rId3"/>
                <a:stretch>
                  <a:fillRect l="-400" r="-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A7B7DFB-512A-44FA-98F9-1AB0F78CF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442150"/>
              </p:ext>
            </p:extLst>
          </p:nvPr>
        </p:nvGraphicFramePr>
        <p:xfrm>
          <a:off x="2411139" y="4095128"/>
          <a:ext cx="6834187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4" imgW="3187440" imgH="799920" progId="Equation.DSMT4">
                  <p:embed/>
                </p:oleObj>
              </mc:Choice>
              <mc:Fallback>
                <p:oleObj name="Equation" r:id="rId4" imgW="318744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139" y="4095128"/>
                        <a:ext cx="6834187" cy="171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8DC3AD1-DDCF-4C86-B7DA-C5FFF1EA6C46}"/>
              </a:ext>
            </a:extLst>
          </p:cNvPr>
          <p:cNvSpPr txBox="1"/>
          <p:nvPr/>
        </p:nvSpPr>
        <p:spPr>
          <a:xfrm>
            <a:off x="1" y="296733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Компоненты вектора скорости, в отличие от средних широт – полиномы четвертого порядка относительно  z. Далее будут исследоваться застойные точки течения. Для краткости градиенты температуры и давления, а также выражения фоновой температуры и давления не приводятся.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5C2018-CD80-42B6-9EF9-997E0AC99006}"/>
              </a:ext>
            </a:extLst>
          </p:cNvPr>
          <p:cNvSpPr txBox="1"/>
          <p:nvPr/>
        </p:nvSpPr>
        <p:spPr>
          <a:xfrm>
            <a:off x="11245649" y="4583840"/>
            <a:ext cx="62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00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301295-62B8-4C48-A7B3-A1E1C95DACE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/>
                  <a:t>АНАЛИЗ ЗАСТОЙНЫХ ТОЧЕК. </a:t>
                </a:r>
              </a:p>
              <a:p>
                <a:r>
                  <a:rPr lang="ru-RU" dirty="0"/>
                  <a:t>Застойные точки – это точки оси  </a:t>
                </a:r>
                <a:r>
                  <a:rPr lang="en-US" i="1" dirty="0"/>
                  <a:t>z</a:t>
                </a:r>
                <a:r>
                  <a:rPr lang="ru-RU" dirty="0"/>
                  <a:t>, в которых одна из компонент вектора скорости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</m:oMath>
                </a14:m>
                <a:r>
                  <a:rPr lang="ru-RU" dirty="0"/>
                  <a:t> обращается в ноль. Двойной застойной точкой будем называть точку, в которой обращаются в ноль обе компоненты вектора скорости. </a:t>
                </a:r>
              </a:p>
              <a:p>
                <a:r>
                  <a:rPr lang="ru-RU" dirty="0"/>
                  <a:t>Таким образом, поиск застойных точек в данной задаче сводится к определению области параметров исследуемой системы, при которых действительные корни многочленов (10) существуют и лежат на отрезке  </a:t>
                </a:r>
                <a:r>
                  <a:rPr lang="en-US" dirty="0"/>
                  <a:t>(0,1)</a:t>
                </a:r>
                <a:r>
                  <a:rPr lang="ru-RU" dirty="0"/>
                  <a:t>. Так как в данной задаче на нижней границе рассматриваются условия прилипания, то всегда будет существовать нулевой корень полиномов (10). </a:t>
                </a:r>
              </a:p>
              <a:p>
                <a:r>
                  <a:rPr lang="ru-RU" dirty="0"/>
                  <a:t>Заметим, что полиномы (10), определяющие решения  </a:t>
                </a:r>
                <a:r>
                  <a:rPr lang="en-US" i="1" dirty="0"/>
                  <a:t>U</a:t>
                </a:r>
                <a:r>
                  <a:rPr lang="ru-RU" dirty="0"/>
                  <a:t> и </a:t>
                </a:r>
                <a:r>
                  <a:rPr lang="en-US" dirty="0"/>
                  <a:t> </a:t>
                </a:r>
                <a:r>
                  <a:rPr lang="en-US" i="1" dirty="0"/>
                  <a:t>V</a:t>
                </a:r>
                <a:r>
                  <a:rPr lang="ru-RU" dirty="0"/>
                  <a:t>, идентичны по структуре. Поэтому достаточно исследовать один из них. Выражение для компонент скоростей (10) запишем в виде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301295-62B8-4C48-A7B3-A1E1C95DA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893100"/>
              </a:xfrm>
              <a:prstGeom prst="rect">
                <a:avLst/>
              </a:prstGeom>
              <a:blipFill>
                <a:blip r:embed="rId3"/>
                <a:stretch>
                  <a:fillRect l="-400" t="-842" b="-2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id="{9A9F4FBD-447F-4940-8751-BED1CD2E6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57320"/>
              </p:ext>
            </p:extLst>
          </p:nvPr>
        </p:nvGraphicFramePr>
        <p:xfrm>
          <a:off x="2946400" y="2858413"/>
          <a:ext cx="5972313" cy="104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4" imgW="3771720" imgH="660240" progId="Equation.DSMT4">
                  <p:embed/>
                </p:oleObj>
              </mc:Choice>
              <mc:Fallback>
                <p:oleObj name="Equation" r:id="rId4" imgW="3771720" imgH="660240" progId="Equation.DSMT4">
                  <p:embed/>
                  <p:pic>
                    <p:nvPicPr>
                      <p:cNvPr id="13314" name="Объект 3">
                        <a:extLst>
                          <a:ext uri="{FF2B5EF4-FFF2-40B4-BE49-F238E27FC236}">
                            <a16:creationId xmlns:a16="http://schemas.microsoft.com/office/drawing/2014/main" id="{14DDF763-E3F7-4B36-87D2-E7721E77D9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858413"/>
                        <a:ext cx="5972313" cy="1049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1">
                <a:extLst>
                  <a:ext uri="{FF2B5EF4-FFF2-40B4-BE49-F238E27FC236}">
                    <a16:creationId xmlns:a16="http://schemas.microsoft.com/office/drawing/2014/main" id="{E97A457D-BB65-4334-BE28-07D2528E3B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360580"/>
                <a:ext cx="12192000" cy="977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1800" dirty="0"/>
                  <a:t>Выражения скоростей представлены в виде произведения полинома третьего порядка </a:t>
                </a:r>
                <a14:m>
                  <m:oMath xmlns:m="http://schemas.openxmlformats.org/officeDocument/2006/math"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ru-RU" sz="1800" dirty="0"/>
                  <a:t> </a:t>
                </a:r>
                <a:r>
                  <a:rPr lang="ru-RU" altLang="ru-RU" sz="1800" dirty="0"/>
                  <a:t>и</a:t>
                </a:r>
                <a:r>
                  <a:rPr lang="en-US" altLang="ru-RU" sz="1800" dirty="0"/>
                  <a:t> </a:t>
                </a:r>
                <a:r>
                  <a:rPr lang="ru-RU" altLang="ru-RU" sz="1800" dirty="0"/>
                  <a:t>переменной </a:t>
                </a:r>
                <a:r>
                  <a:rPr lang="en-US" altLang="ru-RU" sz="1800" i="1" dirty="0"/>
                  <a:t>z</a:t>
                </a:r>
                <a:r>
                  <a:rPr lang="ru-RU" altLang="ru-RU" sz="1800" dirty="0"/>
                  <a:t>.  Поэтому достаточно проанализировать условия существования действительных корней многочлена третьего порядка </a:t>
                </a:r>
                <a14:m>
                  <m:oMath xmlns:m="http://schemas.openxmlformats.org/officeDocument/2006/math"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altLang="ru-RU" sz="2000" dirty="0"/>
                  <a:t>  </a:t>
                </a:r>
                <a:r>
                  <a:rPr lang="ru-RU" altLang="ru-RU" sz="1800" dirty="0"/>
                  <a:t>и условия их попадания в отрезок (0,1).</a:t>
                </a:r>
              </a:p>
            </p:txBody>
          </p:sp>
        </mc:Choice>
        <mc:Fallback xmlns="">
          <p:sp>
            <p:nvSpPr>
              <p:cNvPr id="4" name="TextBox 1">
                <a:extLst>
                  <a:ext uri="{FF2B5EF4-FFF2-40B4-BE49-F238E27FC236}">
                    <a16:creationId xmlns:a16="http://schemas.microsoft.com/office/drawing/2014/main" id="{E97A457D-BB65-4334-BE28-07D2528E3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360580"/>
                <a:ext cx="12192000" cy="977768"/>
              </a:xfrm>
              <a:prstGeom prst="rect">
                <a:avLst/>
              </a:prstGeom>
              <a:blipFill>
                <a:blip r:embed="rId6"/>
                <a:stretch>
                  <a:fillRect l="-400" t="-621" r="-900" b="-80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B321457-4C1A-4D08-A351-C104FB3D72CD}"/>
              </a:ext>
            </a:extLst>
          </p:cNvPr>
          <p:cNvSpPr txBox="1"/>
          <p:nvPr/>
        </p:nvSpPr>
        <p:spPr>
          <a:xfrm>
            <a:off x="4418" y="3962600"/>
            <a:ext cx="2941982" cy="373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где     </a:t>
            </a:r>
            <a:r>
              <a:rPr lang="en-US" dirty="0"/>
              <a:t>                                .</a:t>
            </a: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BEA5D8B-6B0E-4F20-AE5C-C1DAEDB98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481621"/>
              </p:ext>
            </p:extLst>
          </p:nvPr>
        </p:nvGraphicFramePr>
        <p:xfrm>
          <a:off x="490328" y="3836550"/>
          <a:ext cx="2177775" cy="625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7" imgW="1282680" imgH="368280" progId="Equation.DSMT4">
                  <p:embed/>
                </p:oleObj>
              </mc:Choice>
              <mc:Fallback>
                <p:oleObj name="Equation" r:id="rId7" imgW="12826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328" y="3836550"/>
                        <a:ext cx="2177775" cy="625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D6F4B36-B4B4-4629-90E4-86D718ED8132}"/>
              </a:ext>
            </a:extLst>
          </p:cNvPr>
          <p:cNvSpPr txBox="1"/>
          <p:nvPr/>
        </p:nvSpPr>
        <p:spPr>
          <a:xfrm>
            <a:off x="11507304" y="3244334"/>
            <a:ext cx="71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(11)</a:t>
            </a:r>
          </a:p>
        </p:txBody>
      </p:sp>
    </p:spTree>
    <p:extLst>
      <p:ext uri="{BB962C8B-B14F-4D97-AF65-F5344CB8AC3E}">
        <p14:creationId xmlns:p14="http://schemas.microsoft.com/office/powerpoint/2010/main" val="768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829A34-7A5B-47AC-80B0-D7D02C01866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6979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Сначала исследуем частный случай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ru-RU" dirty="0"/>
                  <a:t>. Выражение компонент скоростей  (10) примет вид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/6−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𝑀𝑔</m:t>
                    </m:r>
                  </m:oMath>
                </a14:m>
                <a:r>
                  <a:rPr lang="en-US" sz="2000" dirty="0"/>
                  <a:t> </a:t>
                </a:r>
                <a:r>
                  <a:rPr lang="ru-RU" dirty="0"/>
                  <a:t>.</a:t>
                </a:r>
              </a:p>
              <a:p>
                <a:r>
                  <a:rPr lang="ru-RU" dirty="0"/>
                  <a:t>Анализ корней уравнения 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+3−6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𝑀𝑔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показывает, что один корень будет всегда лежать вне интервала </a:t>
                </a:r>
                <a:r>
                  <a:rPr lang="en-US" dirty="0"/>
                  <a:t>(0,1)</a:t>
                </a:r>
                <a:r>
                  <a:rPr lang="ru-RU" dirty="0"/>
                  <a:t>, а второй попадает внутрь интервала </a:t>
                </a:r>
                <a:r>
                  <a:rPr lang="en-US" dirty="0"/>
                  <a:t>(0,1)</a:t>
                </a:r>
                <a:r>
                  <a:rPr lang="ru-RU" dirty="0"/>
                  <a:t>  при выполнении условия 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𝑀𝑔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  <a:p>
                <a:pPr lvl="0"/>
                <a:r>
                  <a:rPr lang="ru-RU" dirty="0">
                    <a:solidFill>
                      <a:srgbClr val="000000"/>
                    </a:solidFill>
                  </a:rPr>
                  <a:t>Рассмотрим общий случай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ru-RU" sz="2000" dirty="0">
                    <a:solidFill>
                      <a:srgbClr val="000000"/>
                    </a:solidFill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</a:rPr>
                  <a:t>. Пусть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ru-RU" sz="2000" dirty="0">
                    <a:solidFill>
                      <a:srgbClr val="000000"/>
                    </a:solidFill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</a:rPr>
                  <a:t>, исследование существования застойных точек сводится к исследованию корней кубичного многочлена </a:t>
                </a:r>
                <a:r>
                  <a:rPr lang="en-US" dirty="0">
                    <a:solidFill>
                      <a:srgbClr val="000000"/>
                    </a:solidFill>
                  </a:rPr>
                  <a:t>(11).</a:t>
                </a:r>
              </a:p>
              <a:p>
                <a:pPr lvl="0"/>
                <a:r>
                  <a:rPr lang="ru-RU" dirty="0">
                    <a:solidFill>
                      <a:srgbClr val="000000"/>
                    </a:solidFill>
                  </a:rPr>
                  <a:t>Простые вычисления показывают, что при </a:t>
                </a:r>
                <a:endParaRPr lang="en-US" dirty="0">
                  <a:solidFill>
                    <a:srgbClr val="000000"/>
                  </a:solidFill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 lvl="0"/>
                <a:r>
                  <a:rPr lang="ru-RU" dirty="0">
                    <a:solidFill>
                      <a:srgbClr val="000000"/>
                    </a:solidFill>
                  </a:rPr>
                  <a:t>производная по </a:t>
                </a:r>
                <a:r>
                  <a:rPr lang="en-US" i="1" dirty="0">
                    <a:solidFill>
                      <a:srgbClr val="000000"/>
                    </a:solidFill>
                  </a:rPr>
                  <a:t>z</a:t>
                </a:r>
                <a:r>
                  <a:rPr lang="ru-RU" dirty="0">
                    <a:solidFill>
                      <a:srgbClr val="000000"/>
                    </a:solidFill>
                  </a:rPr>
                  <a:t>  правой части многочлена  (11) не имеет действительных корней. Следовательно, многочлен (11) является  монотонным на всей числовой прямой  и застойная точка либо одна, либо застойных точек нет. При 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000" dirty="0">
                  <a:solidFill>
                    <a:srgbClr val="000000"/>
                  </a:solidFill>
                </a:endParaRPr>
              </a:p>
              <a:p>
                <a:pPr lvl="0"/>
                <a:r>
                  <a:rPr lang="ru-RU" dirty="0">
                    <a:solidFill>
                      <a:srgbClr val="000000"/>
                    </a:solidFill>
                  </a:rPr>
                  <a:t> на отрезок  (0,1) лежит один ноль производной. Второй ноль производной попасть в отрезок  (0,1)  не может, и застойных точек не может быть больше двух.</a:t>
                </a:r>
              </a:p>
              <a:p>
                <a:pPr lvl="0"/>
                <a:r>
                  <a:rPr lang="ru-RU" dirty="0">
                    <a:solidFill>
                      <a:srgbClr val="000000"/>
                    </a:solidFill>
                  </a:rPr>
                  <a:t>Сравним знаки функции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</a:rPr>
                  <a:t> на концах отрезка </a:t>
                </a:r>
                <a:r>
                  <a:rPr lang="en-US" dirty="0">
                    <a:solidFill>
                      <a:srgbClr val="000000"/>
                    </a:solidFill>
                  </a:rPr>
                  <a:t>(0,1)</a:t>
                </a:r>
                <a:r>
                  <a:rPr lang="ru-RU" dirty="0">
                    <a:solidFill>
                      <a:srgbClr val="000000"/>
                    </a:solidFill>
                  </a:rPr>
                  <a:t>. Для этого построим функцию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(1,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 lvl="0"/>
                <a:r>
                  <a:rPr lang="ru-RU" dirty="0">
                    <a:solidFill>
                      <a:srgbClr val="000000"/>
                    </a:solidFill>
                  </a:rPr>
                  <a:t>Проанализируем ее знаки. Если функция положительна, то многочлен (11) имеет на отрезке четное число корней, иначе – нечетное.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829A34-7A5B-47AC-80B0-D7D02C018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979347"/>
              </a:xfrm>
              <a:prstGeom prst="rect">
                <a:avLst/>
              </a:prstGeom>
              <a:blipFill>
                <a:blip r:embed="rId2"/>
                <a:stretch>
                  <a:fillRect l="-400" t="-87" b="-4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77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418BB0-55A5-4DD9-B5ED-08E2344DE625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приведенных ниже рисунках представлены профили компонент скорости и фоновой температуры, вычисленные при различных значениях параметров. На рис. 1,2 представлено решение с одной застойной точкой на каждой компоненте скорости.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4E24B6-68C4-4E34-BD33-1F23934E8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983" y="1529623"/>
            <a:ext cx="3587170" cy="356526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C1FF33-6347-4EE8-B247-58B1738D87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077" y="1391887"/>
            <a:ext cx="3587171" cy="36560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B4CD65-53FB-4380-B32E-05067D9B2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2923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</a:rPr>
              <a:t>                           </a:t>
            </a:r>
            <a:r>
              <a:rPr lang="ru-RU" altLang="ru-RU" sz="1800" dirty="0">
                <a:solidFill>
                  <a:srgbClr val="000000"/>
                </a:solidFill>
              </a:rPr>
              <a:t>рис. 1.                                                                     рис. 2.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 Профили компонент скорости                          Профиль фоновой температуры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/>
              <a:t>Решение на рис. 1, 2 вычислено при приведенных ниже значениях параметров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BB5EEDF7-198A-4725-856E-33EE640C3E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293123"/>
              </p:ext>
            </p:extLst>
          </p:nvPr>
        </p:nvGraphicFramePr>
        <p:xfrm>
          <a:off x="1840992" y="6033604"/>
          <a:ext cx="7740329" cy="824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5" imgW="4267200" imgH="457200" progId="Equation.DSMT4">
                  <p:embed/>
                </p:oleObj>
              </mc:Choice>
              <mc:Fallback>
                <p:oleObj name="Equation" r:id="rId5" imgW="4267200" imgH="457200" progId="Equation.DSMT4">
                  <p:embed/>
                  <p:pic>
                    <p:nvPicPr>
                      <p:cNvPr id="14343" name="Объект 2">
                        <a:extLst>
                          <a:ext uri="{FF2B5EF4-FFF2-40B4-BE49-F238E27FC236}">
                            <a16:creationId xmlns:a16="http://schemas.microsoft.com/office/drawing/2014/main" id="{661E9D6B-8D7B-4F89-B04B-B8254D4B8B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0992" y="6033604"/>
                        <a:ext cx="7740329" cy="824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27511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2319</Words>
  <Application>Microsoft Office PowerPoint</Application>
  <PresentationFormat>Широкоэкранный</PresentationFormat>
  <Paragraphs>108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1_Тема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Горшков</dc:creator>
  <cp:lastModifiedBy>Александр Горшков</cp:lastModifiedBy>
  <cp:revision>42</cp:revision>
  <cp:lastPrinted>2020-10-30T10:33:36Z</cp:lastPrinted>
  <dcterms:created xsi:type="dcterms:W3CDTF">2020-10-28T05:11:31Z</dcterms:created>
  <dcterms:modified xsi:type="dcterms:W3CDTF">2020-10-30T11:03:27Z</dcterms:modified>
</cp:coreProperties>
</file>