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2" r:id="rId5"/>
    <p:sldId id="264" r:id="rId6"/>
    <p:sldId id="263" r:id="rId7"/>
    <p:sldId id="265" r:id="rId8"/>
    <p:sldId id="259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C525A-2643-44FA-9948-F67EBD95454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2DCD5-343D-4416-B648-5027A102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52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2DCD5-343D-4416-B648-5027A102B94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3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726A0-70AF-492E-9A78-F76C43B1B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762C21-C4EC-4554-A5EC-EF8CD2840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F8AF8E-57B7-40D9-8250-A2CFF51A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43BE56-3E71-47C0-B3F2-7BE82807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840E79-5E64-4138-8C4C-4E56483C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9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B47C2-F5F1-4B6F-97D0-DD93CF24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A45DFA-A183-443F-BDA3-4EAC56AA6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8566C8-0451-4737-89AC-07DAA856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04CA4F-0613-4DC4-BEB5-41CCA09D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5390EB-5CEF-470F-A93B-8F85034E2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5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DC32FD9-CFA2-4187-A0C6-43D64E3E7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25B74B-A3EF-4E83-A543-0834304BB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430C4A-03DE-4392-B0E6-3C7DA6E4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23CB6E-7E4E-4E6D-B8B8-F206DF5D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1F7291-9598-4C48-95A7-6BEEBAA8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8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738A2F-7E35-4C5B-A517-E2D18B9F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29690A-CC7C-4FBF-B18D-8313B66F1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2050EF-F7CC-4F9A-815D-F264A15A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6A07A6-90D9-4E04-AF34-860F0663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4A8C66-2312-4703-8D6C-C4AAD621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52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3906AE-1E86-48CF-B37E-C9A33DEB4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218C05-7A29-4CBD-B76A-18A732ED2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74D3F6-462A-4391-8D7E-DC25DCEE8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896D38-65CE-4FDD-B77B-8EC3BAFDF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5CC6F5-270D-4E1D-BE52-A57A73BB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05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9BFAD-99B5-4B80-8E4A-188AB8C4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435DF6-CC34-4B7A-B1D2-66D3500B6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540A0A-1A02-4C70-AD04-9AA5F618F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C24EB4-C35E-45F3-BF01-A07D6ACE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76463B-CF15-48FA-8B27-8A0B3592C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F2DEDD-A2D4-48A8-93DA-10AE72C2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12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21B39-3F7A-4C4E-BAD4-7E6650ED1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894604-0828-4EE2-9F5D-87E3DC799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3D3358-CED9-480A-8B45-51A9B6183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AE5070-5ED1-4ACB-AF4A-18F228063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8BEF8D-FD71-4059-A10B-A985E645D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5441B5-BC18-45C0-9C78-8682AB90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213D9C-C943-47A0-91AA-D60ACA2E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DF159F-9314-4EFE-BDB5-1674FB93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1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1E95C-5AA2-4D6E-9416-FB0F90867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335D31-3F05-4F54-AEAD-DA1F2D0FF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1E0B18-3D41-4672-8BBC-FB0C4D8F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02DE79-45CF-490E-8A81-A36AB6D9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3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5F721A-03F2-4545-8E72-BB997DB8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6D4F7A-65F6-4B01-95DA-C85BA005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7DC62B-5ABA-45E2-8E00-01B229DC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8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4B6FB-4B52-442C-A622-4FE43373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0B34DC-8749-4AAB-8890-2F2FB5C0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88FC6E-4B42-44B6-A62B-C6AC582E2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7B4432-6B52-40C9-8B16-EA6E9983D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892C74-7351-40AE-8378-E2DBE921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FCE815-79D1-462A-AF8B-3974A30A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2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1CE0E-8865-4F9D-A5BE-7D29B5C6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7F7A06E-0D60-4635-A1CC-E04C04971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8E8E3C-9703-4614-87CF-ED88B62AE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9647AB-2A56-419E-A60E-0646201C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F107B8-D98E-4D0E-A5C6-E0E43F9A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284CE7-CFCC-49D5-8E2E-E6D02064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39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5E0851-49E5-4BB6-B4AF-081C4985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F323A0-E496-42B3-9EE2-62DEC74D1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936A7B-060F-4A79-A2E4-9E65E72D7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B0108-4D1E-42E1-AD1E-C0BF162C2965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7D4E47-12F4-495C-805E-1970DA91B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787FE9-2BE5-427A-8261-19D405963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2FBED-AE38-481B-925A-3202A36BB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9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png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.wmf"/><Relationship Id="rId20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4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70.bin"/><Relationship Id="rId4" Type="http://schemas.openxmlformats.org/officeDocument/2006/relationships/image" Target="../media/image8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1AB442-603D-49CE-9549-B6E87C29EA05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Неоднородное изобарическое течение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Экмана-Пуазейля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вязкой несжимаемой жидкости </a:t>
            </a:r>
          </a:p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265A-F4D9-44B7-938C-190D1394A065}"/>
              </a:ext>
            </a:extLst>
          </p:cNvPr>
          <p:cNvSpPr txBox="1"/>
          <p:nvPr/>
        </p:nvSpPr>
        <p:spPr>
          <a:xfrm>
            <a:off x="126609" y="1372858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Горшков А.В.</a:t>
            </a:r>
            <a:r>
              <a:rPr lang="ru-RU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1,2,a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Просвиряков Е.Ю. </a:t>
            </a:r>
            <a:r>
              <a:rPr lang="ru-RU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1,2,b</a:t>
            </a:r>
          </a:p>
          <a:p>
            <a:pPr algn="ctr"/>
            <a:endParaRPr lang="ru-RU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Институт машиноведения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УрО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РАН,  ул. Комсомольская, 34, г Екатеринбург, 620049, Россия. </a:t>
            </a:r>
          </a:p>
          <a:p>
            <a:r>
              <a:rPr lang="ru-RU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Уральский Федеральный государственный университет, г. Екатеринбург, ул. Мира, 19, 620002, Россия.</a:t>
            </a:r>
          </a:p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e-mail alex55gor@mail.ru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45144E-C6AC-41D5-B19C-7D6E187958A2}"/>
              </a:ext>
            </a:extLst>
          </p:cNvPr>
          <p:cNvSpPr txBox="1"/>
          <p:nvPr/>
        </p:nvSpPr>
        <p:spPr>
          <a:xfrm>
            <a:off x="0" y="3272217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Аннотация.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работе получено аналитическое решение, описывающее стационарное изобарическое течение вязкой несжимаемой медленно вращающейся жидкости в бесконечно протяженном слое при неоднородном распределении скоростей. Течение жидкости рассмотрено при постоянном давлении, что соответствует обобщению классического течения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Учет градиентов скоростей может привести как увеличению числа застойных точек в слое жидкости, так и к их уменьшению, в сравнении с однородным течением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Показано, что рассмотренное новое точное решение позволяет построить новые классы точных решений уравнений Навье-Стокса, которые описывают течение жидкости в инерциальной и вращающейся системе координат.</a:t>
            </a:r>
          </a:p>
          <a:p>
            <a:pPr algn="just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Ключевые слова: точное решение, уравнение Навье-Стокса, сила Кориолиса, течение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гидростатическое приближение.</a:t>
            </a:r>
          </a:p>
        </p:txBody>
      </p:sp>
    </p:spTree>
    <p:extLst>
      <p:ext uri="{BB962C8B-B14F-4D97-AF65-F5344CB8AC3E}">
        <p14:creationId xmlns:p14="http://schemas.microsoft.com/office/powerpoint/2010/main" val="259915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E005AB-8CE0-4144-A112-71E0A12C61C4}"/>
              </a:ext>
            </a:extLst>
          </p:cNvPr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Введение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описании крупномасштабных противотечений в Мировом океане  используется классическое точное решение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Экмана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[1] и его модификации [2]. Структура решения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Экмана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описывает слоистое течение жидкости, которое определяется балансом инерционных и вязких сил. Характерной особенностью течения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Экмана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является предположение об однородности ветра на свободной поверхности океана. Иными словами, скорости или касательные напряжения, задаваемые на горизонтальных границах бесконечного слоя жидкости, являются постоянными величинами. Очевидно, что в действительности распределение скоростей и напряжений на границах слоя жидкости является очень сложным [3]. В этом случае, при нахождении точных решений уравнений Навье-Стокса, необходимо учитывать пространственное ускорение жидкости, которое определяется градиентами скоростей по горизонтальным (продольным)  координатам [4]. Если говорить о решении классической системы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Экмана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то учет  продольных компонент градиентов скоростей приводит к решению переопределенной системы уравнений в частных производных. Даже для линейных систем анализ совместности переопределенных уравнений является чрезвычайно трудной задачей.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статьях [6 - 8] впервые были приведены точные решения нелинейных переопределенных уравнений Навье-Стокса, которые описывают слоистые противотечения при отсутствии поля силы Кориолиса. Следовательно, они пригодны для изучения движения океанических вод в экваториальной зоне. Данное решение было получено при использовании представления поля скоростей, линейного по горизонтальным координатам [9 - 16]. В данной статье рассматривается другой предельный случай. Для системы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Экмана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рассматривается аналогичное по структуре точное решение уравнений движения вращающейся жидкости, которое имеет другой физический смысл.</a:t>
            </a:r>
          </a:p>
        </p:txBody>
      </p:sp>
    </p:spTree>
    <p:extLst>
      <p:ext uri="{BB962C8B-B14F-4D97-AF65-F5344CB8AC3E}">
        <p14:creationId xmlns:p14="http://schemas.microsoft.com/office/powerpoint/2010/main" val="134853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C370794-D400-4E11-96CE-73B919221B0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5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/>
                  <a:t>ПОСТАНОВКА ЗАДАЧИ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Движение вязкой несжимаемой жидкости во вращающейся системе координат при постоянной температуре описывается безразмерной системой уравнений Навье-Стокса [4-16]. Система уравнений, записанная в безразмерных переменных с учетом, что вертикальная компонента скорости жидкости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имеет вид [2, 15 - 17]: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C370794-D400-4E11-96CE-73B919221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531766"/>
              </a:xfrm>
              <a:prstGeom prst="rect">
                <a:avLst/>
              </a:prstGeom>
              <a:blipFill>
                <a:blip r:embed="rId3"/>
                <a:stretch>
                  <a:fillRect l="-500" t="-1992" r="-400" b="-55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721DAC92-26EE-420D-B24D-43EC3F3498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653407"/>
              </p:ext>
            </p:extLst>
          </p:nvPr>
        </p:nvGraphicFramePr>
        <p:xfrm>
          <a:off x="3172095" y="1777834"/>
          <a:ext cx="5128319" cy="2423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2527200" imgH="1193760" progId="Equation.DSMT4">
                  <p:embed/>
                </p:oleObj>
              </mc:Choice>
              <mc:Fallback>
                <p:oleObj name="Equation" r:id="rId4" imgW="252720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2095" y="1777834"/>
                        <a:ext cx="5128319" cy="2423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11B723-E85C-4EAE-BA76-3E8DF84773CE}"/>
              </a:ext>
            </a:extLst>
          </p:cNvPr>
          <p:cNvSpPr txBox="1"/>
          <p:nvPr/>
        </p:nvSpPr>
        <p:spPr>
          <a:xfrm>
            <a:off x="11699631" y="2775016"/>
            <a:ext cx="49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F12B16C-8BB9-42A5-A48E-B4851A2121FA}"/>
                  </a:ext>
                </a:extLst>
              </p:cNvPr>
              <p:cNvSpPr/>
              <p:nvPr/>
            </p:nvSpPr>
            <p:spPr>
              <a:xfrm>
                <a:off x="0" y="4394633"/>
                <a:ext cx="12192000" cy="1863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Здесь </a:t>
                </a:r>
                <a:r>
                  <a:rPr lang="ru-RU" i="1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i="1" baseline="-3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i="1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i="1" baseline="-30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ru-RU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безразмерные компоненты вектора скорости жидкости,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характерный масштаб скорости; безразмерные горизонтальные координаты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x,y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характерный масштаб длины </a:t>
                </a:r>
                <a:r>
                  <a:rPr lang="en-US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поперечная координата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  толщина слоя жидкости </a:t>
                </a:r>
                <a:r>
                  <a:rPr lang="ru-RU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ru-RU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отношение масштабов длины;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коэффициент кинематической (молекулярной) вязкости жидкости,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широта места,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давление, нормированное на удвоенную удельную кинетическую энергию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sSup>
                      <m:sSup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p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𝐸𝑘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𝑅𝑜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𝑅𝑒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𝑅𝑜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𝐿𝑉</m:t>
                        </m:r>
                      </m:num>
                      <m:den>
                        <m:d>
                          <m:d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</m:d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Россби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𝑊𝐿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число Рейнольдса,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параметр Кориолиса,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оператор Лапласа.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F12B16C-8BB9-42A5-A48E-B4851A212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94633"/>
                <a:ext cx="12192000" cy="1863202"/>
              </a:xfrm>
              <a:prstGeom prst="rect">
                <a:avLst/>
              </a:prstGeom>
              <a:blipFill>
                <a:blip r:embed="rId6"/>
                <a:stretch>
                  <a:fillRect l="-400" t="-1961" r="-400" b="-21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92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C2223DB-1BA5-4272-B6BD-9C37F2EEAA9E}"/>
              </a:ext>
            </a:extLst>
          </p:cNvPr>
          <p:cNvSpPr txBox="1"/>
          <p:nvPr/>
        </p:nvSpPr>
        <p:spPr>
          <a:xfrm>
            <a:off x="11727767" y="722340"/>
            <a:ext cx="46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0FCEBF-D0CB-4542-8182-50556F81F3CA}"/>
              </a:ext>
            </a:extLst>
          </p:cNvPr>
          <p:cNvSpPr txBox="1"/>
          <p:nvPr/>
        </p:nvSpPr>
        <p:spPr>
          <a:xfrm>
            <a:off x="11681256" y="3809687"/>
            <a:ext cx="53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0DD6FC95-C512-4003-9F7C-5368F03565C9}"/>
              </a:ext>
            </a:extLst>
          </p:cNvPr>
          <p:cNvGrpSpPr/>
          <p:nvPr/>
        </p:nvGrpSpPr>
        <p:grpSpPr>
          <a:xfrm>
            <a:off x="0" y="0"/>
            <a:ext cx="12227552" cy="6593467"/>
            <a:chOff x="0" y="0"/>
            <a:chExt cx="12227552" cy="6593467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DDAC06FE-F2F0-48DF-AF73-148EC39F2B9C}"/>
                </a:ext>
              </a:extLst>
            </p:cNvPr>
            <p:cNvSpPr/>
            <p:nvPr/>
          </p:nvSpPr>
          <p:spPr>
            <a:xfrm>
              <a:off x="35552" y="0"/>
              <a:ext cx="121920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Точное решение.</a:t>
              </a:r>
            </a:p>
            <a:p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Точное решение переопределенной системы уравнений (1) будем вычислять в следующем виде [6 - 11]: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" name="Объект 4">
                  <a:extLst>
                    <a:ext uri="{FF2B5EF4-FFF2-40B4-BE49-F238E27FC236}">
                      <a16:creationId xmlns:a16="http://schemas.microsoft.com/office/drawing/2014/main" id="{BE0809D0-9AFE-433E-9C4B-E521A4750E5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97641795"/>
                    </p:ext>
                  </p:extLst>
                </p:nvPr>
              </p:nvGraphicFramePr>
              <p:xfrm>
                <a:off x="3076431" y="782971"/>
                <a:ext cx="4980206" cy="41468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29" name="Equation" r:id="rId3" imgW="2286000" imgH="190440" progId="Equation.DSMT4">
                        <p:embed/>
                      </p:oleObj>
                    </mc:Choice>
                    <mc:Fallback>
                      <p:oleObj name="Equation" r:id="rId3" imgW="2286000" imgH="19044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076431" y="782971"/>
                              <a:ext cx="4980206" cy="414684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" name="Объект 4">
                  <a:extLst>
                    <a:ext uri="{FF2B5EF4-FFF2-40B4-BE49-F238E27FC236}">
                      <a16:creationId xmlns:a16="http://schemas.microsoft.com/office/drawing/2014/main" id="{BE0809D0-9AFE-433E-9C4B-E521A4750E5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97641795"/>
                    </p:ext>
                  </p:extLst>
                </p:nvPr>
              </p:nvGraphicFramePr>
              <p:xfrm>
                <a:off x="3076431" y="782971"/>
                <a:ext cx="4980206" cy="41468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17" name="Equation" r:id="rId5" imgW="2286000" imgH="190440" progId="Equation.DSMT4">
                        <p:embed/>
                      </p:oleObj>
                    </mc:Choice>
                    <mc:Fallback>
                      <p:oleObj name="Equation" r:id="rId5" imgW="2286000" imgH="19044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076431" y="782971"/>
                              <a:ext cx="4980206" cy="414684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BF4D61B-0C2D-4F76-9F6D-0013A20B4B9D}"/>
                    </a:ext>
                  </a:extLst>
                </p:cNvPr>
                <p:cNvSpPr txBox="1"/>
                <p:nvPr/>
              </p:nvSpPr>
              <p:spPr>
                <a:xfrm>
                  <a:off x="35553" y="1279116"/>
                  <a:ext cx="12191999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Для вычисления неизвестных функций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,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, </a:t>
                  </a:r>
                  <a:r>
                    <a:rPr lang="ru-RU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i="1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i</a:t>
                  </a:r>
                  <a:r>
                    <a:rPr lang="en-US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=1,2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, зависящих от поперечной координаты  </a:t>
                  </a:r>
                  <a:r>
                    <a:rPr lang="en-US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z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, подставим поле скоростей (2) в систему уравнений в частных производных (1) и, приравняв коэффициенты при одинаковых степенях </a:t>
                  </a:r>
                  <a:r>
                    <a:rPr lang="en-US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x, y,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получим систему обыкновенных дифференциальных уравнений: </a:t>
                  </a: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BF4D61B-0C2D-4F76-9F6D-0013A20B4B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53" y="1279116"/>
                  <a:ext cx="12191999" cy="923330"/>
                </a:xfrm>
                <a:prstGeom prst="rect">
                  <a:avLst/>
                </a:prstGeom>
                <a:blipFill>
                  <a:blip r:embed="rId7"/>
                  <a:stretch>
                    <a:fillRect l="-450" t="-3974" r="-400" b="-993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8" name="Объект 7">
                  <a:extLst>
                    <a:ext uri="{FF2B5EF4-FFF2-40B4-BE49-F238E27FC236}">
                      <a16:creationId xmlns:a16="http://schemas.microsoft.com/office/drawing/2014/main" id="{CFA53422-6ADB-42AC-A7CE-EF73E8EEB61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87356163"/>
                    </p:ext>
                  </p:extLst>
                </p:nvPr>
              </p:nvGraphicFramePr>
              <p:xfrm>
                <a:off x="3573463" y="2284413"/>
                <a:ext cx="4122737" cy="150336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30" name="Equation" r:id="rId8" imgW="1981080" imgH="723600" progId="Equation.DSMT4">
                        <p:embed/>
                      </p:oleObj>
                    </mc:Choice>
                    <mc:Fallback>
                      <p:oleObj name="Equation" r:id="rId8" imgW="1981080" imgH="7236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573463" y="2284413"/>
                              <a:ext cx="4122737" cy="1503362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8" name="Объект 7">
                  <a:extLst>
                    <a:ext uri="{FF2B5EF4-FFF2-40B4-BE49-F238E27FC236}">
                      <a16:creationId xmlns:a16="http://schemas.microsoft.com/office/drawing/2014/main" id="{CFA53422-6ADB-42AC-A7CE-EF73E8EEB61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87356163"/>
                    </p:ext>
                  </p:extLst>
                </p:nvPr>
              </p:nvGraphicFramePr>
              <p:xfrm>
                <a:off x="3573463" y="2284413"/>
                <a:ext cx="4122737" cy="150336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18" name="Equation" r:id="rId10" imgW="1981080" imgH="723600" progId="Equation.DSMT4">
                        <p:embed/>
                      </p:oleObj>
                    </mc:Choice>
                    <mc:Fallback>
                      <p:oleObj name="Equation" r:id="rId10" imgW="1981080" imgH="7236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573463" y="2284413"/>
                              <a:ext cx="4122737" cy="1503362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7291F8C-E836-4C05-9DFF-89BDE7D9214B}"/>
                </a:ext>
              </a:extLst>
            </p:cNvPr>
            <p:cNvSpPr txBox="1"/>
            <p:nvPr/>
          </p:nvSpPr>
          <p:spPr>
            <a:xfrm>
              <a:off x="11749250" y="2967453"/>
              <a:ext cx="478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(3)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C9428B-B7DA-4940-A9B4-F6ED8A2137EB}"/>
                </a:ext>
              </a:extLst>
            </p:cNvPr>
            <p:cNvSpPr txBox="1"/>
            <p:nvPr/>
          </p:nvSpPr>
          <p:spPr>
            <a:xfrm>
              <a:off x="11731618" y="4462253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(5</a:t>
              </a:r>
              <a:r>
                <a:rPr lang="en-US" dirty="0"/>
                <a:t>)</a:t>
              </a:r>
              <a:endParaRPr lang="ru-RU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F0C1B54-EB09-403E-8080-9ECE44B383F1}"/>
                    </a:ext>
                  </a:extLst>
                </p:cNvPr>
                <p:cNvSpPr txBox="1"/>
                <p:nvPr/>
              </p:nvSpPr>
              <p:spPr>
                <a:xfrm>
                  <a:off x="0" y="5029577"/>
                  <a:ext cx="12192000" cy="15638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Здесь через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𝐸𝑘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̶ безразмерное дисперсионное число. Заметим, что если учитывать только однородные слагаемые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,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в представлении скоростей (2), то получим классическое течение </a:t>
                  </a:r>
                  <a:r>
                    <a:rPr lang="ru-RU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Экмана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.</a:t>
                  </a:r>
                </a:p>
                <a:p>
                  <a:pPr algn="just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Проведем анализ разрешимости переопределенной системы (3)-(4), которая состоит из трех подсистем одинаковой структуры (3)-(4) и условия </a:t>
                  </a:r>
                  <a:r>
                    <a:rPr lang="ru-RU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несжимаемости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(5). Из равенства (5) следует, что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. Подставляя данную связь между горизонтальными компонентами градиента скоростей в (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), получим:</a:t>
                  </a: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F0C1B54-EB09-403E-8080-9ECE44B383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5029577"/>
                  <a:ext cx="12192000" cy="1563890"/>
                </a:xfrm>
                <a:prstGeom prst="rect">
                  <a:avLst/>
                </a:prstGeom>
                <a:blipFill>
                  <a:blip r:embed="rId12"/>
                  <a:stretch>
                    <a:fillRect l="-400" t="-27237" r="-900" b="-54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" name="Объект 3">
                  <a:extLst>
                    <a:ext uri="{FF2B5EF4-FFF2-40B4-BE49-F238E27FC236}">
                      <a16:creationId xmlns:a16="http://schemas.microsoft.com/office/drawing/2014/main" id="{BB269DB1-8CAF-4B7C-B738-77BC40A5FE1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4352758"/>
                    </p:ext>
                  </p:extLst>
                </p:nvPr>
              </p:nvGraphicFramePr>
              <p:xfrm>
                <a:off x="3673712" y="3724922"/>
                <a:ext cx="3968750" cy="7381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31" name="Equation" r:id="rId13" imgW="1981080" imgH="368280" progId="Equation.DSMT4">
                        <p:embed/>
                      </p:oleObj>
                    </mc:Choice>
                    <mc:Fallback>
                      <p:oleObj name="Equation" r:id="rId13" imgW="1981080" imgH="36828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673712" y="3724922"/>
                              <a:ext cx="3968750" cy="738187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" name="Объект 3">
                  <a:extLst>
                    <a:ext uri="{FF2B5EF4-FFF2-40B4-BE49-F238E27FC236}">
                      <a16:creationId xmlns:a16="http://schemas.microsoft.com/office/drawing/2014/main" id="{BB269DB1-8CAF-4B7C-B738-77BC40A5FE1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4352758"/>
                    </p:ext>
                  </p:extLst>
                </p:nvPr>
              </p:nvGraphicFramePr>
              <p:xfrm>
                <a:off x="3673712" y="3724922"/>
                <a:ext cx="3968750" cy="7381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19" name="Equation" r:id="rId15" imgW="1981080" imgH="368280" progId="Equation.DSMT4">
                        <p:embed/>
                      </p:oleObj>
                    </mc:Choice>
                    <mc:Fallback>
                      <p:oleObj name="Equation" r:id="rId15" imgW="1981080" imgH="36828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673712" y="3724922"/>
                              <a:ext cx="3968750" cy="738187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5" name="Объект 14">
                  <a:extLst>
                    <a:ext uri="{FF2B5EF4-FFF2-40B4-BE49-F238E27FC236}">
                      <a16:creationId xmlns:a16="http://schemas.microsoft.com/office/drawing/2014/main" id="{A8C07DEC-5093-4629-A632-F29A0E84AE9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27541569"/>
                    </p:ext>
                  </p:extLst>
                </p:nvPr>
              </p:nvGraphicFramePr>
              <p:xfrm>
                <a:off x="5033051" y="4462253"/>
                <a:ext cx="1353682" cy="43202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32" name="Equation" r:id="rId17" imgW="596880" imgH="190440" progId="Equation.DSMT4">
                        <p:embed/>
                      </p:oleObj>
                    </mc:Choice>
                    <mc:Fallback>
                      <p:oleObj name="Equation" r:id="rId17" imgW="596880" imgH="19044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033051" y="4462253"/>
                              <a:ext cx="1353682" cy="432026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5" name="Объект 14">
                  <a:extLst>
                    <a:ext uri="{FF2B5EF4-FFF2-40B4-BE49-F238E27FC236}">
                      <a16:creationId xmlns:a16="http://schemas.microsoft.com/office/drawing/2014/main" id="{A8C07DEC-5093-4629-A632-F29A0E84AE9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27541569"/>
                    </p:ext>
                  </p:extLst>
                </p:nvPr>
              </p:nvGraphicFramePr>
              <p:xfrm>
                <a:off x="5033051" y="4462253"/>
                <a:ext cx="1353682" cy="43202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20" name="Equation" r:id="rId19" imgW="596880" imgH="190440" progId="Equation.DSMT4">
                        <p:embed/>
                      </p:oleObj>
                    </mc:Choice>
                    <mc:Fallback>
                      <p:oleObj name="Equation" r:id="rId19" imgW="596880" imgH="19044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2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033051" y="4462253"/>
                              <a:ext cx="1353682" cy="432026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40537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77362D7F-BC87-4526-A274-A5A700FFCD13}"/>
              </a:ext>
            </a:extLst>
          </p:cNvPr>
          <p:cNvGrpSpPr/>
          <p:nvPr/>
        </p:nvGrpSpPr>
        <p:grpSpPr>
          <a:xfrm>
            <a:off x="0" y="70614"/>
            <a:ext cx="12346744" cy="6787386"/>
            <a:chOff x="0" y="70614"/>
            <a:chExt cx="12346744" cy="6787386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" name="Объект 1">
                  <a:extLst>
                    <a:ext uri="{FF2B5EF4-FFF2-40B4-BE49-F238E27FC236}">
                      <a16:creationId xmlns:a16="http://schemas.microsoft.com/office/drawing/2014/main" id="{7F242801-70C5-41D7-8301-9DBF3962B4D3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85560421"/>
                    </p:ext>
                  </p:extLst>
                </p:nvPr>
              </p:nvGraphicFramePr>
              <p:xfrm>
                <a:off x="3958082" y="120236"/>
                <a:ext cx="3417590" cy="63942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17" name="Equation" r:id="rId3" imgW="1968480" imgH="368280" progId="Equation.DSMT4">
                        <p:embed/>
                      </p:oleObj>
                    </mc:Choice>
                    <mc:Fallback>
                      <p:oleObj name="Equation" r:id="rId3" imgW="1968480" imgH="36828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958082" y="120236"/>
                              <a:ext cx="3417590" cy="63942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" name="Объект 1">
                  <a:extLst>
                    <a:ext uri="{FF2B5EF4-FFF2-40B4-BE49-F238E27FC236}">
                      <a16:creationId xmlns:a16="http://schemas.microsoft.com/office/drawing/2014/main" id="{7F242801-70C5-41D7-8301-9DBF3962B4D3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85560421"/>
                    </p:ext>
                  </p:extLst>
                </p:nvPr>
              </p:nvGraphicFramePr>
              <p:xfrm>
                <a:off x="3958082" y="120236"/>
                <a:ext cx="3417590" cy="63942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08" name="Equation" r:id="rId5" imgW="1968480" imgH="368280" progId="Equation.DSMT4">
                        <p:embed/>
                      </p:oleObj>
                    </mc:Choice>
                    <mc:Fallback>
                      <p:oleObj name="Equation" r:id="rId5" imgW="1968480" imgH="36828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958082" y="120236"/>
                              <a:ext cx="3417590" cy="63942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0FCC5759-145F-4E60-9FAF-633DD4C78725}"/>
                    </a:ext>
                  </a:extLst>
                </p:cNvPr>
                <p:cNvSpPr txBox="1"/>
                <p:nvPr/>
              </p:nvSpPr>
              <p:spPr>
                <a:xfrm>
                  <a:off x="1" y="759656"/>
                  <a:ext cx="12191999" cy="17779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Анализируя подсистемы (3) и (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6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), получим, что справедливо равенство </a:t>
                  </a: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,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                                                                   (7)</a:t>
                  </a:r>
                </a:p>
                <a:p>
                  <a:pPr algn="just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которое является условием совместности переопределенной системы (3)-(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 и, как следствие, уравнений Навье-Стокса (1) в рамках класса точных решений (2). </a:t>
                  </a:r>
                </a:p>
                <a:p>
                  <a:pPr algn="just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В результате подстановки (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 в (3) получится система обыкновенных дифференциальных уравнений четвертого порядка:</a:t>
                  </a: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0FCC5759-145F-4E60-9FAF-633DD4C787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" y="759656"/>
                  <a:ext cx="12191999" cy="1777987"/>
                </a:xfrm>
                <a:prstGeom prst="rect">
                  <a:avLst/>
                </a:prstGeom>
                <a:blipFill>
                  <a:blip r:embed="rId7"/>
                  <a:stretch>
                    <a:fillRect l="-400" t="-2062" r="-400" b="-481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49F0B3-502D-45C2-8D30-BD1B48B5FFCD}"/>
                </a:ext>
              </a:extLst>
            </p:cNvPr>
            <p:cNvSpPr txBox="1"/>
            <p:nvPr/>
          </p:nvSpPr>
          <p:spPr>
            <a:xfrm>
              <a:off x="11755901" y="70614"/>
              <a:ext cx="590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(6)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" name="Объект 4">
                  <a:extLst>
                    <a:ext uri="{FF2B5EF4-FFF2-40B4-BE49-F238E27FC236}">
                      <a16:creationId xmlns:a16="http://schemas.microsoft.com/office/drawing/2014/main" id="{EB126E2A-9244-4A79-A809-DDC8AD5CB05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24614042"/>
                    </p:ext>
                  </p:extLst>
                </p:nvPr>
              </p:nvGraphicFramePr>
              <p:xfrm>
                <a:off x="3689350" y="2468563"/>
                <a:ext cx="3709988" cy="68421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18" name="Equation" r:id="rId8" imgW="1993680" imgH="368280" progId="Equation.DSMT4">
                        <p:embed/>
                      </p:oleObj>
                    </mc:Choice>
                    <mc:Fallback>
                      <p:oleObj name="Equation" r:id="rId8" imgW="1993680" imgH="36828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689350" y="2468563"/>
                              <a:ext cx="3709988" cy="684212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" name="Объект 4">
                  <a:extLst>
                    <a:ext uri="{FF2B5EF4-FFF2-40B4-BE49-F238E27FC236}">
                      <a16:creationId xmlns:a16="http://schemas.microsoft.com/office/drawing/2014/main" id="{EB126E2A-9244-4A79-A809-DDC8AD5CB05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82232874"/>
                    </p:ext>
                  </p:extLst>
                </p:nvPr>
              </p:nvGraphicFramePr>
              <p:xfrm>
                <a:off x="3713871" y="2468290"/>
                <a:ext cx="3661801" cy="68511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09" name="Equation" r:id="rId10" imgW="1968480" imgH="368280" progId="Equation.DSMT4">
                        <p:embed/>
                      </p:oleObj>
                    </mc:Choice>
                    <mc:Fallback>
                      <p:oleObj name="Equation" r:id="rId10" imgW="1968480" imgH="36828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713871" y="2468290"/>
                              <a:ext cx="3661801" cy="685111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F9C3A0-47D3-447C-B712-8FF34D3AC4C5}"/>
                </a:ext>
              </a:extLst>
            </p:cNvPr>
            <p:cNvSpPr txBox="1"/>
            <p:nvPr/>
          </p:nvSpPr>
          <p:spPr>
            <a:xfrm>
              <a:off x="11713697" y="2626180"/>
              <a:ext cx="478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(8)</a:t>
              </a:r>
              <a:endParaRPr lang="ru-RU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0FD1CA5-A3CA-46E3-B3E0-01C67AAFC1A8}"/>
                    </a:ext>
                  </a:extLst>
                </p:cNvPr>
                <p:cNvSpPr txBox="1"/>
                <p:nvPr/>
              </p:nvSpPr>
              <p:spPr>
                <a:xfrm>
                  <a:off x="0" y="3265599"/>
                  <a:ext cx="12191999" cy="23627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Очевидно, что уравнения (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8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 описывают поведение градиентов скоростей, а их структура совпадает с системой (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). Следовательно, системы уравнений (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 и (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8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 имеют одинаковое общее решение, которое выражается через </a:t>
                  </a:r>
                  <a:r>
                    <a:rPr lang="ru-RU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квазиполиномы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[15, 16].</a:t>
                  </a: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just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Течение жидкости рассматривается в бесконечном горизонтальном слое, ограниченном снизу плоскостью </a:t>
                  </a: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(дно), на которой выполняются условия прилипания</a:t>
                  </a: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r"/>
                  <a14:m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</m:oMath>
                  </a14:m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       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  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(9)</a:t>
                  </a:r>
                </a:p>
                <a:p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 на верхней границе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заданы скорости</a:t>
                  </a: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lvl="0" algn="r"/>
                  <a14:m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𝑐𝑜𝑠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𝑊𝑠𝑖𝑛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US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</m:oMath>
                  </a14:m>
                  <a:r>
                    <a:rPr lang="en-US" sz="20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</a:t>
                  </a:r>
                  <a:r>
                    <a:rPr lang="en-US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            </a:t>
                  </a:r>
                  <a:r>
                    <a:rPr lang="en-US" sz="20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(10)</a:t>
                  </a: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0FD1CA5-A3CA-46E3-B3E0-01C67AAFC1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3265599"/>
                  <a:ext cx="12191999" cy="2362763"/>
                </a:xfrm>
                <a:prstGeom prst="rect">
                  <a:avLst/>
                </a:prstGeom>
                <a:blipFill>
                  <a:blip r:embed="rId12"/>
                  <a:stretch>
                    <a:fillRect l="-400" t="-1550" r="-400" b="-310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8" name="Объект 7">
                  <a:extLst>
                    <a:ext uri="{FF2B5EF4-FFF2-40B4-BE49-F238E27FC236}">
                      <a16:creationId xmlns:a16="http://schemas.microsoft.com/office/drawing/2014/main" id="{4CDE710B-E90E-484A-80A2-D76947F1C57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07782747"/>
                    </p:ext>
                  </p:extLst>
                </p:nvPr>
              </p:nvGraphicFramePr>
              <p:xfrm>
                <a:off x="1600700" y="5657073"/>
                <a:ext cx="7959085" cy="120092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19" name="Equation" r:id="rId13" imgW="4292280" imgH="647640" progId="Equation.DSMT4">
                        <p:embed/>
                      </p:oleObj>
                    </mc:Choice>
                    <mc:Fallback>
                      <p:oleObj name="Equation" r:id="rId13" imgW="4292280" imgH="64764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600700" y="5657073"/>
                              <a:ext cx="7959085" cy="1200927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8" name="Объект 7">
                  <a:extLst>
                    <a:ext uri="{FF2B5EF4-FFF2-40B4-BE49-F238E27FC236}">
                      <a16:creationId xmlns:a16="http://schemas.microsoft.com/office/drawing/2014/main" id="{4CDE710B-E90E-484A-80A2-D76947F1C57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07782747"/>
                    </p:ext>
                  </p:extLst>
                </p:nvPr>
              </p:nvGraphicFramePr>
              <p:xfrm>
                <a:off x="1600700" y="5657073"/>
                <a:ext cx="7959085" cy="120092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10" name="Equation" r:id="rId15" imgW="4292280" imgH="647640" progId="Equation.DSMT4">
                        <p:embed/>
                      </p:oleObj>
                    </mc:Choice>
                    <mc:Fallback>
                      <p:oleObj name="Equation" r:id="rId15" imgW="4292280" imgH="64764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600700" y="5657073"/>
                              <a:ext cx="7959085" cy="1200927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190810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0F59564-56F3-41B2-B184-216DAC9CD43C}"/>
              </a:ext>
            </a:extLst>
          </p:cNvPr>
          <p:cNvGrpSpPr/>
          <p:nvPr/>
        </p:nvGrpSpPr>
        <p:grpSpPr>
          <a:xfrm>
            <a:off x="0" y="0"/>
            <a:ext cx="12346745" cy="6884119"/>
            <a:chOff x="0" y="0"/>
            <a:chExt cx="12346745" cy="6884119"/>
          </a:xfrm>
        </p:grpSpPr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E5C3DC6C-4E4A-4063-8A36-8DAF54EEF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673051" cy="467047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26F92B3-B915-46EB-A483-C8109D729E83}"/>
                </a:ext>
              </a:extLst>
            </p:cNvPr>
            <p:cNvSpPr txBox="1"/>
            <p:nvPr/>
          </p:nvSpPr>
          <p:spPr>
            <a:xfrm>
              <a:off x="437146" y="4480051"/>
              <a:ext cx="2798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Рис. 1.</a:t>
              </a:r>
            </a:p>
            <a:p>
              <a:pPr algn="ctr"/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Классическое решение </a:t>
              </a:r>
              <a:r>
                <a:rPr lang="ru-RU" dirty="0" err="1">
                  <a:latin typeface="Arial" panose="020B0604020202020204" pitchFamily="34" charset="0"/>
                  <a:cs typeface="Arial" panose="020B0604020202020204" pitchFamily="34" charset="0"/>
                </a:rPr>
                <a:t>Экмана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C42E240-7847-4FB8-8780-CC33D440C17C}"/>
                    </a:ext>
                  </a:extLst>
                </p:cNvPr>
                <p:cNvSpPr txBox="1"/>
                <p:nvPr/>
              </p:nvSpPr>
              <p:spPr>
                <a:xfrm>
                  <a:off x="0" y="5383131"/>
                  <a:ext cx="12346745" cy="15009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Решение (12) представляет собой спирально-винтовую линию, раскручивающуюся по экспоненциальному закону с показателем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𝛿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𝑧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</m:t>
                          </m:r>
                        </m:e>
                      </m:d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(рис.1). Решение (12) определяет существование противотечений в жидкости, которые впервые были описаны </a:t>
                  </a:r>
                  <a:r>
                    <a:rPr lang="ru-RU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Экманом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для вращающейся жидкости при нулевом значении градиентов скоростей [1]. В этом случае структура течения жидкости представлена на рис.2, которая в виду полного учета экспоненциальных слагаемых существенно отличается от классического решения </a:t>
                  </a:r>
                  <a:r>
                    <a:rPr lang="ru-RU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Экмана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(рис.2, 3).</a:t>
                  </a: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C42E240-7847-4FB8-8780-CC33D440C1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5383131"/>
                  <a:ext cx="12346745" cy="1500988"/>
                </a:xfrm>
                <a:prstGeom prst="rect">
                  <a:avLst/>
                </a:prstGeom>
                <a:blipFill>
                  <a:blip r:embed="rId4"/>
                  <a:stretch>
                    <a:fillRect l="-395" t="-2033" r="-889" b="-569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" name="Объект 5">
                  <a:extLst>
                    <a:ext uri="{FF2B5EF4-FFF2-40B4-BE49-F238E27FC236}">
                      <a16:creationId xmlns:a16="http://schemas.microsoft.com/office/drawing/2014/main" id="{77786092-3B4C-4D86-B0EB-1AD0D1AF5D5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280511109"/>
                    </p:ext>
                  </p:extLst>
                </p:nvPr>
              </p:nvGraphicFramePr>
              <p:xfrm>
                <a:off x="4096129" y="1633528"/>
                <a:ext cx="6659563" cy="21637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30" name="Equation" r:id="rId5" imgW="2933640" imgH="952200" progId="Equation.DSMT4">
                        <p:embed/>
                      </p:oleObj>
                    </mc:Choice>
                    <mc:Fallback>
                      <p:oleObj name="Equation" r:id="rId5" imgW="2933640" imgH="952200" progId="Equation.DSMT4">
                        <p:embed/>
                        <p:pic>
                          <p:nvPicPr>
                            <p:cNvPr id="2" name="Объект 1">
                              <a:extLst>
                                <a:ext uri="{FF2B5EF4-FFF2-40B4-BE49-F238E27FC236}">
                                  <a16:creationId xmlns:a16="http://schemas.microsoft.com/office/drawing/2014/main" id="{E2ACE3FD-D0AE-439B-B190-76997A57ED5C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096129" y="1633528"/>
                              <a:ext cx="6659563" cy="216376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6" name="Объект 5">
                  <a:extLst>
                    <a:ext uri="{FF2B5EF4-FFF2-40B4-BE49-F238E27FC236}">
                      <a16:creationId xmlns:a16="http://schemas.microsoft.com/office/drawing/2014/main" id="{77786092-3B4C-4D86-B0EB-1AD0D1AF5D5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280511109"/>
                    </p:ext>
                  </p:extLst>
                </p:nvPr>
              </p:nvGraphicFramePr>
              <p:xfrm>
                <a:off x="4096129" y="1633528"/>
                <a:ext cx="6659563" cy="21637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27" name="Equation" r:id="rId7" imgW="2933640" imgH="952200" progId="Equation.DSMT4">
                        <p:embed/>
                      </p:oleObj>
                    </mc:Choice>
                    <mc:Fallback>
                      <p:oleObj name="Equation" r:id="rId7" imgW="2933640" imgH="952200" progId="Equation.DSMT4">
                        <p:embed/>
                        <p:pic>
                          <p:nvPicPr>
                            <p:cNvPr id="2" name="Объект 1">
                              <a:extLst>
                                <a:ext uri="{FF2B5EF4-FFF2-40B4-BE49-F238E27FC236}">
                                  <a16:creationId xmlns:a16="http://schemas.microsoft.com/office/drawing/2014/main" id="{E2ACE3FD-D0AE-439B-B190-76997A57ED5C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096129" y="1633528"/>
                              <a:ext cx="6659563" cy="216376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87C97DC6-3780-40E6-BA5B-AAB4FE4B24CA}"/>
                    </a:ext>
                  </a:extLst>
                </p:cNvPr>
                <p:cNvSpPr txBox="1"/>
                <p:nvPr/>
              </p:nvSpPr>
              <p:spPr>
                <a:xfrm>
                  <a:off x="3981157" y="98474"/>
                  <a:ext cx="8210843" cy="9469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Полное решение системы (4), (6) не приводится за громоздкостью.</a:t>
                  </a: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just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Для исследования свойств течения построим его асимптотическое приближение при больших значениях произведения параметров </a:t>
                  </a:r>
                  <a:r>
                    <a:rPr lang="en-US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k </a:t>
                  </a:r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и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𝛿</m:t>
                      </m:r>
                    </m:oMath>
                  </a14:m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:</a:t>
                  </a:r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87C97DC6-3780-40E6-BA5B-AAB4FE4B24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1157" y="98474"/>
                  <a:ext cx="8210843" cy="946991"/>
                </a:xfrm>
                <a:prstGeom prst="rect">
                  <a:avLst/>
                </a:prstGeom>
                <a:blipFill>
                  <a:blip r:embed="rId9"/>
                  <a:stretch>
                    <a:fillRect l="-594" t="-3205" r="-668" b="-897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BBB361F-499A-4862-863E-DF9E7DD2EE68}"/>
                </a:ext>
              </a:extLst>
            </p:cNvPr>
            <p:cNvSpPr txBox="1"/>
            <p:nvPr/>
          </p:nvSpPr>
          <p:spPr>
            <a:xfrm>
              <a:off x="11394832" y="1910527"/>
              <a:ext cx="590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(11)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77F688B-BD24-4378-8E9A-591AD294C154}"/>
                </a:ext>
              </a:extLst>
            </p:cNvPr>
            <p:cNvSpPr txBox="1"/>
            <p:nvPr/>
          </p:nvSpPr>
          <p:spPr>
            <a:xfrm>
              <a:off x="11394832" y="2983916"/>
              <a:ext cx="590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(12)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566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7D7C4C-C606-4064-8F45-3B1C410F013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690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«Полная» скорость, с учетом градиентов (кривая красного цвета):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 без градиента (кривая черного цвета):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7D7C4C-C606-4064-8F45-3B1C410F0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690189"/>
              </a:xfrm>
              <a:prstGeom prst="rect">
                <a:avLst/>
              </a:prstGeom>
              <a:blipFill>
                <a:blip r:embed="rId2"/>
                <a:stretch>
                  <a:fillRect l="-400" t="-4425" b="-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114FDE9-4BE8-4D65-B4E3-E3F7D6A0F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894" y="690189"/>
            <a:ext cx="2967369" cy="306274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7EBFF6-B547-405C-8F53-E01BACB19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2849" y="953121"/>
            <a:ext cx="3182302" cy="30055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28612A-1B27-4CE2-8352-599A33872034}"/>
                  </a:ext>
                </a:extLst>
              </p:cNvPr>
              <p:cNvSpPr txBox="1"/>
              <p:nvPr/>
            </p:nvSpPr>
            <p:spPr>
              <a:xfrm>
                <a:off x="0" y="3958627"/>
                <a:ext cx="5598942" cy="1222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Рис. 2. Годографы  скоростей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Вычислены при значениях параметров 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 точке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28612A-1B27-4CE2-8352-599A33872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58627"/>
                <a:ext cx="5598942" cy="1222258"/>
              </a:xfrm>
              <a:prstGeom prst="rect">
                <a:avLst/>
              </a:prstGeom>
              <a:blipFill>
                <a:blip r:embed="rId5"/>
                <a:stretch>
                  <a:fillRect t="-2488" b="-6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DE1E425-AB68-41E6-A638-CD6E19B1A89C}"/>
                  </a:ext>
                </a:extLst>
              </p:cNvPr>
              <p:cNvSpPr txBox="1"/>
              <p:nvPr/>
            </p:nvSpPr>
            <p:spPr>
              <a:xfrm>
                <a:off x="6593060" y="3978300"/>
                <a:ext cx="5172222" cy="1222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Рис. 3. Годографы  скоростей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Вычислены при значениях параметров 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 точке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DE1E425-AB68-41E6-A638-CD6E19B1A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060" y="3978300"/>
                <a:ext cx="5172222" cy="1222258"/>
              </a:xfrm>
              <a:prstGeom prst="rect">
                <a:avLst/>
              </a:prstGeom>
              <a:blipFill>
                <a:blip r:embed="rId6"/>
                <a:stretch>
                  <a:fillRect t="-3000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29B4F7C-521F-48C9-A132-41FF532D4A5E}"/>
              </a:ext>
            </a:extLst>
          </p:cNvPr>
          <p:cNvSpPr txBox="1"/>
          <p:nvPr/>
        </p:nvSpPr>
        <p:spPr>
          <a:xfrm>
            <a:off x="0" y="5655212"/>
            <a:ext cx="121920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работе получено аналитическое решение, описывающее медленное течение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Построена его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асимптотическое приближение.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Показано отличие течения с учетом градиентов от классического течения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Показана возможность возникновения застойных точек.</a:t>
            </a:r>
          </a:p>
        </p:txBody>
      </p:sp>
    </p:spTree>
    <p:extLst>
      <p:ext uri="{BB962C8B-B14F-4D97-AF65-F5344CB8AC3E}">
        <p14:creationId xmlns:p14="http://schemas.microsoft.com/office/powerpoint/2010/main" val="156846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DAEDA4-FC38-422D-ABC4-D8E696124A66}"/>
              </a:ext>
            </a:extLst>
          </p:cNvPr>
          <p:cNvSpPr txBox="1"/>
          <p:nvPr/>
        </p:nvSpPr>
        <p:spPr>
          <a:xfrm>
            <a:off x="0" y="0"/>
            <a:ext cx="121920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Ekman V. W. On the Influence of the Earths Rotation on Ocean Currents //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Arkiv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matematic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Asrtonomi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Fysic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Band 2. 1905. T. 11.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С. 1-53.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Фельзенбаум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А. И. Теоретические основы и методы расчета установившихся морских течений. Изд. АН СССР, 1960. 127 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Должанский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Ф.В. Лекции по геофизической гидродинамике. М.: ИВМ РАН, 2006. 378 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Коротаев Г.К.,  Михайлова Э.Н.,  Шапиро Н.Б. Теория экваториальных противотечений в Мировом океане. Киев: Наук. думка, 1986. 208 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Зырянов В.Н. Теория установившихся океанических течений. Л.: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Гидрометеоиздат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1985, 248 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Аристов С. Н., Просвиряков Е. Ю. Неоднородные течения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Куэтта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// Нелинейная динамика. - 2014. - Т.10, №2. - С. 177-182.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Аристов С.Н.,  Просвиряков Е.Ю. О слоистых течениях плоской свободной конвекции // Нелинейная динамика. 2013. Т.9. № 3. С. 3-9.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Ингель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Л.Х., Аристов С.Н. Класс точных решений нелинейных задач о термических циркуляциях, связанных с объемным тепловыделением в атмосфере // Тр. Ин-та экспериментальной метеорологии. 1996.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27 (162). С. 142-157.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9. Аристов С.Н., Просвиряков Е.Ю. Нестационарные слоистые течения завихренной жидкости //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Изв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РАН. МЖГ. 2016. № 2. С. 25-31.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10. Аристов С.Н., Просвиряков Е.Ю. Новый класс точных решений трехмерных уравнений термодиффузии // ТОХТ. 2016. Т. 50, № 3. С. 294-301.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11. Просвиряков Е. Ю. Новый класс точных решений уравнений навье–стокса со степенной зависимостью скоростей от двух пространственных координат // ТОХТ, 2019, том 53, № 1, с. 112–120.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12. Аристов С.Н., Шварц К.Г. Вихревые течения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адвективной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природы во вращающемся слое жидкости. Пермь: ПГУ, 2006. 155 с. </a:t>
            </a:r>
          </a:p>
        </p:txBody>
      </p:sp>
    </p:spTree>
    <p:extLst>
      <p:ext uri="{BB962C8B-B14F-4D97-AF65-F5344CB8AC3E}">
        <p14:creationId xmlns:p14="http://schemas.microsoft.com/office/powerpoint/2010/main" val="381227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FC8D6-3D53-43AA-BD8B-823CF8842105}"/>
              </a:ext>
            </a:extLst>
          </p:cNvPr>
          <p:cNvSpPr txBox="1"/>
          <p:nvPr/>
        </p:nvSpPr>
        <p:spPr>
          <a:xfrm>
            <a:off x="0" y="0"/>
            <a:ext cx="1219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13. Аристов С. Н., Шварц К.Г. Вихревые течения в тонких слоях жидкости. Киров: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ВятГУ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2011. 207 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14. Аристов С. Н., Шварц К. Г.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Адвективное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течение во вращающейся жидкой пленке // Прикладная механика и техническая физика. 2016. №1. С. 216-223.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Gorshkov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A.V.,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Prosviryakov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E. Yu. Convective flow in the solid rotation of a viscous incompressible fluid, Citation: AIP Conference Proceedings 1915, 040020 (2017); View online: https://doi.org/10.1063/1.5017368.  View Table of Contents: http://aip.scitation.org/toc/apc/1915/1. 4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16. Горшков А.В., Просвиряков Е.Ю. Конвективное слоистое течение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вязкой несжимаемой жидкости // Известия РАН. Физика атмосферы и океана, 2018, том 54, № 2, с. 213–220.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17.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Gorshkov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A.V.,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Prosviryakov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E. Yu. Complex large-scale convection of a viscous incompressible fluid with heat exchange according to Newton’s law. //Citation: AIP Conference Proceedings 1915, 040019 (2017); View online: https://doi.org/10.1063/1.5017367/ View Table of Contents: http://aip.scitation.org/toc/apc/1915/1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18.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Gorshkov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A.V.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Prosviryakov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E.Yu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Isobaric Vortex Flow of a Viscous Incompressible Fluid with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Navier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Boundary Condition // AIP Conference Proceedings. 2018. Vol. 2053. – 040030. – https://doi.org/10.1063/1.5084468.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Gorshkov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A.V.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Prosviryakov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E.Yu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Large-Scale Convection Flow of an Incompressible Fluid on a Rotating Inclined Plane // AIP Conference Proceedings. 2018. Vol. 2053. – 040029. – https://doi.org/10.1063/1.5084467.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Зубарев, Просвиряков. О точных решениях для слоистых трехмерных нестационарных изобарических течений вязкой несжимаемой жидкости// ПМТФ, 2019, т: 60, № 6 (358)</a:t>
            </a:r>
          </a:p>
        </p:txBody>
      </p:sp>
    </p:spTree>
    <p:extLst>
      <p:ext uri="{BB962C8B-B14F-4D97-AF65-F5344CB8AC3E}">
        <p14:creationId xmlns:p14="http://schemas.microsoft.com/office/powerpoint/2010/main" val="28577520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2013</Words>
  <Application>Microsoft Office PowerPoint</Application>
  <PresentationFormat>Широкоэкранный</PresentationFormat>
  <Paragraphs>76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Горшков</dc:creator>
  <cp:lastModifiedBy>Александр Горшков</cp:lastModifiedBy>
  <cp:revision>25</cp:revision>
  <dcterms:created xsi:type="dcterms:W3CDTF">2020-10-27T13:16:18Z</dcterms:created>
  <dcterms:modified xsi:type="dcterms:W3CDTF">2020-10-30T10:29:41Z</dcterms:modified>
</cp:coreProperties>
</file>