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6" r:id="rId7"/>
    <p:sldId id="263" r:id="rId8"/>
    <p:sldId id="265" r:id="rId9"/>
    <p:sldId id="264" r:id="rId10"/>
    <p:sldId id="257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2A850-4840-419F-A5C2-BDAF69F1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3CC518-14A1-4440-B14E-47DFC6F16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110E96-9612-4520-8C51-72A689BE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39C499-E29E-46DE-98F0-B615A97BC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A722D-A9B7-403F-B351-E7DD5652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96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C10F5-5960-4BD3-A703-ECFD5D60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D77F56-D347-4353-8238-1562F5299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5557F-C3DC-4025-B276-16ACE369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A2917-78C7-44E6-91B9-3B6F5DBD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5F345-8EB2-42B0-9AB5-174F9D17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9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B1DEAF-901A-4536-8A74-B6EBC706F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A60D27-A279-4B56-8DC9-631BB1412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7B7F73-6D26-452A-8119-DB2AC82A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91D60E-7F2D-4620-9F30-E4856FDBE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CEF73-F1F5-4CF0-A1FD-8565AF67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26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77B8C-75D2-493E-A9C1-AFDCB095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12219-0D38-4060-8785-F34044B1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752040-5317-42A9-96CE-98DDC523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B4829F-ADA0-4616-AA5D-9818799B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14514-0898-4CA2-8916-1B009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4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99569-9C05-4FA3-8C23-60131F0F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C9EEF5-D322-41F3-9474-5A6AFC5E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70A1FB-CC04-4C7C-8558-922C3265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D49C6-9BA9-49E9-8FB0-EB3641CB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EA6A0C-0609-4D81-9388-3EAD83D2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7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30421-C155-41F8-9396-B44FD6E7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F279BD-850C-469D-B638-5C553857A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650A15-C48A-4001-B697-F95A5A227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0233EA-9CEB-4E41-B149-B796D17A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8A971-D7F2-4876-ADCB-1FC40120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3BD8B2-FBA1-4F0B-9E7A-27BFE847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8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26827-4319-4AFF-B6E2-58252D9C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10FB4E-3873-481E-82C9-605D0ADE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91B8A6-F6FF-49B5-BC21-5EFC72F7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7F3126-A0DE-4E94-9485-B496386F8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2F3161-61CB-4604-A571-3AC615999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1DFA75-6374-4B09-AAD4-CF7302BD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591CF9-2173-4CA5-A6A2-7ACCA17A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40069A-A48C-4140-BCAB-EC4D7BF5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6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A499-3B47-4412-9151-13FA5D9F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60C364-ECC1-4836-93F3-54CF115C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7312CF-35C5-4222-B2B2-E03C90F5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ECC119-7CEF-4607-8089-E06E032A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E90F3E-0CEC-4652-B1D8-13CFBE36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EB1538-A77C-46AA-ADBB-5D34F6F9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D32FF2-B77E-49D2-BFBA-91FBF81D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372DE-660C-42DB-AC49-BFBB1FDA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D77931-1701-4715-A751-678070A4D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7A4B52-11A2-419B-AFF7-5CAC2BB48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6E5443-7DF0-4E1B-8FBF-B5906BAA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EB5AA1-EA2D-4D15-90E6-EC6310D5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99F7F6-EE20-424C-AA7B-CDC0B17A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4BDC1-38E7-4D16-A61F-A75F7C1E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A19921-C873-4700-9B33-EBCBEE331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2B532C-A3FA-46F4-9D67-DE7B3D39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DF72D2-A8FD-4D51-AD19-181D2E74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E0E48B-AFF1-4383-BF24-3431E1CC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8061FB-31EA-443A-87A8-74D13CBF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2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4DD35-B4E3-4FD3-9609-6CBBDD8CE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1928AE-C985-45A4-9722-F0130FAB6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E010D-F544-4087-89D5-7C718EC67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0270D-BEF7-4997-8167-E8660DC14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0C52A-3B75-43E8-A717-298279A55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C50D6-A170-490F-AD03-8969B7722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540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Неоднородное Изотермическое Экваториальное Течение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Экмана-Пуазейля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529137-7D88-42C0-BEF9-964AA50F7716}"/>
              </a:ext>
            </a:extLst>
          </p:cNvPr>
          <p:cNvSpPr txBox="1"/>
          <p:nvPr/>
        </p:nvSpPr>
        <p:spPr>
          <a:xfrm>
            <a:off x="0" y="1454045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Горшков А.В.</a:t>
            </a:r>
            <a:r>
              <a:rPr lang="en-US" baseline="30000" dirty="0"/>
              <a:t>1,2, a)</a:t>
            </a:r>
            <a:r>
              <a:rPr lang="en-US" dirty="0"/>
              <a:t> </a:t>
            </a:r>
            <a:r>
              <a:rPr lang="ru-RU" dirty="0"/>
              <a:t>, Просвиряков Е.Ю. </a:t>
            </a:r>
            <a:r>
              <a:rPr lang="en-US" baseline="30000" dirty="0"/>
              <a:t>1,2, b)</a:t>
            </a:r>
          </a:p>
          <a:p>
            <a:endParaRPr lang="ru-RU" i="1" baseline="30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Институт машиноведения </a:t>
            </a:r>
            <a:r>
              <a:rPr lang="ru-RU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РАН,  ул. Комсомольская, 34, г Екатеринбург, 620049, Россия 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Уральский Федеральный государственный университет, 620002, г. Екатеринбург, ул. Мира, 19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 e-mail alex55gor@mail.ru,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evgen_pros@mail.ru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Аннотация.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работе построено неоднородное решение, описывающее слоистое крупномасштабное изотермическое течение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Пуазейля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вязкой несжимаемой жидкости в экваториальной зоне. На свободной границе заданы касательные напряжения, моделирующие воздействие ветра. На твердой поверхности заданы условия скольжения жидкости Навье.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Получено условие совместности переопределенной системы уравнений, описывающей указанное течение. Условие совместности накладывает ограничения на граничные условия. Решение построено в виде полиномов.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Ключевые слова: вязкая жидкость, течение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сила Кориолиса, экватор, неоднородное решение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3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D19029-9153-426E-8CD8-6BD112BE9CAF}"/>
              </a:ext>
            </a:extLst>
          </p:cNvPr>
          <p:cNvSpPr txBox="1"/>
          <p:nvPr/>
        </p:nvSpPr>
        <p:spPr>
          <a:xfrm>
            <a:off x="0" y="0"/>
            <a:ext cx="12192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ЛИТЕРАТУРА</a:t>
            </a:r>
            <a:endParaRPr lang="en-US" sz="2000" b="1" dirty="0"/>
          </a:p>
          <a:p>
            <a:r>
              <a:rPr lang="en-US" dirty="0"/>
              <a:t>1.</a:t>
            </a:r>
            <a:r>
              <a:rPr lang="ru-RU" dirty="0"/>
              <a:t> </a:t>
            </a:r>
            <a:r>
              <a:rPr lang="en-US" dirty="0"/>
              <a:t>Ekman V. W. On the Influence of the Earths Rotation on Ocean Currents // </a:t>
            </a:r>
            <a:r>
              <a:rPr lang="en-US" dirty="0" err="1"/>
              <a:t>Arkiv</a:t>
            </a:r>
            <a:r>
              <a:rPr lang="en-US" dirty="0"/>
              <a:t> for </a:t>
            </a:r>
            <a:r>
              <a:rPr lang="en-US" dirty="0" err="1"/>
              <a:t>matematic</a:t>
            </a:r>
            <a:r>
              <a:rPr lang="en-US" dirty="0"/>
              <a:t>, </a:t>
            </a:r>
            <a:r>
              <a:rPr lang="en-US" dirty="0" err="1"/>
              <a:t>Asrtonomi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Fysic</a:t>
            </a:r>
            <a:r>
              <a:rPr lang="en-US" dirty="0"/>
              <a:t>. Band 2. 1905. T. 11. </a:t>
            </a:r>
            <a:r>
              <a:rPr lang="ru-RU" dirty="0"/>
              <a:t>С. 1-53.</a:t>
            </a:r>
          </a:p>
          <a:p>
            <a:r>
              <a:rPr lang="ru-RU" dirty="0"/>
              <a:t>2. </a:t>
            </a:r>
            <a:r>
              <a:rPr lang="ru-RU" dirty="0" err="1"/>
              <a:t>Фельзенбаум</a:t>
            </a:r>
            <a:r>
              <a:rPr lang="ru-RU" dirty="0"/>
              <a:t> А. И. Теоретические основы и методы расчета установившихся морских течений. Изд. АН СССР,  1960. 127с.</a:t>
            </a:r>
          </a:p>
          <a:p>
            <a:r>
              <a:rPr lang="ru-RU" dirty="0"/>
              <a:t>3. </a:t>
            </a:r>
            <a:r>
              <a:rPr lang="ru-RU" dirty="0" err="1"/>
              <a:t>Должанский</a:t>
            </a:r>
            <a:r>
              <a:rPr lang="ru-RU" dirty="0"/>
              <a:t> Ф.В. Лекции по геофизической гидродинамике. М.: ИВМ РАН, 2006. 378 с.</a:t>
            </a:r>
          </a:p>
          <a:p>
            <a:r>
              <a:rPr lang="ru-RU" dirty="0"/>
              <a:t>4. Зырянов В.Н. Теория установившихся океанических течений. Л.: </a:t>
            </a:r>
            <a:r>
              <a:rPr lang="ru-RU" dirty="0" err="1"/>
              <a:t>Гидрометеоиздат</a:t>
            </a:r>
            <a:r>
              <a:rPr lang="ru-RU" dirty="0"/>
              <a:t>, 1985, 248 с.</a:t>
            </a:r>
          </a:p>
          <a:p>
            <a:r>
              <a:rPr lang="ru-RU" dirty="0"/>
              <a:t>5. Коротаев Г.К.,  Михайлова Э.Н.,  Шапиро Н.Б. Теория экваториальных противотечений в Мировом океане. Киев: Наук. думка, 1986. 208 с.</a:t>
            </a:r>
          </a:p>
          <a:p>
            <a:r>
              <a:rPr lang="ru-RU" dirty="0"/>
              <a:t>6. Горшков А.В., Просвиряков Е.Ю. Конвективное слоистое течение </a:t>
            </a:r>
            <a:r>
              <a:rPr lang="ru-RU" dirty="0" err="1"/>
              <a:t>Экмана</a:t>
            </a:r>
            <a:r>
              <a:rPr lang="ru-RU" dirty="0"/>
              <a:t> вязкой несжимаемой жидкости// Известия РАН. Физика атмосферы и океана, 2018, том 54, № 2, с. 213–220.</a:t>
            </a:r>
          </a:p>
          <a:p>
            <a:r>
              <a:rPr lang="ru-RU" dirty="0"/>
              <a:t>7. </a:t>
            </a:r>
            <a:r>
              <a:rPr lang="en-US" dirty="0" err="1"/>
              <a:t>Gorshkov</a:t>
            </a:r>
            <a:r>
              <a:rPr lang="en-US" dirty="0"/>
              <a:t> A.V. and </a:t>
            </a:r>
            <a:r>
              <a:rPr lang="en-US" dirty="0" err="1"/>
              <a:t>Prosviryakov</a:t>
            </a:r>
            <a:r>
              <a:rPr lang="en-US" dirty="0"/>
              <a:t> E. Yu. Convective flow in the solid rotation of a viscous incompressible fluid //AIP Conference Proceedings 1915, 040020 (2017).</a:t>
            </a:r>
          </a:p>
          <a:p>
            <a:r>
              <a:rPr lang="en-US" dirty="0"/>
              <a:t>8.</a:t>
            </a:r>
            <a:r>
              <a:rPr lang="ru-RU" dirty="0"/>
              <a:t> </a:t>
            </a:r>
            <a:r>
              <a:rPr lang="en-US" dirty="0" err="1"/>
              <a:t>Gorshkov</a:t>
            </a:r>
            <a:r>
              <a:rPr lang="en-US" dirty="0"/>
              <a:t> A.V. </a:t>
            </a:r>
            <a:r>
              <a:rPr lang="en-US" dirty="0" err="1"/>
              <a:t>Prosviryakov</a:t>
            </a:r>
            <a:r>
              <a:rPr lang="en-US" dirty="0"/>
              <a:t> </a:t>
            </a:r>
            <a:r>
              <a:rPr lang="en-US" dirty="0" err="1"/>
              <a:t>E.Yu</a:t>
            </a:r>
            <a:r>
              <a:rPr lang="en-US" dirty="0"/>
              <a:t>. Isobaric Vortex Flow of a Viscous Incompressible Fluid with the </a:t>
            </a:r>
            <a:r>
              <a:rPr lang="en-US" dirty="0" err="1"/>
              <a:t>Navier</a:t>
            </a:r>
            <a:r>
              <a:rPr lang="en-US" dirty="0"/>
              <a:t> Boundary Condition // AIP Conference Proceedings. 2018. Vol. 2053. – 040030. – https://doi.org/10.1063/1.5084468. </a:t>
            </a:r>
          </a:p>
          <a:p>
            <a:r>
              <a:rPr lang="en-US" dirty="0"/>
              <a:t>9.</a:t>
            </a:r>
            <a:r>
              <a:rPr lang="ru-RU" dirty="0"/>
              <a:t> Алексенко Е.А., Горшков А.В., Просвиряков Е.Ю. Слоистая конвекция </a:t>
            </a:r>
            <a:r>
              <a:rPr lang="ru-RU" dirty="0" err="1"/>
              <a:t>Марангони</a:t>
            </a:r>
            <a:r>
              <a:rPr lang="ru-RU" dirty="0"/>
              <a:t> при учете теплообмена по закону Ньютона-</a:t>
            </a:r>
            <a:r>
              <a:rPr lang="ru-RU" dirty="0" err="1"/>
              <a:t>Рихмана</a:t>
            </a:r>
            <a:r>
              <a:rPr lang="ru-RU" dirty="0"/>
              <a:t>. Сообщение 1. Исследование поля скоростей//Химическая физика и </a:t>
            </a:r>
            <a:r>
              <a:rPr lang="ru-RU" dirty="0" err="1"/>
              <a:t>мезоскопия</a:t>
            </a:r>
            <a:r>
              <a:rPr lang="ru-RU" dirty="0"/>
              <a:t>. 2018. Т. 20, №1,</a:t>
            </a:r>
          </a:p>
          <a:p>
            <a:r>
              <a:rPr lang="ru-RU" dirty="0"/>
              <a:t> с. 15-27. </a:t>
            </a:r>
          </a:p>
          <a:p>
            <a:r>
              <a:rPr lang="ru-RU" dirty="0"/>
              <a:t>10. Просвиряков Е. Ю. Новый класс точных решений уравнений навье–стокса со степенной зависимостью скоростей от двух пространственных координат// Теоретические основы химической технологии, 2019, т. 53, № 1, с. 112–120.</a:t>
            </a:r>
          </a:p>
          <a:p>
            <a:r>
              <a:rPr lang="ru-RU" dirty="0"/>
              <a:t>11. Аристов С.Н., Просвиряков Е.Ю. Новый класс точных решений трехмерных уравнений термодиффузии // ТОХТ. 2016. Т. 50, № 3. С. 294-301. </a:t>
            </a:r>
          </a:p>
          <a:p>
            <a:r>
              <a:rPr lang="ru-RU" dirty="0"/>
              <a:t>12. </a:t>
            </a:r>
            <a:r>
              <a:rPr lang="ru-RU" dirty="0" err="1"/>
              <a:t>Ингель</a:t>
            </a:r>
            <a:r>
              <a:rPr lang="ru-RU" dirty="0"/>
              <a:t> Л.Х., Аристов С. Н.  Класс точных решений нелинейных задач о термических циркуляциях, связанных с объемным тепловыделением в атмосфере //  Тр. Ин-та экспериментальной метеорологии. 1996. </a:t>
            </a:r>
            <a:r>
              <a:rPr lang="ru-RU" dirty="0" err="1"/>
              <a:t>Вып</a:t>
            </a:r>
            <a:r>
              <a:rPr lang="ru-RU" dirty="0"/>
              <a:t>. 27 (162). С. 142-157.</a:t>
            </a:r>
          </a:p>
        </p:txBody>
      </p:sp>
    </p:spTree>
    <p:extLst>
      <p:ext uri="{BB962C8B-B14F-4D97-AF65-F5344CB8AC3E}">
        <p14:creationId xmlns:p14="http://schemas.microsoft.com/office/powerpoint/2010/main" val="389897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507D7A-35A8-4879-93B0-5E7567654496}"/>
              </a:ext>
            </a:extLst>
          </p:cNvPr>
          <p:cNvSpPr txBox="1"/>
          <p:nvPr/>
        </p:nvSpPr>
        <p:spPr>
          <a:xfrm>
            <a:off x="0" y="1268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13. Аристов С.Н., Князев Д.В., Полянин А.Д. Точные решения уравнений Навье-Стокса с линейной зависимостью компонент скорости от двух пространственный переменных// ТОХТ, 2009, т. 43, № 5, с. 547-566. </a:t>
            </a:r>
          </a:p>
          <a:p>
            <a:r>
              <a:rPr lang="ru-RU" dirty="0"/>
              <a:t>14. Аристов С. Н., Просвиряков Е.Ю. О слоистых течениях плоской свободной конвекции //  </a:t>
            </a:r>
            <a:r>
              <a:rPr lang="en-US" dirty="0" err="1"/>
              <a:t>Nelineinaya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. </a:t>
            </a:r>
            <a:r>
              <a:rPr lang="ru-RU" dirty="0"/>
              <a:t>Т.9. № 3. </a:t>
            </a:r>
            <a:r>
              <a:rPr lang="en-US" dirty="0"/>
              <a:t>pp. 3-9. (2013)</a:t>
            </a:r>
          </a:p>
          <a:p>
            <a:r>
              <a:rPr lang="en-US" dirty="0"/>
              <a:t>15.</a:t>
            </a:r>
            <a:r>
              <a:rPr lang="ru-RU" dirty="0"/>
              <a:t> Аристов С. Н., Просвиряков Е.Ю. Неоднородные течения </a:t>
            </a:r>
            <a:r>
              <a:rPr lang="ru-RU" dirty="0" err="1"/>
              <a:t>Куэтта</a:t>
            </a:r>
            <a:r>
              <a:rPr lang="ru-RU" dirty="0"/>
              <a:t> // </a:t>
            </a:r>
            <a:r>
              <a:rPr lang="en-US" dirty="0" err="1"/>
              <a:t>Nelineinaya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, 10, 2, 177–182 (2014).</a:t>
            </a:r>
          </a:p>
          <a:p>
            <a:r>
              <a:rPr lang="en-US" dirty="0"/>
              <a:t>16.</a:t>
            </a:r>
            <a:r>
              <a:rPr lang="ru-RU" dirty="0"/>
              <a:t> Аристов С. Н., Шварц К. Г. Вихревые течения </a:t>
            </a:r>
            <a:r>
              <a:rPr lang="ru-RU" dirty="0" err="1"/>
              <a:t>адвективной</a:t>
            </a:r>
            <a:r>
              <a:rPr lang="ru-RU" dirty="0"/>
              <a:t> природы во вращающемся слое жидкости. Пермь: ПГУ, 2006. 155 с. </a:t>
            </a:r>
          </a:p>
          <a:p>
            <a:r>
              <a:rPr lang="ru-RU" dirty="0"/>
              <a:t>17. Аристов С. Н., Шварц К. Г., Вихревые течения в тонких слоях жидкости. //Киров: </a:t>
            </a:r>
            <a:r>
              <a:rPr lang="ru-RU" dirty="0" err="1"/>
              <a:t>ВятГУ</a:t>
            </a:r>
            <a:r>
              <a:rPr lang="ru-RU" dirty="0"/>
              <a:t>, 2011. 207 с.</a:t>
            </a:r>
          </a:p>
          <a:p>
            <a:r>
              <a:rPr lang="ru-RU" dirty="0"/>
              <a:t>18. Аристов С. Н., Шварц К. Г. </a:t>
            </a:r>
            <a:r>
              <a:rPr lang="ru-RU" dirty="0" err="1"/>
              <a:t>Адвективное</a:t>
            </a:r>
            <a:r>
              <a:rPr lang="ru-RU" dirty="0"/>
              <a:t> течение во вращающейся жидкой пленке // Прикладная механика и техническая физика. 2016. №1. С. 216-223.</a:t>
            </a:r>
          </a:p>
          <a:p>
            <a:r>
              <a:rPr lang="ru-RU" dirty="0"/>
              <a:t>19. </a:t>
            </a:r>
            <a:r>
              <a:rPr lang="en-US" dirty="0" err="1"/>
              <a:t>Neto</a:t>
            </a:r>
            <a:r>
              <a:rPr lang="en-US" dirty="0"/>
              <a:t> C., Evans D., </a:t>
            </a:r>
            <a:r>
              <a:rPr lang="en-US" dirty="0" err="1"/>
              <a:t>Bonaccurso</a:t>
            </a:r>
            <a:r>
              <a:rPr lang="en-US" dirty="0"/>
              <a:t> E. Boundary slip in Newtonian liquids: a review of experimental studies // Reports on Progress in Physics. 2005. V. 39. P. 2859−2897. </a:t>
            </a:r>
          </a:p>
          <a:p>
            <a:r>
              <a:rPr lang="en-US" dirty="0"/>
              <a:t>20.</a:t>
            </a:r>
            <a:r>
              <a:rPr lang="ru-RU" dirty="0"/>
              <a:t> Борзенко Е.И., Дьякова О.А., </a:t>
            </a:r>
            <a:r>
              <a:rPr lang="ru-RU" dirty="0" err="1"/>
              <a:t>Шрагер</a:t>
            </a:r>
            <a:r>
              <a:rPr lang="ru-RU" dirty="0"/>
              <a:t> Г.Р. Исследование явления проскальзывания в случае течения вязкой жидкости в изогнутом канале // Вестник ТГУ, Механика, 2014 №2(28) С. 35-44.</a:t>
            </a:r>
          </a:p>
        </p:txBody>
      </p:sp>
    </p:spTree>
    <p:extLst>
      <p:ext uri="{BB962C8B-B14F-4D97-AF65-F5344CB8AC3E}">
        <p14:creationId xmlns:p14="http://schemas.microsoft.com/office/powerpoint/2010/main" val="120956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A001CE-2F0E-4A51-B5B0-C438CBF8426E}"/>
              </a:ext>
            </a:extLst>
          </p:cNvPr>
          <p:cNvSpPr/>
          <p:nvPr/>
        </p:nvSpPr>
        <p:spPr>
          <a:xfrm>
            <a:off x="0" y="126608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Однородным будем называть решение, в котором компоненты скорости зависят только от вертикальной координаты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Решение, в котором компоненты скорости зависят от горизонтальных координат и вертикальной координаты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будем называть неоднородным. Система уравнений, описывающая неоднородное решение, получается переопределенной. Для обеспечения совместности системы строится "условие совместности". Условие совместности накладывает ограничения на граничные условия.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работах [6 - 9, 12 - 16] были построены однородные решения при различных граничных условиях. Система уравнений для однородных решений получается совместной, так как условие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несжимаемости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выполняется автоматически. В работах [10, 11] описаны классы решений, линейных по горизонтальным координатам. В работах [8, 14, 15] построен частный случай неоднородного решения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 описывающий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завихренное движение жидкости, для которого также выполняет уравнение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несжимаемости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экваториальных течений является одной из важных проблем океанологии и геофизической гидродинамики. К настоящему времени отправной точкой всех исследований в геофизической гидродинамике является точное решение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[1], описывающее стационарное изобарическое равномерное вращение жидкости в бесконечном океане. Обобщения сдвигового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отражены в монографиях [2-5] и статьях [6 - 12].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настоящей работе построено неоднородное аналитическое решение, описывающее слоистое крупномасштабное изотермическое течение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Пуазейля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вязкой несжимаемой жидкости в экваториальной зоне. Построено условие разрешимости задачи. Решение получено в виде многочленов. </a:t>
            </a:r>
          </a:p>
        </p:txBody>
      </p:sp>
    </p:spTree>
    <p:extLst>
      <p:ext uri="{BB962C8B-B14F-4D97-AF65-F5344CB8AC3E}">
        <p14:creationId xmlns:p14="http://schemas.microsoft.com/office/powerpoint/2010/main" val="157812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7D7E46-275E-49A9-BEE5-2DAE8CC6263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971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ПОСТАНОВКА ЗАДАЧИ</a:t>
                </a:r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Рассмотрим изотермическое течение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в экваториальной зоне. При этом полагается, что широта места   мала и можно принять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Введем локальную систему координат следующим образом: ось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𝑜𝑧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направлена вдоль радиуса Земли, ось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- по касательной к меридиану в сторону Северного полюса, ось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𝑜𝑥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им перпендикулярна и направлена по касательной к экватору.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локальной системе координат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𝑜𝑥𝑦𝑧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 при указанной широте ось вращения Земли параллельна оси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𝑜𝑦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Далее будем рассматривать сдвиговое течение вязкой несжимаемой жидкости, полагая, что вертикальная компонента скорости  жидкости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 Стационарное крупномасштабное течение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Пуазейля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вязкой несжимаемой жидкости с учетом двух компонент силы Кориолиса в безразмерных переменных примет вид [12 - 16]</a:t>
                </a:r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7D7E46-275E-49A9-BEE5-2DAE8CC62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971198"/>
              </a:xfrm>
              <a:prstGeom prst="rect">
                <a:avLst/>
              </a:prstGeom>
              <a:blipFill>
                <a:blip r:embed="rId3"/>
                <a:stretch>
                  <a:fillRect l="-500" t="-821" r="-700" b="-2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C553DA75-AD98-46CD-A0D7-349EA5AA8A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827995"/>
              </p:ext>
            </p:extLst>
          </p:nvPr>
        </p:nvGraphicFramePr>
        <p:xfrm>
          <a:off x="3121508" y="3142063"/>
          <a:ext cx="6805612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4" imgW="3479760" imgH="799920" progId="Equation.DSMT4">
                  <p:embed/>
                </p:oleObj>
              </mc:Choice>
              <mc:Fallback>
                <p:oleObj name="Equation" r:id="rId4" imgW="3479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1508" y="3142063"/>
                        <a:ext cx="6805612" cy="1566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5460C3-E5AE-4DD9-B4B1-93169CE96D36}"/>
                  </a:ext>
                </a:extLst>
              </p:cNvPr>
              <p:cNvSpPr txBox="1"/>
              <p:nvPr/>
            </p:nvSpPr>
            <p:spPr>
              <a:xfrm>
                <a:off x="0" y="5064530"/>
                <a:ext cx="1219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Здесь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baseline="-3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baseline="-30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безразмерные компоненты вектора скорости жидкости, где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характерный масштаб скорости; безразмерные горизонтальные координаты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x,y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характерный масштаб длины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поперечная координата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 ,  толщина слоя жидкости h;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отношение масштабов длины;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коэффициент кинематической (молекулярной) вязкости жидкости,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𝑅𝑜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𝑅𝑒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𝑅𝑜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𝐿𝑉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</m:d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Россби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параметр Кориолиса,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оператор Лапласа.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5460C3-E5AE-4DD9-B4B1-93169CE96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4530"/>
                <a:ext cx="12192000" cy="1477328"/>
              </a:xfrm>
              <a:prstGeom prst="rect">
                <a:avLst/>
              </a:prstGeom>
              <a:blipFill>
                <a:blip r:embed="rId6"/>
                <a:stretch>
                  <a:fillRect l="-400" t="-2479" r="-150" b="-25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3F06B98-0AEF-4113-BE0C-822EF1C68362}"/>
              </a:ext>
            </a:extLst>
          </p:cNvPr>
          <p:cNvSpPr txBox="1"/>
          <p:nvPr/>
        </p:nvSpPr>
        <p:spPr>
          <a:xfrm>
            <a:off x="11284429" y="3556162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77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49C584-C262-4E5D-991F-37E266A44A4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7091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системы (1) заданы следующие граничные условия. </a:t>
                </a:r>
              </a:p>
              <a:p>
                <a:pPr lvl="0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На нижней поверхности слоя жидкости, предполагается скольжение жидкости по твердой поверхности. Сила трения удовлетворяет условию Навье [19, 20]: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endParaRPr lang="en-US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́"/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́"/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				(2)</a:t>
                </a: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Верхняя, свободная поверхность предполагается плоской. На ней заданы касательные напряжения [1]: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̀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̀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 (3)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Поле давления на верхней границе представим в следующем виде: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Фоновое давление на верхней границе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примем за отсчетное будем полагать равным нулю (отсчетное значение).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ТОЧНОЕ РЕШЕНИЕ ВБЛИЗИ ЭКВАТОРА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Точное решение будем искать в виде [10, 13]: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49C584-C262-4E5D-991F-37E266A44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7091108"/>
              </a:xfrm>
              <a:prstGeom prst="rect">
                <a:avLst/>
              </a:prstGeom>
              <a:blipFill>
                <a:blip r:embed="rId2"/>
                <a:stretch>
                  <a:fillRect l="-400" t="-430" r="-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A588847-0219-4697-838E-EA342EAEFE06}"/>
              </a:ext>
            </a:extLst>
          </p:cNvPr>
          <p:cNvSpPr txBox="1"/>
          <p:nvPr/>
        </p:nvSpPr>
        <p:spPr>
          <a:xfrm>
            <a:off x="5636301" y="262327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F4444-2F30-44E4-BC13-C82F4B3A1D0D}"/>
              </a:ext>
            </a:extLst>
          </p:cNvPr>
          <p:cNvSpPr txBox="1"/>
          <p:nvPr/>
        </p:nvSpPr>
        <p:spPr>
          <a:xfrm>
            <a:off x="11497456" y="5981075"/>
            <a:ext cx="49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34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238CA578-84A4-4A2B-A029-9E905E33E1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73259"/>
              </p:ext>
            </p:extLst>
          </p:nvPr>
        </p:nvGraphicFramePr>
        <p:xfrm>
          <a:off x="2913429" y="2516609"/>
          <a:ext cx="60166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" imgW="2933640" imgH="596880" progId="Equation.DSMT4">
                  <p:embed/>
                </p:oleObj>
              </mc:Choice>
              <mc:Fallback>
                <p:oleObj name="Equation" r:id="rId3" imgW="29336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3429" y="2516609"/>
                        <a:ext cx="6016625" cy="122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F62B400-D020-4EED-9E50-4D2FAA488A5A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Уравнение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несжимаемости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 учетом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вида решения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примет вид </a:t>
                </a:r>
              </a:p>
              <a:p>
                <a:pPr lvl="0"/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      (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0"/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Подставив вид точного решения (4) в исходную систему уравнений в частных производных (1) и приравняв коэффициенты при одинаковых степенях переменных x   и  y,  получим переопределенную систему обыкновенных дифференциальных уравнений относительно функций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С учетом условия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несжимаемости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(5) система примет вид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F62B400-D020-4EED-9E50-4D2FAA488A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308324"/>
              </a:xfrm>
              <a:prstGeom prst="rect">
                <a:avLst/>
              </a:prstGeom>
              <a:blipFill>
                <a:blip r:embed="rId5"/>
                <a:stretch>
                  <a:fillRect l="-400" t="-1319" r="-400" b="-31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DCB1D6C-4F10-4ED6-A813-9AAB1093788D}"/>
              </a:ext>
            </a:extLst>
          </p:cNvPr>
          <p:cNvSpPr txBox="1"/>
          <p:nvPr/>
        </p:nvSpPr>
        <p:spPr>
          <a:xfrm>
            <a:off x="11595429" y="3014128"/>
            <a:ext cx="509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ru-RU" dirty="0"/>
              <a:t>6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382882D-5C7F-4E35-9998-912AA459F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195555"/>
              </p:ext>
            </p:extLst>
          </p:nvPr>
        </p:nvGraphicFramePr>
        <p:xfrm>
          <a:off x="2617788" y="3922713"/>
          <a:ext cx="6956425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6" imgW="3174840" imgH="571320" progId="Equation.DSMT4">
                  <p:embed/>
                </p:oleObj>
              </mc:Choice>
              <mc:Fallback>
                <p:oleObj name="Equation" r:id="rId6" imgW="31748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17788" y="3922713"/>
                        <a:ext cx="6956425" cy="1252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878722-FA3B-4EAD-BA7A-C2C55F8E02A7}"/>
              </a:ext>
            </a:extLst>
          </p:cNvPr>
          <p:cNvSpPr txBox="1"/>
          <p:nvPr/>
        </p:nvSpPr>
        <p:spPr>
          <a:xfrm>
            <a:off x="11577403" y="4221112"/>
            <a:ext cx="614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ru-RU" dirty="0"/>
              <a:t>7</a:t>
            </a:r>
            <a:r>
              <a:rPr lang="en-US" dirty="0"/>
              <a:t>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CCC114-C0D8-4EBE-AF7B-62BF0123C4BE}"/>
                  </a:ext>
                </a:extLst>
              </p:cNvPr>
              <p:cNvSpPr txBox="1"/>
              <p:nvPr/>
            </p:nvSpPr>
            <p:spPr>
              <a:xfrm>
                <a:off x="0" y="5364314"/>
                <a:ext cx="12192000" cy="1480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Система уравнений (6) является переопределенной. Она будет совместна, если выполняется соотношение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/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   (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Которое назовем условием совместности.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CCC114-C0D8-4EBE-AF7B-62BF0123C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64314"/>
                <a:ext cx="12192000" cy="1480534"/>
              </a:xfrm>
              <a:prstGeom prst="rect">
                <a:avLst/>
              </a:prstGeom>
              <a:blipFill>
                <a:blip r:embed="rId8"/>
                <a:stretch>
                  <a:fillRect l="-400" t="-2469" r="-400" b="-5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43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AB10469-A2D4-4F03-B8A9-BC56F3D0AAF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777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 для производных скоростей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по горизонтальным переменным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x, y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 учетом условия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несжимаемости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(5), условия совместности (6) и граничных условий (2), (3) получатся в виде линейных функций переменной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(9)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Полученные решения (9) не являются независимыми, а должны удовлетворять соотношениям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(5), (6)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 То есть,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AB10469-A2D4-4F03-B8A9-BC56F3D0A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777987"/>
              </a:xfrm>
              <a:prstGeom prst="rect">
                <a:avLst/>
              </a:prstGeom>
              <a:blipFill>
                <a:blip r:embed="rId2"/>
                <a:stretch>
                  <a:fillRect l="-400" t="-1712" r="-400" b="-4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E28115-FA79-4698-86EE-67CCDF032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03" y="1918664"/>
            <a:ext cx="3828620" cy="43601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AEE87A-36A7-4330-AC68-E66E5220EE93}"/>
                  </a:ext>
                </a:extLst>
              </p:cNvPr>
              <p:cNvSpPr txBox="1"/>
              <p:nvPr/>
            </p:nvSpPr>
            <p:spPr>
              <a:xfrm>
                <a:off x="4532026" y="1777987"/>
                <a:ext cx="7659974" cy="153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из четырех граничных условий независимыми являются только два.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На рисунке 1 в пространстве граничных условий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представлена поверхность, на которой должна находится изображающая точка граничных условий, удовлетворяющая соотношениям (5), (6).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Поверхность имеет вид параболоида.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AEE87A-36A7-4330-AC68-E66E5220E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026" y="1777987"/>
                <a:ext cx="7659974" cy="1532792"/>
              </a:xfrm>
              <a:prstGeom prst="rect">
                <a:avLst/>
              </a:prstGeom>
              <a:blipFill>
                <a:blip r:embed="rId4"/>
                <a:stretch>
                  <a:fillRect l="-636" t="-2390" b="-55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65AC6F4-3423-40FF-8CEF-806D7C049295}"/>
              </a:ext>
            </a:extLst>
          </p:cNvPr>
          <p:cNvSpPr txBox="1"/>
          <p:nvPr/>
        </p:nvSpPr>
        <p:spPr>
          <a:xfrm>
            <a:off x="0" y="5934670"/>
            <a:ext cx="4532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Рис. 1.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поверхность в пространстве граничных условий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585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737BAA-6079-4CF6-9C70-9D57A3DA6491}"/>
              </a:ext>
            </a:extLst>
          </p:cNvPr>
          <p:cNvSpPr txBox="1"/>
          <p:nvPr/>
        </p:nvSpPr>
        <p:spPr>
          <a:xfrm>
            <a:off x="0" y="0"/>
            <a:ext cx="12082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Математическое моделирование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Ниже приведены результаты численного моделирования решений. Рисунки построены при следующих значениях параметров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6CAA23-49E1-40FF-BD2B-2387EC7D9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50" y="1639143"/>
            <a:ext cx="4098489" cy="41432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8826414-1626-4F18-A095-D2301F85EC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354" y="1639144"/>
            <a:ext cx="3888612" cy="4118255"/>
          </a:xfrm>
          <a:prstGeom prst="rect">
            <a:avLst/>
          </a:prstGeom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577035E-A1A7-4683-A33D-C845BF8C01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116911"/>
              </p:ext>
            </p:extLst>
          </p:nvPr>
        </p:nvGraphicFramePr>
        <p:xfrm>
          <a:off x="2055087" y="954107"/>
          <a:ext cx="6739870" cy="685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3873240" imgH="393480" progId="Equation.DSMT4">
                  <p:embed/>
                </p:oleObj>
              </mc:Choice>
              <mc:Fallback>
                <p:oleObj name="Equation" r:id="rId7" imgW="387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5087" y="954107"/>
                        <a:ext cx="6739870" cy="685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D969F7-2F9A-4B49-BCB7-2C86D58F6032}"/>
              </a:ext>
            </a:extLst>
          </p:cNvPr>
          <p:cNvSpPr txBox="1"/>
          <p:nvPr/>
        </p:nvSpPr>
        <p:spPr>
          <a:xfrm>
            <a:off x="7534353" y="5853017"/>
            <a:ext cx="4547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Рис. 3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Линии уровня компоненты скорости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в сечении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y=1.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557EB1-D28B-443E-AFBE-457212DD2FCD}"/>
                  </a:ext>
                </a:extLst>
              </p:cNvPr>
              <p:cNvSpPr txBox="1"/>
              <p:nvPr/>
            </p:nvSpPr>
            <p:spPr>
              <a:xfrm>
                <a:off x="148750" y="5853017"/>
                <a:ext cx="422630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Рис. 2</a:t>
                </a: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Профили однородных слагаемых скоростей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557EB1-D28B-443E-AFBE-457212DD2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50" y="5853017"/>
                <a:ext cx="4226302" cy="923330"/>
              </a:xfrm>
              <a:prstGeom prst="rect">
                <a:avLst/>
              </a:prstGeom>
              <a:blipFill>
                <a:blip r:embed="rId9"/>
                <a:stretch>
                  <a:fillRect l="-1153" t="-3947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50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EECE1F-B796-4B6F-BD64-64FF3FB8D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7" y="306909"/>
            <a:ext cx="4966193" cy="49840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36D35E-3FE9-4AFB-A589-CE13722BC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206" y="180300"/>
            <a:ext cx="4966194" cy="4999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0B1C5F-7904-47D9-8091-6A16BD609868}"/>
                  </a:ext>
                </a:extLst>
              </p:cNvPr>
              <p:cNvSpPr txBox="1"/>
              <p:nvPr/>
            </p:nvSpPr>
            <p:spPr>
              <a:xfrm>
                <a:off x="112857" y="5290966"/>
                <a:ext cx="57252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Рис. 4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Профиль фонового давления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0B1C5F-7904-47D9-8091-6A16BD609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7" y="5290966"/>
                <a:ext cx="5725235" cy="646331"/>
              </a:xfrm>
              <a:prstGeom prst="rect">
                <a:avLst/>
              </a:prstGeom>
              <a:blipFill>
                <a:blip r:embed="rId4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37426E-5DD4-4252-A275-35638EAE2C7F}"/>
                  </a:ext>
                </a:extLst>
              </p:cNvPr>
              <p:cNvSpPr txBox="1"/>
              <p:nvPr/>
            </p:nvSpPr>
            <p:spPr>
              <a:xfrm>
                <a:off x="6555546" y="5179492"/>
                <a:ext cx="55235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Рис. 5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Профили изобар. 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Линии уровня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сечении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y=0</a:t>
                </a:r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37426E-5DD4-4252-A275-35638EAE2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546" y="5179492"/>
                <a:ext cx="5523598" cy="923330"/>
              </a:xfrm>
              <a:prstGeom prst="rect">
                <a:avLst/>
              </a:prstGeom>
              <a:blipFill>
                <a:blip r:embed="rId5"/>
                <a:stretch>
                  <a:fillRect t="-3974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09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851A244-5716-40C4-9051-2B3FF15F6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218" y="-13253"/>
            <a:ext cx="4116512" cy="41281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237F32-87B8-4808-B4D3-F39385F7AC68}"/>
              </a:ext>
            </a:extLst>
          </p:cNvPr>
          <p:cNvSpPr txBox="1"/>
          <p:nvPr/>
        </p:nvSpPr>
        <p:spPr>
          <a:xfrm>
            <a:off x="2902226" y="4277336"/>
            <a:ext cx="459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Рис. 6.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Линии тока жидкости в сечении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y=0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D41755-AA46-469D-B620-A2DED9ABFAD6}"/>
              </a:ext>
            </a:extLst>
          </p:cNvPr>
          <p:cNvSpPr txBox="1"/>
          <p:nvPr/>
        </p:nvSpPr>
        <p:spPr>
          <a:xfrm>
            <a:off x="0" y="5072896"/>
            <a:ext cx="1219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Построено аналитическое решение изотермического течения вязкой несжимаемой жидкости в экваториальной зоне с учетом двух компонент силы Кориолиса. Решение для экваториальной зоны, в отличие от решения для средних широт, представимо в виде полиномов. Построено условие совместности, при выполнении которого существует слоистое течение. Показана возможность существования застойной точки и вид линий тока в ее окрестности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4197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1905</Words>
  <Application>Microsoft Office PowerPoint</Application>
  <PresentationFormat>Широкоэкранный</PresentationFormat>
  <Paragraphs>103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Equation</vt:lpstr>
      <vt:lpstr>Неоднородное Изотермическое Экваториальное Течение Экмана-Пуазейля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Неоднородное Изотермическое Экваториальное Течение Экмана-Пуазейля</dc:title>
  <dc:creator>Александр Горшков</dc:creator>
  <cp:lastModifiedBy>Александр Горшков</cp:lastModifiedBy>
  <cp:revision>52</cp:revision>
  <dcterms:created xsi:type="dcterms:W3CDTF">2020-10-24T05:00:29Z</dcterms:created>
  <dcterms:modified xsi:type="dcterms:W3CDTF">2020-10-30T10:02:02Z</dcterms:modified>
</cp:coreProperties>
</file>