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4188"/>
    <a:srgbClr val="334483"/>
    <a:srgbClr val="3493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65"/>
  </p:normalViewPr>
  <p:slideViewPr>
    <p:cSldViewPr>
      <p:cViewPr>
        <p:scale>
          <a:sx n="100" d="100"/>
          <a:sy n="100" d="100"/>
        </p:scale>
        <p:origin x="-2724" y="-8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6;&#1040;&#1041;&#1054;&#1063;&#1040;&#1071;%20&#1055;&#1040;&#1055;&#1050;&#1040;\&#1056;&#1040;&#1047;&#1054;&#1041;&#1056;&#1040;&#1058;&#1068;&#1057;&#1071;%20&#1048;%20&#1059;&#1055;&#1054;&#1056;&#1071;&#1044;&#1054;&#1063;&#1048;&#1058;&#1068;!!!!!\&#1089;&#1090;&#1072;&#1090;&#1100;&#1080;\&#1090;&#1077;&#1079;&#1080;&#1089;\&#1052;&#1056;&#1044;&#1052;&#1050;2020\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6;&#1040;&#1041;&#1054;&#1063;&#1040;&#1071;%20&#1055;&#1040;&#1055;&#1050;&#1040;\&#1056;&#1040;&#1047;&#1054;&#1041;&#1056;&#1040;&#1058;&#1068;&#1057;&#1071;%20&#1048;%20&#1059;&#1055;&#1054;&#1056;&#1071;&#1044;&#1054;&#1063;&#1048;&#1058;&#1068;!!!!!\&#1089;&#1090;&#1072;&#1090;&#1100;&#1080;\&#1090;&#1077;&#1079;&#1080;&#1089;\&#1052;&#1056;&#1044;&#1052;&#1050;2020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841596909207987"/>
          <c:y val="3.8920195867478836E-2"/>
          <c:w val="0.62618774321789561"/>
          <c:h val="0.638895665772118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группа беталока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518518518518538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20,5%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3419E-3"/>
                  <c:y val="-2.7777777777777835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1,4%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Лист1!$D$1:$E$1</c:f>
              <c:strCache>
                <c:ptCount val="2"/>
                <c:pt idx="0">
                  <c:v>ИМБПST без з.Q</c:v>
                </c:pt>
                <c:pt idx="1">
                  <c:v>ИМБПST с з. Q</c:v>
                </c:pt>
              </c:strCache>
            </c:strRef>
          </c:cat>
          <c:val>
            <c:numRef>
              <c:f>Лист1!$D$2:$E$2</c:f>
              <c:numCache>
                <c:formatCode>General</c:formatCode>
                <c:ptCount val="2"/>
                <c:pt idx="0">
                  <c:v>20.5</c:v>
                </c:pt>
                <c:pt idx="1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группа сравнения</c:v>
                </c:pt>
              </c:strCache>
            </c:strRef>
          </c:tx>
          <c:dLbls>
            <c:dLbl>
              <c:idx val="0"/>
              <c:layout>
                <c:manualLayout>
                  <c:x val="5.7301236236816815E-2"/>
                  <c:y val="1.454474676009438E-3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22,5%</a:t>
                    </a:r>
                    <a:endParaRPr lang="ru-RU" sz="800"/>
                  </a:p>
                  <a:p>
                    <a:r>
                      <a:rPr lang="ru-RU" sz="800"/>
                      <a:t> (р&gt;0,05)</a:t>
                    </a:r>
                    <a:endParaRPr lang="en-US" sz="800"/>
                  </a:p>
                </c:rich>
              </c:tx>
              <c:showVal val="1"/>
            </c:dLbl>
            <c:dLbl>
              <c:idx val="1"/>
              <c:layout>
                <c:manualLayout>
                  <c:x val="1.6666666666666684E-2"/>
                  <c:y val="-2.7777777777777835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6,9%</a:t>
                    </a:r>
                    <a:r>
                      <a:rPr lang="ru-RU" sz="800"/>
                      <a:t> </a:t>
                    </a:r>
                  </a:p>
                  <a:p>
                    <a:r>
                      <a:rPr lang="ru-RU" sz="800"/>
                      <a:t>(р&gt;0,05)</a:t>
                    </a:r>
                    <a:endParaRPr lang="en-US" sz="8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Лист1!$D$1:$E$1</c:f>
              <c:strCache>
                <c:ptCount val="2"/>
                <c:pt idx="0">
                  <c:v>ИМБПST без з.Q</c:v>
                </c:pt>
                <c:pt idx="1">
                  <c:v>ИМБПST с з. Q</c:v>
                </c:pt>
              </c:strCache>
            </c:strRef>
          </c:cat>
          <c:val>
            <c:numRef>
              <c:f>Лист1!$D$3:$E$3</c:f>
              <c:numCache>
                <c:formatCode>General</c:formatCode>
                <c:ptCount val="2"/>
                <c:pt idx="0">
                  <c:v>22.5</c:v>
                </c:pt>
                <c:pt idx="1">
                  <c:v>6.9</c:v>
                </c:pt>
              </c:numCache>
            </c:numRef>
          </c:val>
        </c:ser>
        <c:shape val="cylinder"/>
        <c:axId val="83651968"/>
        <c:axId val="83670144"/>
        <c:axId val="0"/>
      </c:bar3DChart>
      <c:catAx>
        <c:axId val="8365196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670144"/>
        <c:crosses val="autoZero"/>
        <c:auto val="1"/>
        <c:lblAlgn val="ctr"/>
        <c:lblOffset val="100"/>
      </c:catAx>
      <c:valAx>
        <c:axId val="83670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65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04840561045979"/>
          <c:y val="0.29944114043612874"/>
          <c:w val="0.2604756172185273"/>
          <c:h val="0.40111771912774197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Лист1!$C$7</c:f>
              <c:strCache>
                <c:ptCount val="1"/>
                <c:pt idx="0">
                  <c:v>группа беталока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2.7777777777777801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5,5</a:t>
                    </a:r>
                    <a:r>
                      <a:rPr lang="ru-RU" sz="800"/>
                      <a:t>%</a:t>
                    </a:r>
                    <a:endParaRPr lang="en-US" sz="800"/>
                  </a:p>
                </c:rich>
              </c:tx>
              <c:showVal val="1"/>
            </c:dLbl>
            <c:dLbl>
              <c:idx val="1"/>
              <c:layout>
                <c:manualLayout>
                  <c:x val="8.3333333333333367E-3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1,4</a:t>
                    </a:r>
                    <a:r>
                      <a:rPr lang="ru-RU" sz="800"/>
                      <a:t>%</a:t>
                    </a:r>
                    <a:endParaRPr lang="en-US" sz="8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Лист1!$D$6:$E$6</c:f>
              <c:strCache>
                <c:ptCount val="2"/>
                <c:pt idx="0">
                  <c:v>ИМCПST без з.Q</c:v>
                </c:pt>
                <c:pt idx="1">
                  <c:v>ИМБПST с з. Q</c:v>
                </c:pt>
              </c:strCache>
            </c:strRef>
          </c:cat>
          <c:val>
            <c:numRef>
              <c:f>Лист1!$D$7:$E$7</c:f>
              <c:numCache>
                <c:formatCode>General</c:formatCode>
                <c:ptCount val="2"/>
                <c:pt idx="0">
                  <c:v>5.5</c:v>
                </c:pt>
                <c:pt idx="1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Лист1!$C$8</c:f>
              <c:strCache>
                <c:ptCount val="1"/>
                <c:pt idx="0">
                  <c:v>группа сравнения</c:v>
                </c:pt>
              </c:strCache>
            </c:strRef>
          </c:tx>
          <c:dLbls>
            <c:dLbl>
              <c:idx val="0"/>
              <c:layout>
                <c:manualLayout>
                  <c:x val="1.1111111111111124E-2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6,9</a:t>
                    </a:r>
                    <a:r>
                      <a:rPr lang="ru-RU" sz="800" dirty="0"/>
                      <a:t>% (</a:t>
                    </a:r>
                    <a:r>
                      <a:rPr lang="ru-RU" sz="800" dirty="0" err="1" smtClean="0"/>
                      <a:t>р</a:t>
                    </a:r>
                    <a:r>
                      <a:rPr lang="ru-RU" sz="800" dirty="0" smtClean="0"/>
                      <a:t>&gt;</a:t>
                    </a:r>
                    <a:r>
                      <a:rPr lang="en-US" sz="800" dirty="0" smtClean="0"/>
                      <a:t>0.05)</a:t>
                    </a:r>
                    <a:endParaRPr lang="en-US" sz="8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1111111111111124E-2"/>
                  <c:y val="-4.6296296296296337E-3"/>
                </c:manualLayout>
              </c:layout>
              <c:tx>
                <c:rich>
                  <a:bodyPr/>
                  <a:lstStyle/>
                  <a:p>
                    <a:r>
                      <a:rPr lang="en-US" sz="800" dirty="0"/>
                      <a:t>9,7</a:t>
                    </a:r>
                    <a:r>
                      <a:rPr lang="ru-RU" sz="800" dirty="0"/>
                      <a:t>%</a:t>
                    </a:r>
                  </a:p>
                  <a:p>
                    <a:r>
                      <a:rPr lang="ru-RU" sz="800" dirty="0"/>
                      <a:t> (</a:t>
                    </a:r>
                    <a:r>
                      <a:rPr lang="ru-RU" sz="800" dirty="0" err="1" smtClean="0"/>
                      <a:t>р</a:t>
                    </a:r>
                    <a:r>
                      <a:rPr lang="ru-RU" sz="800" dirty="0" smtClean="0"/>
                      <a:t>&lt;0,05</a:t>
                    </a:r>
                    <a:r>
                      <a:rPr lang="ru-RU" sz="800" dirty="0"/>
                      <a:t>)</a:t>
                    </a:r>
                    <a:endParaRPr lang="en-US" sz="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Лист1!$D$6:$E$6</c:f>
              <c:strCache>
                <c:ptCount val="2"/>
                <c:pt idx="0">
                  <c:v>ИМCПST без з.Q</c:v>
                </c:pt>
                <c:pt idx="1">
                  <c:v>ИМБПST с з. Q</c:v>
                </c:pt>
              </c:strCache>
            </c:strRef>
          </c:cat>
          <c:val>
            <c:numRef>
              <c:f>Лист1!$D$8:$E$8</c:f>
              <c:numCache>
                <c:formatCode>General</c:formatCode>
                <c:ptCount val="2"/>
                <c:pt idx="0">
                  <c:v>6.9</c:v>
                </c:pt>
                <c:pt idx="1">
                  <c:v>9.7000000000000011</c:v>
                </c:pt>
              </c:numCache>
            </c:numRef>
          </c:val>
        </c:ser>
        <c:shape val="cylinder"/>
        <c:axId val="84027648"/>
        <c:axId val="84041728"/>
        <c:axId val="0"/>
      </c:bar3DChart>
      <c:catAx>
        <c:axId val="8402764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4041728"/>
        <c:crosses val="autoZero"/>
        <c:auto val="1"/>
        <c:lblAlgn val="ctr"/>
        <c:lblOffset val="100"/>
      </c:catAx>
      <c:valAx>
        <c:axId val="840417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4027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970AE91-B212-4551-BA7A-17A95616CEA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34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7947C6E-07A7-4806-A0DF-4610FB0955C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597860"/>
            <a:ext cx="7772040" cy="51097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6BB7804-4228-4873-9231-72F71CE5C7FD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26.10.2020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4767390"/>
            <a:ext cx="2895120" cy="27351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1FF7493-8360-4230-8854-BAA79D84F7C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653791" y="12411"/>
            <a:ext cx="6004384" cy="442455"/>
          </a:xfrm>
          <a:prstGeom prst="rect">
            <a:avLst/>
          </a:prstGeom>
          <a:solidFill>
            <a:srgbClr val="0F4188"/>
          </a:solidFill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  <a:spcBef>
                <a:spcPts val="2268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ВОЗДЕЙСТВИЕ БЕТА-БЛОКАТОРОВ НА ФОРМИРОВАНИЕ ИНФАРКТА МИОКАРДА ПРИ ОСТРОМ КОРОНАРНОМ СИНДРОМЕ БЕЗ ПОДЪЕМА СЕГМЕНТА </a:t>
            </a:r>
            <a:r>
              <a:rPr lang="en-US" sz="1200" b="1" dirty="0" smtClean="0">
                <a:solidFill>
                  <a:schemeClr val="bg1"/>
                </a:solidFill>
              </a:rPr>
              <a:t>ST</a:t>
            </a:r>
            <a:endParaRPr lang="ru-RU" sz="1600" b="1" strike="noStrike" spc="-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0" y="446572"/>
            <a:ext cx="9144000" cy="482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1200" b="1" dirty="0" smtClean="0"/>
              <a:t>Хусаинова Д.Ф.</a:t>
            </a:r>
            <a:r>
              <a:rPr lang="ru-RU" sz="1200" b="1" i="1" baseline="30000" dirty="0" smtClean="0"/>
              <a:t>1</a:t>
            </a:r>
            <a:r>
              <a:rPr lang="ru-RU" sz="1200" b="1" dirty="0" smtClean="0"/>
              <a:t>, Аникин Е.В.</a:t>
            </a:r>
            <a:r>
              <a:rPr lang="ru-RU" sz="1200" b="1" i="1" baseline="30000" dirty="0" smtClean="0"/>
              <a:t>2</a:t>
            </a:r>
            <a:r>
              <a:rPr lang="ru-RU" sz="1200" b="1" dirty="0" smtClean="0"/>
              <a:t>, Соколова Л.А.</a:t>
            </a:r>
            <a:r>
              <a:rPr lang="ru-RU" sz="1200" b="1" i="1" baseline="30000" dirty="0" smtClean="0"/>
              <a:t>1</a:t>
            </a:r>
            <a:r>
              <a:rPr lang="ru-RU" sz="1200" b="1" i="1" dirty="0" smtClean="0"/>
              <a:t>, Давыдова Н.С.</a:t>
            </a:r>
            <a:r>
              <a:rPr lang="ru-RU" sz="1200" b="1" i="1" baseline="30000" dirty="0" smtClean="0"/>
              <a:t>1</a:t>
            </a:r>
            <a:endParaRPr lang="ru-RU" sz="1200" dirty="0" smtClean="0"/>
          </a:p>
          <a:p>
            <a:pPr algn="ctr"/>
            <a:r>
              <a:rPr lang="ru-RU" sz="1000" i="1" dirty="0" smtClean="0"/>
              <a:t>ФГБОУ ВО «Уральский государственный медицинский университет» МЗ РФ, </a:t>
            </a:r>
          </a:p>
          <a:p>
            <a:pPr algn="ctr"/>
            <a:r>
              <a:rPr lang="ru-RU" sz="1000" i="1" dirty="0" smtClean="0"/>
              <a:t>МБУ «ССМП </a:t>
            </a:r>
            <a:r>
              <a:rPr lang="ru-RU" sz="1000" i="1" dirty="0" err="1" smtClean="0"/>
              <a:t>им.В.Ф.Капиноса</a:t>
            </a:r>
            <a:r>
              <a:rPr lang="ru-RU" sz="1000" i="1" dirty="0" smtClean="0"/>
              <a:t>», г.Екатеринбург</a:t>
            </a:r>
            <a:endParaRPr lang="ru-RU" sz="1100" b="1" strike="noStrike" spc="-1" dirty="0">
              <a:solidFill>
                <a:srgbClr val="0F4188"/>
              </a:solidFill>
            </a:endParaRPr>
          </a:p>
        </p:txBody>
      </p:sp>
      <p:graphicFrame>
        <p:nvGraphicFramePr>
          <p:cNvPr id="47" name="Table 3"/>
          <p:cNvGraphicFramePr/>
          <p:nvPr>
            <p:extLst>
              <p:ext uri="{D42A27DB-BD31-4B8C-83A1-F6EECF244321}">
                <p14:modId xmlns:p14="http://schemas.microsoft.com/office/powerpoint/2010/main" xmlns="" val="2931953203"/>
              </p:ext>
            </p:extLst>
          </p:nvPr>
        </p:nvGraphicFramePr>
        <p:xfrm>
          <a:off x="0" y="1857370"/>
          <a:ext cx="3240359" cy="670560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570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ЦЕЛИ</a:t>
                      </a:r>
                      <a:endParaRPr lang="ru-RU" sz="11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46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выявить формирование ИМ у пациентов с ОКС без подъема сегмента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(ОКСБП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получивших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парентерально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препарат -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догоспитальном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этапе</a:t>
                      </a:r>
                      <a:endParaRPr lang="ru-RU" sz="800" b="0" strike="noStrike" spc="-1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8" name="Table 4"/>
          <p:cNvGraphicFramePr/>
          <p:nvPr>
            <p:extLst>
              <p:ext uri="{D42A27DB-BD31-4B8C-83A1-F6EECF244321}">
                <p14:modId xmlns:p14="http://schemas.microsoft.com/office/powerpoint/2010/main" xmlns="" val="1289642302"/>
              </p:ext>
            </p:extLst>
          </p:nvPr>
        </p:nvGraphicFramePr>
        <p:xfrm>
          <a:off x="0" y="2643188"/>
          <a:ext cx="3214678" cy="2362200"/>
        </p:xfrm>
        <a:graphic>
          <a:graphicData uri="http://schemas.openxmlformats.org/drawingml/2006/table">
            <a:tbl>
              <a:tblPr/>
              <a:tblGrid>
                <a:gridCol w="3214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46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МАТЕРИАЛЫ</a:t>
                      </a:r>
                      <a:r>
                        <a:rPr lang="en-US" sz="1000" b="0" strike="noStrike" spc="-1" baseline="0" dirty="0">
                          <a:solidFill>
                            <a:schemeClr val="bg1"/>
                          </a:solidFill>
                          <a:latin typeface="+mj-lt"/>
                        </a:rPr>
                        <a:t> И МЕТОДЫ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5618"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Проведено ретроспективное исследование 145 пациентов с диагностированным ОКСБП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догоспитальном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этапе.  Пациенты разделены на две группы: получившие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парентерально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- 73 чел. и группа сравнения - 72 чел. Доза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подбиралась индивидуально от 5 до 15 мг (8,8±3,8). В стационаре диагноз ИМ устанавливали в соответствии с четвертым универсальным определением. Побочных эффектов при парентеральном применении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не зарегистрировано. Летальных исходов от любых причин и развития фатального ИМ в исследуемых группах не выявлено. Медиана возраста пациентов группы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составила 53±9,6 (32÷82) года, в группе контроля 56±9,8 (36÷83) лет. Отношение мужчин и женщин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56 чел. (76,7%) / 17 чел. (23,3%), к контрольной группе 51 (70,8%) / 21 (29,2%) соответственно. Статистический анализ материала проведен с помощью программы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12,0. Различия между группами рассчитаны по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-критерию. 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0" name="Table 6"/>
          <p:cNvGraphicFramePr/>
          <p:nvPr>
            <p:extLst>
              <p:ext uri="{D42A27DB-BD31-4B8C-83A1-F6EECF244321}">
                <p14:modId xmlns:p14="http://schemas.microsoft.com/office/powerpoint/2010/main" xmlns="" val="42663560"/>
              </p:ext>
            </p:extLst>
          </p:nvPr>
        </p:nvGraphicFramePr>
        <p:xfrm>
          <a:off x="5929322" y="3937458"/>
          <a:ext cx="3214678" cy="991746"/>
        </p:xfrm>
        <a:graphic>
          <a:graphicData uri="http://schemas.openxmlformats.org/drawingml/2006/table">
            <a:tbl>
              <a:tblPr/>
              <a:tblGrid>
                <a:gridCol w="3214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14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ВЫВОДЫ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0340">
                <a:tc>
                  <a:txBody>
                    <a:bodyPr/>
                    <a:lstStyle/>
                    <a:p>
                      <a:pPr lvl="0" algn="just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Раннее парентеральное применение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пациентов с  ОКСБП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догоспитальном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этапе показано и оправдано, так как ведет к уменьшению зоны ишемии и развития ИМ.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1" name="Table 7"/>
          <p:cNvGraphicFramePr/>
          <p:nvPr>
            <p:extLst>
              <p:ext uri="{D42A27DB-BD31-4B8C-83A1-F6EECF244321}">
                <p14:modId xmlns:p14="http://schemas.microsoft.com/office/powerpoint/2010/main" xmlns="" val="3821899023"/>
              </p:ext>
            </p:extLst>
          </p:nvPr>
        </p:nvGraphicFramePr>
        <p:xfrm>
          <a:off x="5929322" y="1021120"/>
          <a:ext cx="3170152" cy="2571412"/>
        </p:xfrm>
        <a:graphic>
          <a:graphicData uri="http://schemas.openxmlformats.org/drawingml/2006/table">
            <a:tbl>
              <a:tblPr/>
              <a:tblGrid>
                <a:gridCol w="3170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033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strike="noStrike" spc="-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sz="1000" b="0" strike="noStrike" spc="-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0432"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пациентов получивших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парентерально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ИМБП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без зубца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развился в 15 случаях (20,5%), в группе контроля у 16 пациентов (22,2%)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&gt;0,05). ИМБП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зубцом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развился у 1 пациента (1,4%)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у 5 (6,9%) в группе контроля 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&gt;0,05). Развитие ИМП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без зубца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зарегистрировано у 4 (5,5%) пациентов, в контрольной группе у 5 пациентов (6,9) 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&gt;0,05).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ИМП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зубцом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развился у 1 чел. (1,4%), в контрольной группе – у 7 чел. (9,7%), общее количество ИМ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составило – 21 (28,8%) и в группе контроля – 33 (45,8%). Первичных ИМ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у 18 чел. (24,7%), в контрольной группе – 27 (37,5%), повторных ИМ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5 (6,8%), в группе контроля – 6 (8,3%) (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&gt;0,05). Развитие ИМ, в том числе ИМП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ниже в группе пациентов, которым был введен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этапе СМП. В группе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беталока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так же меньше развилось ИМБП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1 чел. (1,4%) по сравнению с контрольной группой – 5 (6,9%).</a:t>
                      </a:r>
                      <a:endParaRPr lang="ru-RU" sz="800" dirty="0"/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2" name="CustomShape 8"/>
          <p:cNvSpPr/>
          <p:nvPr/>
        </p:nvSpPr>
        <p:spPr>
          <a:xfrm>
            <a:off x="155520" y="-108270"/>
            <a:ext cx="304560" cy="2284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3" cstate="print"/>
          <a:srcRect l="5177" r="4411"/>
          <a:stretch/>
        </p:blipFill>
        <p:spPr>
          <a:xfrm>
            <a:off x="5757478" y="2714626"/>
            <a:ext cx="45719" cy="714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4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H="1">
            <a:off x="5715007" y="1025834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5" name="Table 9"/>
          <p:cNvGraphicFramePr/>
          <p:nvPr>
            <p:extLst>
              <p:ext uri="{D42A27DB-BD31-4B8C-83A1-F6EECF244321}">
                <p14:modId xmlns:p14="http://schemas.microsoft.com/office/powerpoint/2010/main" xmlns="" val="212383060"/>
              </p:ext>
            </p:extLst>
          </p:nvPr>
        </p:nvGraphicFramePr>
        <p:xfrm>
          <a:off x="0" y="1000114"/>
          <a:ext cx="3240359" cy="899160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06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ВВЕДЕНИЕ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6574">
                <a:tc>
                  <a:txBody>
                    <a:bodyPr/>
                    <a:lstStyle/>
                    <a:p>
                      <a:pPr algn="just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Применение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бета-адреноблокаторов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(БАБ) в лечении острого коронарного синдрома (ОКС) является необходимым, так как раннее использование БАБ позволяет ограничить зону некроза, риск развития фибрилляции желудочков, ранних разрывов миокарда, снизить летальность больных</a:t>
                      </a:r>
                      <a:endParaRPr lang="ru-RU" sz="800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7" name="Table 11"/>
          <p:cNvGraphicFramePr/>
          <p:nvPr>
            <p:extLst>
              <p:ext uri="{D42A27DB-BD31-4B8C-83A1-F6EECF244321}">
                <p14:modId xmlns:p14="http://schemas.microsoft.com/office/powerpoint/2010/main" xmlns="" val="639220268"/>
              </p:ext>
            </p:extLst>
          </p:nvPr>
        </p:nvGraphicFramePr>
        <p:xfrm>
          <a:off x="3338834" y="1071552"/>
          <a:ext cx="2457302" cy="220980"/>
        </p:xfrm>
        <a:graphic>
          <a:graphicData uri="http://schemas.openxmlformats.org/drawingml/2006/table">
            <a:tbl>
              <a:tblPr/>
              <a:tblGrid>
                <a:gridCol w="24573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36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Частота возникновения ИМБП</a:t>
                      </a:r>
                      <a:r>
                        <a:rPr lang="en-US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ST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Table 11"/>
          <p:cNvGraphicFramePr/>
          <p:nvPr>
            <p:extLst>
              <p:ext uri="{D42A27DB-BD31-4B8C-83A1-F6EECF244321}">
                <p14:modId xmlns:p14="http://schemas.microsoft.com/office/powerpoint/2010/main" xmlns="" val="1391851145"/>
              </p:ext>
            </p:extLst>
          </p:nvPr>
        </p:nvGraphicFramePr>
        <p:xfrm>
          <a:off x="3428992" y="2850836"/>
          <a:ext cx="2459931" cy="220980"/>
        </p:xfrm>
        <a:graphic>
          <a:graphicData uri="http://schemas.openxmlformats.org/drawingml/2006/table">
            <a:tbl>
              <a:tblPr/>
              <a:tblGrid>
                <a:gridCol w="24599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Частота</a:t>
                      </a:r>
                      <a:r>
                        <a:rPr lang="ru-RU" sz="1000" b="0" strike="noStrike" spc="-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возникновения ИМСП</a:t>
                      </a:r>
                      <a:r>
                        <a:rPr lang="en-US" sz="1000" b="0" strike="noStrike" spc="-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8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V="1">
            <a:off x="5914642" y="2045965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8" name="Рисунок 27" descr="unnam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142958" cy="1000114"/>
          </a:xfrm>
          <a:prstGeom prst="rect">
            <a:avLst/>
          </a:prstGeom>
        </p:spPr>
      </p:pic>
      <p:graphicFrame>
        <p:nvGraphicFramePr>
          <p:cNvPr id="22" name="Диаграмма 21"/>
          <p:cNvGraphicFramePr/>
          <p:nvPr/>
        </p:nvGraphicFramePr>
        <p:xfrm>
          <a:off x="3357554" y="1357304"/>
          <a:ext cx="250033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214678" y="3143254"/>
          <a:ext cx="2714644" cy="200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9" name="Picture 1" descr="D:\ЖЕНЯ\КАРТИНКИ\Рисунок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86710" y="0"/>
            <a:ext cx="1357290" cy="100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557</Words>
  <Application>Microsoft Office PowerPoint</Application>
  <PresentationFormat>Экран (16:9)</PresentationFormat>
  <Paragraphs>28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ХДФ</cp:lastModifiedBy>
  <cp:revision>42</cp:revision>
  <dcterms:created xsi:type="dcterms:W3CDTF">2020-04-24T08:14:06Z</dcterms:created>
  <dcterms:modified xsi:type="dcterms:W3CDTF">2020-10-26T09:00:21Z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