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44624"/>
            <a:ext cx="6696744" cy="360040"/>
          </a:xfrm>
        </p:spPr>
        <p:txBody>
          <a:bodyPr>
            <a:noAutofit/>
          </a:bodyPr>
          <a:lstStyle/>
          <a:p>
            <a:r>
              <a:rPr lang="ru-RU" sz="800" i="1" dirty="0">
                <a:solidFill>
                  <a:srgbClr val="008000"/>
                </a:solidFill>
                <a:latin typeface="Arial" pitchFamily="34" charset="0"/>
                <a:cs typeface="Arial" pitchFamily="34" charset="0"/>
              </a:rPr>
              <a:t>XIV Международная конференция</a:t>
            </a:r>
            <a:r>
              <a:rPr lang="ru-RU" sz="800" dirty="0">
                <a:solidFill>
                  <a:srgbClr val="008000"/>
                </a:solidFill>
                <a:latin typeface="Arial" pitchFamily="34" charset="0"/>
                <a:cs typeface="Arial" pitchFamily="34" charset="0"/>
              </a:rPr>
              <a:t/>
            </a:r>
            <a:br>
              <a:rPr lang="ru-RU" sz="800" dirty="0">
                <a:solidFill>
                  <a:srgbClr val="008000"/>
                </a:solidFill>
                <a:latin typeface="Arial" pitchFamily="34" charset="0"/>
                <a:cs typeface="Arial" pitchFamily="34" charset="0"/>
              </a:rPr>
            </a:br>
            <a:r>
              <a:rPr lang="ru-RU" sz="800" dirty="0" smtClean="0">
                <a:solidFill>
                  <a:srgbClr val="008000"/>
                </a:solidFill>
                <a:latin typeface="Arial" pitchFamily="34" charset="0"/>
                <a:cs typeface="Arial" pitchFamily="34" charset="0"/>
              </a:rPr>
              <a:t>«</a:t>
            </a:r>
            <a:r>
              <a:rPr lang="ru-RU" sz="800" cap="all" dirty="0" smtClean="0">
                <a:solidFill>
                  <a:srgbClr val="008000"/>
                </a:solidFill>
                <a:latin typeface="Arial" pitchFamily="34" charset="0"/>
                <a:cs typeface="Arial" pitchFamily="34" charset="0"/>
              </a:rPr>
              <a:t>МЕХАНИКА</a:t>
            </a:r>
            <a:r>
              <a:rPr lang="ru-RU" sz="800" cap="all" dirty="0">
                <a:solidFill>
                  <a:srgbClr val="008000"/>
                </a:solidFill>
                <a:latin typeface="Arial" pitchFamily="34" charset="0"/>
                <a:cs typeface="Arial" pitchFamily="34" charset="0"/>
              </a:rPr>
              <a:t>, РЕСУРС И ДИАГНОСТИКА </a:t>
            </a:r>
            <a:r>
              <a:rPr lang="ru-RU" sz="800" cap="all" dirty="0" smtClean="0">
                <a:solidFill>
                  <a:srgbClr val="008000"/>
                </a:solidFill>
                <a:latin typeface="Arial" pitchFamily="34" charset="0"/>
                <a:cs typeface="Arial" pitchFamily="34" charset="0"/>
              </a:rPr>
              <a:t>материалов </a:t>
            </a:r>
            <a:r>
              <a:rPr lang="ru-RU" sz="800" cap="all" dirty="0">
                <a:solidFill>
                  <a:srgbClr val="008000"/>
                </a:solidFill>
                <a:latin typeface="Arial" pitchFamily="34" charset="0"/>
                <a:cs typeface="Arial" pitchFamily="34" charset="0"/>
              </a:rPr>
              <a:t>и </a:t>
            </a:r>
            <a:r>
              <a:rPr lang="ru-RU" sz="800" cap="all" dirty="0" smtClean="0">
                <a:solidFill>
                  <a:srgbClr val="008000"/>
                </a:solidFill>
                <a:latin typeface="Arial" pitchFamily="34" charset="0"/>
                <a:cs typeface="Arial" pitchFamily="34" charset="0"/>
              </a:rPr>
              <a:t>конструкций»</a:t>
            </a:r>
            <a:endParaRPr lang="ru-RU" sz="800" cap="all" dirty="0">
              <a:solidFill>
                <a:srgbClr val="008000"/>
              </a:solidFill>
              <a:latin typeface="Arial" pitchFamily="34" charset="0"/>
              <a:cs typeface="Arial" pitchFamily="34" charset="0"/>
            </a:endParaRPr>
          </a:p>
        </p:txBody>
      </p:sp>
      <p:sp>
        <p:nvSpPr>
          <p:cNvPr id="3" name="Подзаголовок 2"/>
          <p:cNvSpPr>
            <a:spLocks noGrp="1"/>
          </p:cNvSpPr>
          <p:nvPr>
            <p:ph type="subTitle" idx="1"/>
          </p:nvPr>
        </p:nvSpPr>
        <p:spPr>
          <a:xfrm>
            <a:off x="107504" y="404664"/>
            <a:ext cx="8928992" cy="792088"/>
          </a:xfrm>
        </p:spPr>
        <p:txBody>
          <a:bodyPr>
            <a:normAutofit fontScale="25000" lnSpcReduction="20000"/>
          </a:bodyPr>
          <a:lstStyle/>
          <a:p>
            <a:pPr>
              <a:spcBef>
                <a:spcPts val="0"/>
              </a:spcBef>
            </a:pPr>
            <a:r>
              <a:rPr lang="en-US" sz="4000" b="1" dirty="0">
                <a:solidFill>
                  <a:srgbClr val="0000CC"/>
                </a:solidFill>
                <a:latin typeface="Times New Roman" pitchFamily="18" charset="0"/>
                <a:cs typeface="Times New Roman" pitchFamily="18" charset="0"/>
              </a:rPr>
              <a:t>Effect of Pulse Current and Cyclic Loading on Defect Structure and Mechanical Properties </a:t>
            </a:r>
            <a:endParaRPr lang="ru-RU" sz="4000" b="1" dirty="0" smtClean="0">
              <a:solidFill>
                <a:srgbClr val="0000CC"/>
              </a:solidFill>
              <a:latin typeface="Times New Roman" pitchFamily="18" charset="0"/>
              <a:cs typeface="Times New Roman" pitchFamily="18" charset="0"/>
            </a:endParaRPr>
          </a:p>
          <a:p>
            <a:pPr>
              <a:spcBef>
                <a:spcPts val="0"/>
              </a:spcBef>
            </a:pPr>
            <a:r>
              <a:rPr lang="en-US" sz="4000" b="1" dirty="0" smtClean="0">
                <a:solidFill>
                  <a:srgbClr val="0000CC"/>
                </a:solidFill>
                <a:latin typeface="Times New Roman" pitchFamily="18" charset="0"/>
                <a:cs typeface="Times New Roman" pitchFamily="18" charset="0"/>
              </a:rPr>
              <a:t>of </a:t>
            </a:r>
            <a:r>
              <a:rPr lang="en-US" sz="4000" b="1" dirty="0">
                <a:solidFill>
                  <a:srgbClr val="0000CC"/>
                </a:solidFill>
                <a:latin typeface="Times New Roman" pitchFamily="18" charset="0"/>
                <a:cs typeface="Times New Roman" pitchFamily="18" charset="0"/>
              </a:rPr>
              <a:t>10kp5 Low-Carbon </a:t>
            </a:r>
            <a:r>
              <a:rPr lang="en-US" sz="4000" b="1" dirty="0" smtClean="0">
                <a:solidFill>
                  <a:srgbClr val="0000CC"/>
                </a:solidFill>
                <a:latin typeface="Times New Roman" pitchFamily="18" charset="0"/>
                <a:cs typeface="Times New Roman" pitchFamily="18" charset="0"/>
              </a:rPr>
              <a:t>Steel</a:t>
            </a:r>
            <a:endParaRPr lang="ru-RU" sz="4000" b="1" dirty="0" smtClean="0">
              <a:solidFill>
                <a:srgbClr val="0000CC"/>
              </a:solidFill>
              <a:latin typeface="Times New Roman" pitchFamily="18" charset="0"/>
              <a:cs typeface="Times New Roman" pitchFamily="18" charset="0"/>
            </a:endParaRPr>
          </a:p>
          <a:p>
            <a:pPr>
              <a:spcBef>
                <a:spcPts val="0"/>
              </a:spcBef>
            </a:pPr>
            <a:endParaRPr lang="ru-RU" sz="2000" b="1" dirty="0">
              <a:solidFill>
                <a:schemeClr val="tx1"/>
              </a:solidFill>
              <a:latin typeface="Times New Roman" pitchFamily="18" charset="0"/>
              <a:cs typeface="Times New Roman" pitchFamily="18" charset="0"/>
            </a:endParaRPr>
          </a:p>
          <a:p>
            <a:pPr>
              <a:spcBef>
                <a:spcPts val="0"/>
              </a:spcBef>
            </a:pPr>
            <a:r>
              <a:rPr lang="en-US" b="1" dirty="0">
                <a:solidFill>
                  <a:schemeClr val="tx1"/>
                </a:solidFill>
                <a:latin typeface="Times New Roman" pitchFamily="18" charset="0"/>
                <a:cs typeface="Times New Roman" pitchFamily="18" charset="0"/>
              </a:rPr>
              <a:t>A.M. </a:t>
            </a:r>
            <a:r>
              <a:rPr lang="en-US" b="1" dirty="0" err="1">
                <a:solidFill>
                  <a:schemeClr val="tx1"/>
                </a:solidFill>
                <a:latin typeface="Times New Roman" pitchFamily="18" charset="0"/>
                <a:cs typeface="Times New Roman" pitchFamily="18" charset="0"/>
              </a:rPr>
              <a:t>Ivanov</a:t>
            </a:r>
            <a:r>
              <a:rPr lang="en-US" b="1" dirty="0">
                <a:solidFill>
                  <a:schemeClr val="tx1"/>
                </a:solidFill>
                <a:latin typeface="Times New Roman" pitchFamily="18" charset="0"/>
                <a:cs typeface="Times New Roman" pitchFamily="18" charset="0"/>
              </a:rPr>
              <a:t> </a:t>
            </a:r>
            <a:r>
              <a:rPr lang="en-US" b="1" baseline="30000" dirty="0">
                <a:solidFill>
                  <a:schemeClr val="tx1"/>
                </a:solidFill>
                <a:latin typeface="Times New Roman" pitchFamily="18" charset="0"/>
                <a:cs typeface="Times New Roman" pitchFamily="18" charset="0"/>
              </a:rPr>
              <a:t>1</a:t>
            </a:r>
            <a:r>
              <a:rPr lang="en-US" b="1" dirty="0">
                <a:solidFill>
                  <a:schemeClr val="tx1"/>
                </a:solidFill>
                <a:latin typeface="Times New Roman" pitchFamily="18" charset="0"/>
                <a:cs typeface="Times New Roman" pitchFamily="18" charset="0"/>
              </a:rPr>
              <a:t>, A.A. </a:t>
            </a:r>
            <a:r>
              <a:rPr lang="en-US" b="1" dirty="0" err="1">
                <a:solidFill>
                  <a:schemeClr val="tx1"/>
                </a:solidFill>
                <a:latin typeface="Times New Roman" pitchFamily="18" charset="0"/>
                <a:cs typeface="Times New Roman" pitchFamily="18" charset="0"/>
              </a:rPr>
              <a:t>Platonov</a:t>
            </a:r>
            <a:r>
              <a:rPr lang="en-US" b="1" dirty="0">
                <a:solidFill>
                  <a:schemeClr val="tx1"/>
                </a:solidFill>
                <a:latin typeface="Times New Roman" pitchFamily="18" charset="0"/>
                <a:cs typeface="Times New Roman" pitchFamily="18" charset="0"/>
              </a:rPr>
              <a:t> </a:t>
            </a:r>
            <a:r>
              <a:rPr lang="en-US" b="1" baseline="30000" dirty="0">
                <a:solidFill>
                  <a:schemeClr val="tx1"/>
                </a:solidFill>
                <a:latin typeface="Times New Roman" pitchFamily="18" charset="0"/>
                <a:cs typeface="Times New Roman" pitchFamily="18" charset="0"/>
              </a:rPr>
              <a:t>1</a:t>
            </a:r>
            <a:r>
              <a:rPr lang="en-US" b="1" dirty="0">
                <a:solidFill>
                  <a:schemeClr val="tx1"/>
                </a:solidFill>
                <a:latin typeface="Times New Roman" pitchFamily="18" charset="0"/>
                <a:cs typeface="Times New Roman" pitchFamily="18" charset="0"/>
              </a:rPr>
              <a:t>, </a:t>
            </a:r>
            <a:r>
              <a:rPr lang="en-US" b="1" u="sng" dirty="0">
                <a:solidFill>
                  <a:schemeClr val="tx1"/>
                </a:solidFill>
                <a:latin typeface="Times New Roman" pitchFamily="18" charset="0"/>
                <a:cs typeface="Times New Roman" pitchFamily="18" charset="0"/>
              </a:rPr>
              <a:t>O.A. </a:t>
            </a:r>
            <a:r>
              <a:rPr lang="en-US" b="1" u="sng" dirty="0" err="1">
                <a:solidFill>
                  <a:schemeClr val="tx1"/>
                </a:solidFill>
                <a:latin typeface="Times New Roman" pitchFamily="18" charset="0"/>
                <a:cs typeface="Times New Roman" pitchFamily="18" charset="0"/>
              </a:rPr>
              <a:t>Troitsky</a:t>
            </a:r>
            <a:r>
              <a:rPr lang="en-US" b="1" u="sng" dirty="0">
                <a:solidFill>
                  <a:schemeClr val="tx1"/>
                </a:solidFill>
                <a:latin typeface="Times New Roman" pitchFamily="18" charset="0"/>
                <a:cs typeface="Times New Roman" pitchFamily="18" charset="0"/>
              </a:rPr>
              <a:t> </a:t>
            </a:r>
            <a:r>
              <a:rPr lang="en-US" b="1" u="sng" baseline="30000" dirty="0">
                <a:solidFill>
                  <a:schemeClr val="tx1"/>
                </a:solidFill>
                <a:latin typeface="Times New Roman" pitchFamily="18" charset="0"/>
                <a:cs typeface="Times New Roman" pitchFamily="18" charset="0"/>
              </a:rPr>
              <a:t>2</a:t>
            </a:r>
            <a:r>
              <a:rPr lang="en-US" b="1" dirty="0">
                <a:solidFill>
                  <a:schemeClr val="tx1"/>
                </a:solidFill>
                <a:latin typeface="Times New Roman" pitchFamily="18" charset="0"/>
                <a:cs typeface="Times New Roman" pitchFamily="18" charset="0"/>
              </a:rPr>
              <a:t>, S.S. </a:t>
            </a:r>
            <a:r>
              <a:rPr lang="en-US" b="1" dirty="0" err="1">
                <a:solidFill>
                  <a:schemeClr val="tx1"/>
                </a:solidFill>
                <a:latin typeface="Times New Roman" pitchFamily="18" charset="0"/>
                <a:cs typeface="Times New Roman" pitchFamily="18" charset="0"/>
              </a:rPr>
              <a:t>Vaschenko</a:t>
            </a:r>
            <a:r>
              <a:rPr lang="en-US" b="1" dirty="0">
                <a:solidFill>
                  <a:schemeClr val="tx1"/>
                </a:solidFill>
                <a:latin typeface="Times New Roman" pitchFamily="18" charset="0"/>
                <a:cs typeface="Times New Roman" pitchFamily="18" charset="0"/>
              </a:rPr>
              <a:t> </a:t>
            </a:r>
            <a:r>
              <a:rPr lang="en-US" b="1" baseline="30000" dirty="0" smtClean="0">
                <a:solidFill>
                  <a:schemeClr val="tx1"/>
                </a:solidFill>
                <a:latin typeface="Times New Roman" pitchFamily="18" charset="0"/>
                <a:cs typeface="Times New Roman" pitchFamily="18" charset="0"/>
              </a:rPr>
              <a:t>1</a:t>
            </a:r>
            <a:endParaRPr lang="ru-RU" b="1" baseline="30000" dirty="0" smtClean="0">
              <a:solidFill>
                <a:schemeClr val="tx1"/>
              </a:solidFill>
              <a:latin typeface="Times New Roman" pitchFamily="18" charset="0"/>
              <a:cs typeface="Times New Roman" pitchFamily="18" charset="0"/>
            </a:endParaRPr>
          </a:p>
          <a:p>
            <a:r>
              <a:rPr lang="en-US" baseline="30000" dirty="0">
                <a:solidFill>
                  <a:schemeClr val="tx1"/>
                </a:solidFill>
                <a:latin typeface="Times New Roman" pitchFamily="18" charset="0"/>
                <a:cs typeface="Times New Roman" pitchFamily="18" charset="0"/>
              </a:rPr>
              <a:t>1</a:t>
            </a:r>
            <a:r>
              <a:rPr lang="en-US" dirty="0">
                <a:solidFill>
                  <a:schemeClr val="tx1"/>
                </a:solidFill>
                <a:latin typeface="Times New Roman" pitchFamily="18" charset="0"/>
                <a:cs typeface="Times New Roman" pitchFamily="18" charset="0"/>
              </a:rPr>
              <a:t> </a:t>
            </a:r>
            <a:r>
              <a:rPr lang="en-US" i="1" dirty="0">
                <a:solidFill>
                  <a:schemeClr val="tx1"/>
                </a:solidFill>
                <a:latin typeface="Times New Roman" pitchFamily="18" charset="0"/>
                <a:cs typeface="Times New Roman" pitchFamily="18" charset="0"/>
              </a:rPr>
              <a:t>“SB RAS Yakutsk Science Center Federal Research Center, V.P. </a:t>
            </a:r>
            <a:r>
              <a:rPr lang="en-US" i="1" dirty="0" err="1">
                <a:solidFill>
                  <a:schemeClr val="tx1"/>
                </a:solidFill>
                <a:latin typeface="Times New Roman" pitchFamily="18" charset="0"/>
                <a:cs typeface="Times New Roman" pitchFamily="18" charset="0"/>
              </a:rPr>
              <a:t>Larionov</a:t>
            </a:r>
            <a:r>
              <a:rPr lang="en-US" i="1" dirty="0">
                <a:solidFill>
                  <a:schemeClr val="tx1"/>
                </a:solidFill>
                <a:latin typeface="Times New Roman" pitchFamily="18" charset="0"/>
                <a:cs typeface="Times New Roman" pitchFamily="18" charset="0"/>
              </a:rPr>
              <a:t> Institute of Physical and Technical Problems of the North, Yakutsk, Russia</a:t>
            </a:r>
            <a:endParaRPr lang="ru-RU" i="1" dirty="0">
              <a:solidFill>
                <a:schemeClr val="tx1"/>
              </a:solidFill>
              <a:latin typeface="Times New Roman" pitchFamily="18" charset="0"/>
              <a:cs typeface="Times New Roman" pitchFamily="18" charset="0"/>
            </a:endParaRPr>
          </a:p>
          <a:p>
            <a:r>
              <a:rPr lang="en-US" baseline="30000" dirty="0">
                <a:solidFill>
                  <a:schemeClr val="tx1"/>
                </a:solidFill>
                <a:latin typeface="Times New Roman" pitchFamily="18" charset="0"/>
                <a:cs typeface="Times New Roman" pitchFamily="18" charset="0"/>
              </a:rPr>
              <a:t>2</a:t>
            </a:r>
            <a:r>
              <a:rPr lang="en-US" dirty="0">
                <a:solidFill>
                  <a:schemeClr val="tx1"/>
                </a:solidFill>
                <a:latin typeface="Times New Roman" pitchFamily="18" charset="0"/>
                <a:cs typeface="Times New Roman" pitchFamily="18" charset="0"/>
              </a:rPr>
              <a:t> </a:t>
            </a:r>
            <a:r>
              <a:rPr lang="en-US" i="1" dirty="0">
                <a:solidFill>
                  <a:schemeClr val="tx1"/>
                </a:solidFill>
                <a:latin typeface="Times New Roman" pitchFamily="18" charset="0"/>
                <a:cs typeface="Times New Roman" pitchFamily="18" charset="0"/>
              </a:rPr>
              <a:t>A.A. </a:t>
            </a:r>
            <a:r>
              <a:rPr lang="en-US" i="1" dirty="0" err="1">
                <a:solidFill>
                  <a:schemeClr val="tx1"/>
                </a:solidFill>
                <a:latin typeface="Times New Roman" pitchFamily="18" charset="0"/>
                <a:cs typeface="Times New Roman" pitchFamily="18" charset="0"/>
              </a:rPr>
              <a:t>Blagonravov</a:t>
            </a:r>
            <a:r>
              <a:rPr lang="en-US" i="1" dirty="0">
                <a:solidFill>
                  <a:schemeClr val="tx1"/>
                </a:solidFill>
                <a:latin typeface="Times New Roman" pitchFamily="18" charset="0"/>
                <a:cs typeface="Times New Roman" pitchFamily="18" charset="0"/>
              </a:rPr>
              <a:t> Mechanical Engineering Research Institute, RAS, Moscow</a:t>
            </a:r>
            <a:r>
              <a:rPr lang="en-US" i="1" dirty="0" smtClean="0">
                <a:solidFill>
                  <a:schemeClr val="tx1"/>
                </a:solidFill>
                <a:latin typeface="Times New Roman" pitchFamily="18" charset="0"/>
                <a:cs typeface="Times New Roman" pitchFamily="18" charset="0"/>
              </a:rPr>
              <a:t>,</a:t>
            </a:r>
            <a:r>
              <a:rPr lang="ru-RU" i="1" dirty="0" smtClean="0">
                <a:solidFill>
                  <a:schemeClr val="tx1"/>
                </a:solidFill>
                <a:latin typeface="Times New Roman" pitchFamily="18" charset="0"/>
                <a:cs typeface="Times New Roman" pitchFamily="18" charset="0"/>
              </a:rPr>
              <a:t> </a:t>
            </a:r>
            <a:r>
              <a:rPr lang="en-US" i="1" dirty="0" smtClean="0">
                <a:solidFill>
                  <a:schemeClr val="tx1"/>
                </a:solidFill>
                <a:latin typeface="Times New Roman" pitchFamily="18" charset="0"/>
                <a:cs typeface="Times New Roman" pitchFamily="18" charset="0"/>
              </a:rPr>
              <a:t>Russia</a:t>
            </a:r>
            <a:endParaRPr lang="ru-RU" i="1" dirty="0" smtClean="0">
              <a:solidFill>
                <a:schemeClr val="tx1"/>
              </a:solidFill>
              <a:latin typeface="Times New Roman" pitchFamily="18" charset="0"/>
              <a:cs typeface="Times New Roman" pitchFamily="18" charset="0"/>
            </a:endParaRPr>
          </a:p>
        </p:txBody>
      </p:sp>
      <p:sp>
        <p:nvSpPr>
          <p:cNvPr id="4" name="TextBox 3"/>
          <p:cNvSpPr txBox="1"/>
          <p:nvPr/>
        </p:nvSpPr>
        <p:spPr>
          <a:xfrm>
            <a:off x="251520" y="1124744"/>
            <a:ext cx="8640960" cy="1107996"/>
          </a:xfrm>
          <a:prstGeom prst="rect">
            <a:avLst/>
          </a:prstGeom>
          <a:noFill/>
        </p:spPr>
        <p:txBody>
          <a:bodyPr wrap="square" rtlCol="0">
            <a:spAutoFit/>
          </a:bodyPr>
          <a:lstStyle/>
          <a:p>
            <a:r>
              <a:rPr lang="en-US" sz="700" dirty="0">
                <a:latin typeface="Arial" pitchFamily="34" charset="0"/>
                <a:cs typeface="Arial" pitchFamily="34" charset="0"/>
              </a:rPr>
              <a:t>The influence of pulse current and cyclic loading on the defect structure of the 10kp5 low-carbon steel is investigated. The </a:t>
            </a:r>
            <a:r>
              <a:rPr lang="en-US" sz="700" dirty="0" err="1">
                <a:latin typeface="Arial" pitchFamily="34" charset="0"/>
                <a:cs typeface="Arial" pitchFamily="34" charset="0"/>
              </a:rPr>
              <a:t>electroplastic</a:t>
            </a:r>
            <a:r>
              <a:rPr lang="en-US" sz="700" dirty="0">
                <a:latin typeface="Arial" pitchFamily="34" charset="0"/>
                <a:cs typeface="Arial" pitchFamily="34" charset="0"/>
              </a:rPr>
              <a:t> effect is studied in tension with the pulse current passing through the 10kp5 steel sample previously subjected to cyclic loading. X-ray diffraction analysis of the 10kp5 steel samples in various states has been performed. The data on the mechanical properties of the 10kp5 steel are presented. The mechanism of destruction of the 10kp5 steel samples under tension at room temperature has been studied</a:t>
            </a:r>
            <a:r>
              <a:rPr lang="en-US" sz="700" dirty="0" smtClean="0">
                <a:latin typeface="Arial" pitchFamily="34" charset="0"/>
                <a:cs typeface="Arial" pitchFamily="34" charset="0"/>
              </a:rPr>
              <a:t>.</a:t>
            </a:r>
            <a:endParaRPr lang="ru-RU" sz="700" dirty="0" smtClean="0">
              <a:latin typeface="Arial" pitchFamily="34" charset="0"/>
              <a:cs typeface="Arial" pitchFamily="34" charset="0"/>
            </a:endParaRPr>
          </a:p>
          <a:p>
            <a:endParaRPr lang="ru-RU" sz="500" dirty="0">
              <a:latin typeface="Arial" pitchFamily="34" charset="0"/>
              <a:cs typeface="Arial" pitchFamily="34" charset="0"/>
            </a:endParaRPr>
          </a:p>
          <a:p>
            <a:r>
              <a:rPr lang="en-US" sz="800" dirty="0">
                <a:latin typeface="Arial" pitchFamily="34" charset="0"/>
                <a:cs typeface="Arial" pitchFamily="34" charset="0"/>
              </a:rPr>
              <a:t>The parameters of the defect structure of the 10kp5 steel and residual stresses </a:t>
            </a:r>
            <a:r>
              <a:rPr lang="en-US" sz="800" i="1" dirty="0">
                <a:latin typeface="Arial" pitchFamily="34" charset="0"/>
                <a:cs typeface="Arial" pitchFamily="34" charset="0"/>
                <a:sym typeface="Symbol"/>
              </a:rPr>
              <a:t></a:t>
            </a:r>
            <a:r>
              <a:rPr lang="en-US" sz="800" dirty="0">
                <a:latin typeface="Arial" pitchFamily="34" charset="0"/>
                <a:cs typeface="Arial" pitchFamily="34" charset="0"/>
              </a:rPr>
              <a:t> are shown in Table 1. The data on mechanical properties are given in Table 2. As can be seen, the degree of influence of pulse current and cyclic loading on the defect structure parameters and mechanical properties differs.</a:t>
            </a:r>
            <a:endParaRPr lang="ru-RU" sz="800" dirty="0">
              <a:latin typeface="Arial" pitchFamily="34" charset="0"/>
              <a:cs typeface="Arial" pitchFamily="34" charset="0"/>
            </a:endParaRPr>
          </a:p>
          <a:p>
            <a:r>
              <a:rPr lang="en-US" sz="800" dirty="0">
                <a:latin typeface="Arial" pitchFamily="34" charset="0"/>
                <a:cs typeface="Arial" pitchFamily="34" charset="0"/>
              </a:rPr>
              <a:t>The growth of steel grains, the size of which reflecting the CSR to some extent, and a decrease in micro distortions after exposure to pulse current leads to diffraction lines narrowing. The influence of 1,000 loading cycles tests on these parameters is negligible</a:t>
            </a:r>
            <a:r>
              <a:rPr lang="en-US" sz="800" dirty="0" smtClean="0">
                <a:latin typeface="Arial" pitchFamily="34" charset="0"/>
                <a:cs typeface="Arial" pitchFamily="34" charset="0"/>
              </a:rPr>
              <a:t>.</a:t>
            </a:r>
            <a:endParaRPr lang="ru-RU" sz="800" dirty="0" smtClean="0">
              <a:latin typeface="Arial" pitchFamily="34" charset="0"/>
              <a:cs typeface="Arial" pitchFamily="34" charset="0"/>
            </a:endParaRPr>
          </a:p>
          <a:p>
            <a:r>
              <a:rPr lang="en-US" sz="800" cap="all" dirty="0">
                <a:latin typeface="Arial" pitchFamily="34" charset="0"/>
                <a:cs typeface="Arial" pitchFamily="34" charset="0"/>
              </a:rPr>
              <a:t>TABLE 1. </a:t>
            </a:r>
            <a:r>
              <a:rPr lang="en-US" sz="800" dirty="0">
                <a:latin typeface="Arial" pitchFamily="34" charset="0"/>
                <a:cs typeface="Arial" pitchFamily="34" charset="0"/>
              </a:rPr>
              <a:t>Parameters of the defect structure of the 10kp5 steel</a:t>
            </a:r>
            <a:endParaRPr lang="ru-RU" sz="800" b="1" dirty="0">
              <a:latin typeface="Arial" pitchFamily="34" charset="0"/>
              <a:cs typeface="Arial"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549757239"/>
              </p:ext>
            </p:extLst>
          </p:nvPr>
        </p:nvGraphicFramePr>
        <p:xfrm>
          <a:off x="323528" y="2232740"/>
          <a:ext cx="6552728" cy="949325"/>
        </p:xfrm>
        <a:graphic>
          <a:graphicData uri="http://schemas.openxmlformats.org/drawingml/2006/table">
            <a:tbl>
              <a:tblPr firstRow="1" firstCol="1" bandRow="1" bandCol="1">
                <a:tableStyleId>{5C22544A-7EE6-4342-B048-85BDC9FD1C3A}</a:tableStyleId>
              </a:tblPr>
              <a:tblGrid>
                <a:gridCol w="370384"/>
                <a:gridCol w="1213792"/>
                <a:gridCol w="792088"/>
                <a:gridCol w="792088"/>
                <a:gridCol w="648072"/>
                <a:gridCol w="720080"/>
                <a:gridCol w="648072"/>
                <a:gridCol w="720080"/>
                <a:gridCol w="648072"/>
              </a:tblGrid>
              <a:tr h="461645">
                <a:tc>
                  <a:txBody>
                    <a:bodyPr/>
                    <a:lstStyle/>
                    <a:p>
                      <a:pPr indent="180340" algn="ctr">
                        <a:spcAft>
                          <a:spcPts val="0"/>
                        </a:spcAft>
                      </a:pPr>
                      <a:r>
                        <a:rPr lang="en-US" sz="800" dirty="0" smtClean="0">
                          <a:effectLst/>
                          <a:latin typeface="Arial" pitchFamily="34" charset="0"/>
                          <a:cs typeface="Arial" pitchFamily="34" charset="0"/>
                        </a:rPr>
                        <a:t>N</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l">
                        <a:spcAft>
                          <a:spcPts val="0"/>
                        </a:spcAft>
                      </a:pPr>
                      <a:r>
                        <a:rPr lang="en-US" sz="800" dirty="0">
                          <a:effectLst/>
                          <a:latin typeface="Arial" pitchFamily="34" charset="0"/>
                          <a:cs typeface="Arial" pitchFamily="34" charset="0"/>
                        </a:rPr>
                        <a:t>State of Material</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smtClean="0">
                          <a:effectLst/>
                          <a:latin typeface="Arial" pitchFamily="34" charset="0"/>
                          <a:cs typeface="Arial" pitchFamily="34" charset="0"/>
                        </a:rPr>
                        <a:t>β</a:t>
                      </a:r>
                      <a:r>
                        <a:rPr lang="en-US" sz="800" baseline="-25000" dirty="0" smtClean="0">
                          <a:effectLst/>
                          <a:latin typeface="Arial" pitchFamily="34" charset="0"/>
                          <a:cs typeface="Arial" pitchFamily="34" charset="0"/>
                        </a:rPr>
                        <a:t>110</a:t>
                      </a:r>
                      <a:r>
                        <a:rPr lang="en-US" sz="800" dirty="0" smtClean="0">
                          <a:effectLst/>
                          <a:latin typeface="Arial" pitchFamily="34" charset="0"/>
                          <a:cs typeface="Arial" pitchFamily="34" charset="0"/>
                        </a:rPr>
                        <a:t>×10</a:t>
                      </a:r>
                      <a:r>
                        <a:rPr lang="en-US" sz="800" baseline="30000" dirty="0" smtClean="0">
                          <a:effectLst/>
                          <a:latin typeface="Arial" pitchFamily="34" charset="0"/>
                          <a:cs typeface="Arial" pitchFamily="34" charset="0"/>
                        </a:rPr>
                        <a:t>-3</a:t>
                      </a:r>
                      <a:endParaRPr lang="ru-RU" sz="800" dirty="0">
                        <a:effectLst/>
                        <a:latin typeface="Arial" pitchFamily="34" charset="0"/>
                        <a:cs typeface="Arial" pitchFamily="34" charset="0"/>
                      </a:endParaRPr>
                    </a:p>
                    <a:p>
                      <a:pPr indent="180340" algn="ctr">
                        <a:spcAft>
                          <a:spcPts val="0"/>
                        </a:spcAft>
                      </a:pPr>
                      <a:r>
                        <a:rPr lang="en-US" sz="800" dirty="0">
                          <a:effectLst/>
                          <a:latin typeface="Arial" pitchFamily="34" charset="0"/>
                          <a:cs typeface="Arial" pitchFamily="34" charset="0"/>
                        </a:rPr>
                        <a:t>[rad]</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smtClean="0">
                          <a:effectLst/>
                          <a:latin typeface="Arial" pitchFamily="34" charset="0"/>
                          <a:cs typeface="Arial" pitchFamily="34" charset="0"/>
                        </a:rPr>
                        <a:t>ρ×10</a:t>
                      </a:r>
                      <a:r>
                        <a:rPr lang="en-US" sz="800" baseline="30000" dirty="0" smtClean="0">
                          <a:effectLst/>
                          <a:latin typeface="Arial" pitchFamily="34" charset="0"/>
                          <a:cs typeface="Arial" pitchFamily="34" charset="0"/>
                        </a:rPr>
                        <a:t>14</a:t>
                      </a:r>
                      <a:endParaRPr lang="ru-RU" sz="800" dirty="0">
                        <a:effectLst/>
                        <a:latin typeface="Arial" pitchFamily="34" charset="0"/>
                        <a:cs typeface="Arial" pitchFamily="34" charset="0"/>
                      </a:endParaRPr>
                    </a:p>
                    <a:p>
                      <a:pPr indent="180340" algn="ctr">
                        <a:spcAft>
                          <a:spcPts val="0"/>
                        </a:spcAft>
                      </a:pPr>
                      <a:r>
                        <a:rPr lang="en-US" sz="800" dirty="0">
                          <a:effectLst/>
                          <a:latin typeface="Arial" pitchFamily="34" charset="0"/>
                          <a:cs typeface="Arial" pitchFamily="34" charset="0"/>
                        </a:rPr>
                        <a:t>[m</a:t>
                      </a:r>
                      <a:r>
                        <a:rPr lang="en-US" sz="800" baseline="30000" dirty="0">
                          <a:effectLst/>
                          <a:latin typeface="Arial" pitchFamily="34" charset="0"/>
                          <a:cs typeface="Arial" pitchFamily="34" charset="0"/>
                        </a:rPr>
                        <a:t>-2</a:t>
                      </a:r>
                      <a:r>
                        <a:rPr lang="en-US" sz="800" dirty="0">
                          <a:effectLst/>
                          <a:latin typeface="Arial" pitchFamily="34" charset="0"/>
                          <a:cs typeface="Arial" pitchFamily="34" charset="0"/>
                        </a:rPr>
                        <a:t>]</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а</a:t>
                      </a:r>
                      <a:endParaRPr lang="ru-RU" sz="800" dirty="0">
                        <a:effectLst/>
                        <a:latin typeface="Arial" pitchFamily="34" charset="0"/>
                        <a:cs typeface="Arial" pitchFamily="34" charset="0"/>
                      </a:endParaRPr>
                    </a:p>
                    <a:p>
                      <a:pPr indent="180340" algn="ctr">
                        <a:spcAft>
                          <a:spcPts val="0"/>
                        </a:spcAft>
                      </a:pPr>
                      <a:r>
                        <a:rPr lang="en-US" sz="800" dirty="0">
                          <a:effectLst/>
                          <a:latin typeface="Arial" pitchFamily="34" charset="0"/>
                          <a:cs typeface="Arial" pitchFamily="34" charset="0"/>
                        </a:rPr>
                        <a:t> </a:t>
                      </a:r>
                      <a:r>
                        <a:rPr lang="en-US" sz="800" dirty="0" smtClean="0">
                          <a:effectLst/>
                          <a:latin typeface="Arial" pitchFamily="34" charset="0"/>
                          <a:cs typeface="Arial" pitchFamily="34" charset="0"/>
                        </a:rPr>
                        <a:t>[</a:t>
                      </a:r>
                      <a:r>
                        <a:rPr lang="en-US" sz="800" dirty="0">
                          <a:effectLst/>
                          <a:latin typeface="Arial" pitchFamily="34" charset="0"/>
                          <a:cs typeface="Arial" pitchFamily="34" charset="0"/>
                        </a:rPr>
                        <a:t>Å]</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a:t>
                      </a:r>
                      <a:r>
                        <a:rPr lang="en-US" sz="800" dirty="0" smtClean="0">
                          <a:effectLst/>
                          <a:latin typeface="Arial" pitchFamily="34" charset="0"/>
                          <a:cs typeface="Arial" pitchFamily="34" charset="0"/>
                        </a:rPr>
                        <a:t>а×10</a:t>
                      </a:r>
                      <a:r>
                        <a:rPr lang="en-US" sz="800" baseline="30000" dirty="0" smtClean="0">
                          <a:effectLst/>
                          <a:latin typeface="Arial" pitchFamily="34" charset="0"/>
                          <a:cs typeface="Arial" pitchFamily="34" charset="0"/>
                        </a:rPr>
                        <a:t>-4</a:t>
                      </a:r>
                      <a:endParaRPr lang="ru-RU" sz="800" dirty="0">
                        <a:effectLst/>
                        <a:latin typeface="Arial" pitchFamily="34" charset="0"/>
                        <a:cs typeface="Arial" pitchFamily="34" charset="0"/>
                      </a:endParaRPr>
                    </a:p>
                    <a:p>
                      <a:pPr indent="180340" algn="ctr">
                        <a:spcAft>
                          <a:spcPts val="0"/>
                        </a:spcAft>
                      </a:pPr>
                      <a:r>
                        <a:rPr lang="en-US" sz="800" dirty="0">
                          <a:effectLst/>
                          <a:latin typeface="Arial" pitchFamily="34" charset="0"/>
                          <a:cs typeface="Arial" pitchFamily="34" charset="0"/>
                        </a:rPr>
                        <a:t>[Å]</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smtClean="0">
                          <a:effectLst/>
                          <a:latin typeface="Arial" pitchFamily="34" charset="0"/>
                          <a:cs typeface="Arial" pitchFamily="34" charset="0"/>
                        </a:rPr>
                        <a:t>D×10</a:t>
                      </a:r>
                      <a:r>
                        <a:rPr lang="en-US" sz="800" baseline="30000" dirty="0" smtClean="0">
                          <a:effectLst/>
                          <a:latin typeface="Arial" pitchFamily="34" charset="0"/>
                          <a:cs typeface="Arial" pitchFamily="34" charset="0"/>
                        </a:rPr>
                        <a:t>-6</a:t>
                      </a:r>
                      <a:endParaRPr lang="ru-RU" sz="800" dirty="0">
                        <a:effectLst/>
                        <a:latin typeface="Arial" pitchFamily="34" charset="0"/>
                        <a:cs typeface="Arial" pitchFamily="34" charset="0"/>
                      </a:endParaRPr>
                    </a:p>
                    <a:p>
                      <a:pPr indent="180340" algn="ctr">
                        <a:spcAft>
                          <a:spcPts val="0"/>
                        </a:spcAft>
                      </a:pPr>
                      <a:r>
                        <a:rPr lang="en-US" sz="800" dirty="0">
                          <a:effectLst/>
                          <a:latin typeface="Arial" pitchFamily="34" charset="0"/>
                          <a:cs typeface="Arial" pitchFamily="34" charset="0"/>
                        </a:rPr>
                        <a:t>[m]</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&lt;ε</a:t>
                      </a:r>
                      <a:r>
                        <a:rPr lang="en-US" sz="800" baseline="30000" dirty="0">
                          <a:effectLst/>
                          <a:latin typeface="Arial" pitchFamily="34" charset="0"/>
                          <a:cs typeface="Arial" pitchFamily="34" charset="0"/>
                        </a:rPr>
                        <a:t>2</a:t>
                      </a:r>
                      <a:r>
                        <a:rPr lang="en-US" sz="800" dirty="0">
                          <a:effectLst/>
                          <a:latin typeface="Arial" pitchFamily="34" charset="0"/>
                          <a:cs typeface="Arial" pitchFamily="34" charset="0"/>
                        </a:rPr>
                        <a:t>&gt;</a:t>
                      </a:r>
                      <a:r>
                        <a:rPr lang="en-US" sz="800" baseline="30000" dirty="0">
                          <a:effectLst/>
                          <a:latin typeface="Arial" pitchFamily="34" charset="0"/>
                          <a:cs typeface="Arial" pitchFamily="34" charset="0"/>
                        </a:rPr>
                        <a:t>1/2</a:t>
                      </a:r>
                      <a:endParaRPr lang="ru-RU" sz="800" dirty="0">
                        <a:effectLst/>
                        <a:latin typeface="Arial" pitchFamily="34" charset="0"/>
                        <a:cs typeface="Arial" pitchFamily="34" charset="0"/>
                      </a:endParaRPr>
                    </a:p>
                    <a:p>
                      <a:pPr indent="180340" algn="ctr">
                        <a:spcAft>
                          <a:spcPts val="0"/>
                        </a:spcAft>
                      </a:pPr>
                      <a:r>
                        <a:rPr lang="en-US" sz="800" dirty="0">
                          <a:effectLst/>
                          <a:latin typeface="Arial" pitchFamily="34" charset="0"/>
                          <a:cs typeface="Arial" pitchFamily="34" charset="0"/>
                        </a:rPr>
                        <a:t>×10</a:t>
                      </a:r>
                      <a:r>
                        <a:rPr lang="en-US" sz="800" baseline="30000" dirty="0">
                          <a:effectLst/>
                          <a:latin typeface="Arial" pitchFamily="34" charset="0"/>
                          <a:cs typeface="Arial" pitchFamily="34" charset="0"/>
                        </a:rPr>
                        <a:t>-3</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sym typeface="Symbol"/>
                        </a:rPr>
                        <a:t></a:t>
                      </a:r>
                      <a:r>
                        <a:rPr lang="en-US" sz="800" dirty="0">
                          <a:effectLst/>
                          <a:latin typeface="Arial" pitchFamily="34" charset="0"/>
                          <a:cs typeface="Arial" pitchFamily="34" charset="0"/>
                        </a:rPr>
                        <a:t>,</a:t>
                      </a:r>
                      <a:endParaRPr lang="ru-RU" sz="800" dirty="0">
                        <a:effectLst/>
                        <a:latin typeface="Arial" pitchFamily="34" charset="0"/>
                        <a:cs typeface="Arial" pitchFamily="34" charset="0"/>
                      </a:endParaRPr>
                    </a:p>
                    <a:p>
                      <a:pPr indent="180340" algn="ctr">
                        <a:spcAft>
                          <a:spcPts val="0"/>
                        </a:spcAft>
                      </a:pPr>
                      <a:r>
                        <a:rPr lang="en-US" sz="800" dirty="0">
                          <a:effectLst/>
                          <a:latin typeface="Arial" pitchFamily="34" charset="0"/>
                          <a:cs typeface="Arial" pitchFamily="34" charset="0"/>
                        </a:rPr>
                        <a:t>[</a:t>
                      </a:r>
                      <a:r>
                        <a:rPr lang="en-US" sz="800" dirty="0" err="1">
                          <a:effectLst/>
                          <a:latin typeface="Arial" pitchFamily="34" charset="0"/>
                          <a:cs typeface="Arial" pitchFamily="34" charset="0"/>
                        </a:rPr>
                        <a:t>MPa</a:t>
                      </a:r>
                      <a:r>
                        <a:rPr lang="en-US" sz="800" dirty="0">
                          <a:effectLst/>
                          <a:latin typeface="Arial" pitchFamily="34" charset="0"/>
                          <a:cs typeface="Arial" pitchFamily="34" charset="0"/>
                        </a:rPr>
                        <a:t>]</a:t>
                      </a:r>
                      <a:endParaRPr lang="ru-RU" sz="800" dirty="0">
                        <a:effectLst/>
                        <a:latin typeface="Arial" pitchFamily="34" charset="0"/>
                        <a:ea typeface="Times New Roman"/>
                        <a:cs typeface="Arial" pitchFamily="34" charset="0"/>
                      </a:endParaRPr>
                    </a:p>
                  </a:txBody>
                  <a:tcPr marL="68580" marR="68580" marT="0" marB="0"/>
                </a:tc>
              </a:tr>
              <a:tr h="0">
                <a:tc>
                  <a:txBody>
                    <a:bodyPr/>
                    <a:lstStyle/>
                    <a:p>
                      <a:pPr indent="180340" algn="just">
                        <a:spcAft>
                          <a:spcPts val="0"/>
                        </a:spcAft>
                      </a:pPr>
                      <a:r>
                        <a:rPr lang="en-US" sz="800">
                          <a:effectLst/>
                          <a:latin typeface="Arial" pitchFamily="34" charset="0"/>
                          <a:cs typeface="Arial" pitchFamily="34" charset="0"/>
                        </a:rPr>
                        <a:t>1</a:t>
                      </a:r>
                      <a:endParaRPr lang="ru-RU" sz="800">
                        <a:effectLst/>
                        <a:latin typeface="Arial" pitchFamily="34" charset="0"/>
                        <a:ea typeface="Times New Roman"/>
                        <a:cs typeface="Arial" pitchFamily="34" charset="0"/>
                      </a:endParaRPr>
                    </a:p>
                  </a:txBody>
                  <a:tcPr marL="68580" marR="68580" marT="0" marB="0"/>
                </a:tc>
                <a:tc>
                  <a:txBody>
                    <a:bodyPr/>
                    <a:lstStyle/>
                    <a:p>
                      <a:pPr indent="180340" algn="l">
                        <a:spcAft>
                          <a:spcPts val="0"/>
                        </a:spcAft>
                      </a:pPr>
                      <a:r>
                        <a:rPr lang="en-US" sz="800">
                          <a:effectLst/>
                          <a:latin typeface="Arial" pitchFamily="34" charset="0"/>
                          <a:cs typeface="Arial" pitchFamily="34" charset="0"/>
                        </a:rPr>
                        <a:t>Ref.</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a:t>
                      </a:r>
                      <a:endParaRPr lang="ru-RU" sz="80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a:effectLst/>
                          <a:latin typeface="Arial" pitchFamily="34" charset="0"/>
                          <a:cs typeface="Arial" pitchFamily="34" charset="0"/>
                        </a:rPr>
                        <a:t> </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2.8664</a:t>
                      </a:r>
                      <a:endParaRPr lang="ru-RU" sz="80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dirty="0">
                          <a:effectLst/>
                          <a:latin typeface="Arial" pitchFamily="34" charset="0"/>
                          <a:cs typeface="Arial" pitchFamily="34" charset="0"/>
                        </a:rPr>
                        <a:t> </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a:effectLst/>
                          <a:latin typeface="Arial" pitchFamily="34" charset="0"/>
                          <a:cs typeface="Arial" pitchFamily="34" charset="0"/>
                        </a:rPr>
                        <a:t> </a:t>
                      </a:r>
                      <a:endParaRPr lang="ru-RU" sz="80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a:effectLst/>
                          <a:latin typeface="Arial" pitchFamily="34" charset="0"/>
                          <a:cs typeface="Arial" pitchFamily="34" charset="0"/>
                        </a:rPr>
                        <a:t> </a:t>
                      </a:r>
                      <a:endParaRPr lang="ru-RU" sz="80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dirty="0">
                          <a:effectLst/>
                          <a:latin typeface="Arial" pitchFamily="34" charset="0"/>
                          <a:cs typeface="Arial" pitchFamily="34" charset="0"/>
                        </a:rPr>
                        <a:t> </a:t>
                      </a:r>
                      <a:endParaRPr lang="ru-RU" sz="800" dirty="0">
                        <a:effectLst/>
                        <a:latin typeface="Arial" pitchFamily="34" charset="0"/>
                        <a:ea typeface="Times New Roman"/>
                        <a:cs typeface="Arial" pitchFamily="34" charset="0"/>
                      </a:endParaRPr>
                    </a:p>
                  </a:txBody>
                  <a:tcPr marL="68580" marR="68580" marT="0" marB="0"/>
                </a:tc>
              </a:tr>
              <a:tr h="0">
                <a:tc>
                  <a:txBody>
                    <a:bodyPr/>
                    <a:lstStyle/>
                    <a:p>
                      <a:pPr indent="180340" algn="just">
                        <a:spcAft>
                          <a:spcPts val="0"/>
                        </a:spcAft>
                      </a:pPr>
                      <a:r>
                        <a:rPr lang="en-US" sz="800">
                          <a:effectLst/>
                          <a:latin typeface="Arial" pitchFamily="34" charset="0"/>
                          <a:cs typeface="Arial" pitchFamily="34" charset="0"/>
                        </a:rPr>
                        <a:t>2</a:t>
                      </a:r>
                      <a:endParaRPr lang="ru-RU" sz="800">
                        <a:effectLst/>
                        <a:latin typeface="Arial" pitchFamily="34" charset="0"/>
                        <a:ea typeface="Times New Roman"/>
                        <a:cs typeface="Arial" pitchFamily="34" charset="0"/>
                      </a:endParaRPr>
                    </a:p>
                  </a:txBody>
                  <a:tcPr marL="68580" marR="68580" marT="0" marB="0"/>
                </a:tc>
                <a:tc>
                  <a:txBody>
                    <a:bodyPr/>
                    <a:lstStyle/>
                    <a:p>
                      <a:pPr indent="180340" algn="l">
                        <a:spcAft>
                          <a:spcPts val="0"/>
                        </a:spcAft>
                      </a:pPr>
                      <a:r>
                        <a:rPr lang="en-US" sz="800" dirty="0">
                          <a:effectLst/>
                          <a:latin typeface="Arial" pitchFamily="34" charset="0"/>
                          <a:cs typeface="Arial" pitchFamily="34" charset="0"/>
                        </a:rPr>
                        <a:t>Initial</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1.766</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0.920</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2.8669</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5</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0.113</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0.69</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-26</a:t>
                      </a:r>
                      <a:endParaRPr lang="ru-RU" sz="800" dirty="0">
                        <a:effectLst/>
                        <a:latin typeface="Arial" pitchFamily="34" charset="0"/>
                        <a:ea typeface="Times New Roman"/>
                        <a:cs typeface="Arial" pitchFamily="34" charset="0"/>
                      </a:endParaRPr>
                    </a:p>
                  </a:txBody>
                  <a:tcPr marL="68580" marR="68580" marT="0" marB="0"/>
                </a:tc>
              </a:tr>
              <a:tr h="0">
                <a:tc>
                  <a:txBody>
                    <a:bodyPr/>
                    <a:lstStyle/>
                    <a:p>
                      <a:pPr indent="180340" algn="just">
                        <a:spcAft>
                          <a:spcPts val="0"/>
                        </a:spcAft>
                      </a:pPr>
                      <a:r>
                        <a:rPr lang="en-US" sz="800">
                          <a:effectLst/>
                          <a:latin typeface="Arial" pitchFamily="34" charset="0"/>
                          <a:cs typeface="Arial" pitchFamily="34" charset="0"/>
                        </a:rPr>
                        <a:t>3</a:t>
                      </a:r>
                      <a:endParaRPr lang="ru-RU" sz="800">
                        <a:effectLst/>
                        <a:latin typeface="Arial" pitchFamily="34" charset="0"/>
                        <a:ea typeface="Times New Roman"/>
                        <a:cs typeface="Arial" pitchFamily="34" charset="0"/>
                      </a:endParaRPr>
                    </a:p>
                  </a:txBody>
                  <a:tcPr marL="68580" marR="68580" marT="0" marB="0"/>
                </a:tc>
                <a:tc>
                  <a:txBody>
                    <a:bodyPr/>
                    <a:lstStyle/>
                    <a:p>
                      <a:pPr indent="180340" algn="l">
                        <a:spcAft>
                          <a:spcPts val="0"/>
                        </a:spcAft>
                      </a:pPr>
                      <a:r>
                        <a:rPr lang="en-US" sz="800">
                          <a:effectLst/>
                          <a:latin typeface="Arial" pitchFamily="34" charset="0"/>
                          <a:cs typeface="Arial" pitchFamily="34" charset="0"/>
                        </a:rPr>
                        <a:t>After pulse current</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1.275</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0.648</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2.8673</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9</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0.157</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0.58</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-52</a:t>
                      </a:r>
                      <a:endParaRPr lang="ru-RU" sz="800" dirty="0">
                        <a:effectLst/>
                        <a:latin typeface="Arial" pitchFamily="34" charset="0"/>
                        <a:ea typeface="Times New Roman"/>
                        <a:cs typeface="Arial" pitchFamily="34" charset="0"/>
                      </a:endParaRPr>
                    </a:p>
                  </a:txBody>
                  <a:tcPr marL="68580" marR="68580" marT="0" marB="0"/>
                </a:tc>
              </a:tr>
              <a:tr h="0">
                <a:tc>
                  <a:txBody>
                    <a:bodyPr/>
                    <a:lstStyle/>
                    <a:p>
                      <a:pPr indent="180340" algn="just">
                        <a:spcAft>
                          <a:spcPts val="0"/>
                        </a:spcAft>
                      </a:pPr>
                      <a:r>
                        <a:rPr lang="en-US" sz="800">
                          <a:effectLst/>
                          <a:latin typeface="Arial" pitchFamily="34" charset="0"/>
                          <a:cs typeface="Arial" pitchFamily="34" charset="0"/>
                        </a:rPr>
                        <a:t>4</a:t>
                      </a:r>
                      <a:endParaRPr lang="ru-RU" sz="800">
                        <a:effectLst/>
                        <a:latin typeface="Arial" pitchFamily="34" charset="0"/>
                        <a:ea typeface="Times New Roman"/>
                        <a:cs typeface="Arial" pitchFamily="34" charset="0"/>
                      </a:endParaRPr>
                    </a:p>
                  </a:txBody>
                  <a:tcPr marL="68580" marR="68580" marT="0" marB="0"/>
                </a:tc>
                <a:tc>
                  <a:txBody>
                    <a:bodyPr/>
                    <a:lstStyle/>
                    <a:p>
                      <a:pPr indent="180340" algn="l">
                        <a:spcAft>
                          <a:spcPts val="0"/>
                        </a:spcAft>
                      </a:pPr>
                      <a:r>
                        <a:rPr lang="en-US" sz="800">
                          <a:effectLst/>
                          <a:latin typeface="Arial" pitchFamily="34" charset="0"/>
                          <a:cs typeface="Arial" pitchFamily="34" charset="0"/>
                        </a:rPr>
                        <a:t>After cyclic loading</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1.564</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0.981</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2.8672</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8</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0.128</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0.71</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-47</a:t>
                      </a:r>
                      <a:endParaRPr lang="ru-RU" sz="800" dirty="0">
                        <a:effectLst/>
                        <a:latin typeface="Arial" pitchFamily="34" charset="0"/>
                        <a:ea typeface="Times New Roman"/>
                        <a:cs typeface="Arial" pitchFamily="34" charset="0"/>
                      </a:endParaRPr>
                    </a:p>
                  </a:txBody>
                  <a:tcPr marL="68580" marR="68580" marT="0" marB="0"/>
                </a:tc>
              </a:tr>
            </a:tbl>
          </a:graphicData>
        </a:graphic>
      </p:graphicFrame>
      <p:sp>
        <p:nvSpPr>
          <p:cNvPr id="6" name="TextBox 5"/>
          <p:cNvSpPr txBox="1"/>
          <p:nvPr/>
        </p:nvSpPr>
        <p:spPr>
          <a:xfrm>
            <a:off x="216003" y="3429580"/>
            <a:ext cx="2771821" cy="215444"/>
          </a:xfrm>
          <a:prstGeom prst="rect">
            <a:avLst/>
          </a:prstGeom>
          <a:noFill/>
        </p:spPr>
        <p:txBody>
          <a:bodyPr wrap="square" rtlCol="0">
            <a:spAutoFit/>
          </a:bodyPr>
          <a:lstStyle/>
          <a:p>
            <a:r>
              <a:rPr lang="en-US" sz="800" b="1" cap="all" dirty="0">
                <a:latin typeface="Arial" pitchFamily="34" charset="0"/>
                <a:cs typeface="Arial" pitchFamily="34" charset="0"/>
              </a:rPr>
              <a:t>TABLE 2</a:t>
            </a:r>
            <a:r>
              <a:rPr lang="en-US" sz="800" dirty="0">
                <a:latin typeface="Arial" pitchFamily="34" charset="0"/>
                <a:cs typeface="Arial" pitchFamily="34" charset="0"/>
              </a:rPr>
              <a:t>. Mechanical properties of the 10kp5 </a:t>
            </a:r>
            <a:r>
              <a:rPr lang="en-US" sz="800" dirty="0" smtClean="0">
                <a:latin typeface="Arial" pitchFamily="34" charset="0"/>
                <a:cs typeface="Arial" pitchFamily="34" charset="0"/>
              </a:rPr>
              <a:t>steel</a:t>
            </a:r>
            <a:endParaRPr lang="ru-RU" sz="800" dirty="0" smtClean="0">
              <a:latin typeface="Arial" pitchFamily="34" charset="0"/>
              <a:cs typeface="Arial"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406136499"/>
              </p:ext>
            </p:extLst>
          </p:nvPr>
        </p:nvGraphicFramePr>
        <p:xfrm>
          <a:off x="323528" y="3256754"/>
          <a:ext cx="5400600" cy="776540"/>
        </p:xfrm>
        <a:graphic>
          <a:graphicData uri="http://schemas.openxmlformats.org/drawingml/2006/table">
            <a:tbl>
              <a:tblPr firstRow="1" firstCol="1" bandRow="1" bandCol="1">
                <a:tableStyleId>{5C22544A-7EE6-4342-B048-85BDC9FD1C3A}</a:tableStyleId>
              </a:tblPr>
              <a:tblGrid>
                <a:gridCol w="340867"/>
                <a:gridCol w="3187525"/>
                <a:gridCol w="648072"/>
                <a:gridCol w="648072"/>
                <a:gridCol w="576064"/>
              </a:tblGrid>
              <a:tr h="0">
                <a:tc>
                  <a:txBody>
                    <a:bodyPr/>
                    <a:lstStyle/>
                    <a:p>
                      <a:pPr indent="180340" algn="just">
                        <a:spcAft>
                          <a:spcPts val="0"/>
                        </a:spcAft>
                      </a:pPr>
                      <a:r>
                        <a:rPr lang="en-US" sz="800" dirty="0" smtClean="0">
                          <a:effectLst/>
                          <a:latin typeface="Arial" pitchFamily="34" charset="0"/>
                          <a:cs typeface="Arial" pitchFamily="34" charset="0"/>
                        </a:rPr>
                        <a:t>N</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dirty="0">
                          <a:effectLst/>
                          <a:latin typeface="Arial" pitchFamily="34" charset="0"/>
                          <a:cs typeface="Arial" pitchFamily="34" charset="0"/>
                        </a:rPr>
                        <a:t>State of Material</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sym typeface="Symbol"/>
                        </a:rPr>
                        <a:t></a:t>
                      </a:r>
                      <a:r>
                        <a:rPr lang="en-US" sz="800" baseline="-25000">
                          <a:effectLst/>
                          <a:latin typeface="Arial" pitchFamily="34" charset="0"/>
                          <a:cs typeface="Arial" pitchFamily="34" charset="0"/>
                        </a:rPr>
                        <a:t>ys</a:t>
                      </a:r>
                      <a:endParaRPr lang="ru-RU" sz="800">
                        <a:effectLst/>
                        <a:latin typeface="Arial" pitchFamily="34" charset="0"/>
                        <a:cs typeface="Arial" pitchFamily="34" charset="0"/>
                      </a:endParaRPr>
                    </a:p>
                    <a:p>
                      <a:pPr indent="180340" algn="ctr">
                        <a:spcAft>
                          <a:spcPts val="0"/>
                        </a:spcAft>
                      </a:pPr>
                      <a:r>
                        <a:rPr lang="en-US" sz="800">
                          <a:effectLst/>
                          <a:latin typeface="Arial" pitchFamily="34" charset="0"/>
                          <a:cs typeface="Arial" pitchFamily="34" charset="0"/>
                        </a:rPr>
                        <a:t>[MPa]</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sym typeface="Symbol"/>
                        </a:rPr>
                        <a:t></a:t>
                      </a:r>
                      <a:r>
                        <a:rPr lang="en-US" sz="800" baseline="-25000" dirty="0" err="1">
                          <a:effectLst/>
                          <a:latin typeface="Arial" pitchFamily="34" charset="0"/>
                          <a:cs typeface="Arial" pitchFamily="34" charset="0"/>
                        </a:rPr>
                        <a:t>ts</a:t>
                      </a:r>
                      <a:endParaRPr lang="ru-RU" sz="800" dirty="0">
                        <a:effectLst/>
                        <a:latin typeface="Arial" pitchFamily="34" charset="0"/>
                        <a:cs typeface="Arial" pitchFamily="34" charset="0"/>
                      </a:endParaRPr>
                    </a:p>
                    <a:p>
                      <a:pPr indent="180340" algn="ctr">
                        <a:spcAft>
                          <a:spcPts val="0"/>
                        </a:spcAft>
                      </a:pPr>
                      <a:r>
                        <a:rPr lang="en-US" sz="800" dirty="0">
                          <a:effectLst/>
                          <a:latin typeface="Arial" pitchFamily="34" charset="0"/>
                          <a:cs typeface="Arial" pitchFamily="34" charset="0"/>
                        </a:rPr>
                        <a:t>[</a:t>
                      </a:r>
                      <a:r>
                        <a:rPr lang="en-US" sz="800" dirty="0" err="1">
                          <a:effectLst/>
                          <a:latin typeface="Arial" pitchFamily="34" charset="0"/>
                          <a:cs typeface="Arial" pitchFamily="34" charset="0"/>
                        </a:rPr>
                        <a:t>MPa</a:t>
                      </a:r>
                      <a:r>
                        <a:rPr lang="en-US" sz="800" dirty="0">
                          <a:effectLst/>
                          <a:latin typeface="Arial" pitchFamily="34" charset="0"/>
                          <a:cs typeface="Arial" pitchFamily="34" charset="0"/>
                        </a:rPr>
                        <a:t>]</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sym typeface="Symbol"/>
                        </a:rPr>
                        <a:t></a:t>
                      </a:r>
                      <a:r>
                        <a:rPr lang="en-US" sz="800" baseline="-25000" dirty="0">
                          <a:effectLst/>
                          <a:latin typeface="Arial" pitchFamily="34" charset="0"/>
                          <a:cs typeface="Arial" pitchFamily="34" charset="0"/>
                        </a:rPr>
                        <a:t>re</a:t>
                      </a:r>
                      <a:r>
                        <a:rPr lang="en-US" sz="800" baseline="30000" dirty="0">
                          <a:effectLst/>
                          <a:latin typeface="Arial" pitchFamily="34" charset="0"/>
                          <a:cs typeface="Arial" pitchFamily="34" charset="0"/>
                          <a:sym typeface="Symbol"/>
                        </a:rPr>
                        <a:t></a:t>
                      </a:r>
                      <a:endParaRPr lang="ru-RU" sz="800" dirty="0">
                        <a:effectLst/>
                        <a:latin typeface="Arial" pitchFamily="34" charset="0"/>
                        <a:cs typeface="Arial" pitchFamily="34" charset="0"/>
                      </a:endParaRPr>
                    </a:p>
                    <a:p>
                      <a:pPr indent="180340" algn="ctr">
                        <a:spcAft>
                          <a:spcPts val="0"/>
                        </a:spcAft>
                      </a:pPr>
                      <a:r>
                        <a:rPr lang="en-US" sz="800" baseline="-25000" dirty="0">
                          <a:effectLst/>
                          <a:latin typeface="Arial" pitchFamily="34" charset="0"/>
                          <a:cs typeface="Arial" pitchFamily="34" charset="0"/>
                        </a:rPr>
                        <a:t>[%]</a:t>
                      </a:r>
                      <a:endParaRPr lang="ru-RU" sz="800" dirty="0">
                        <a:effectLst/>
                        <a:latin typeface="Arial" pitchFamily="34" charset="0"/>
                        <a:ea typeface="Times New Roman"/>
                        <a:cs typeface="Arial" pitchFamily="34" charset="0"/>
                      </a:endParaRPr>
                    </a:p>
                  </a:txBody>
                  <a:tcPr marL="68580" marR="68580" marT="0" marB="0"/>
                </a:tc>
              </a:tr>
              <a:tr h="166940">
                <a:tc>
                  <a:txBody>
                    <a:bodyPr/>
                    <a:lstStyle/>
                    <a:p>
                      <a:pPr indent="180340" algn="just">
                        <a:spcAft>
                          <a:spcPts val="0"/>
                        </a:spcAft>
                      </a:pPr>
                      <a:r>
                        <a:rPr lang="en-US" sz="800" dirty="0">
                          <a:effectLst/>
                          <a:latin typeface="Arial" pitchFamily="34" charset="0"/>
                          <a:cs typeface="Arial" pitchFamily="34" charset="0"/>
                        </a:rPr>
                        <a:t>1</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dirty="0">
                          <a:effectLst/>
                          <a:latin typeface="Arial" pitchFamily="34" charset="0"/>
                          <a:cs typeface="Arial" pitchFamily="34" charset="0"/>
                        </a:rPr>
                        <a:t>Initial</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260</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345</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27.8</a:t>
                      </a:r>
                      <a:endParaRPr lang="ru-RU" sz="800" dirty="0">
                        <a:effectLst/>
                        <a:latin typeface="Arial" pitchFamily="34" charset="0"/>
                        <a:ea typeface="Times New Roman"/>
                        <a:cs typeface="Arial" pitchFamily="34" charset="0"/>
                      </a:endParaRPr>
                    </a:p>
                  </a:txBody>
                  <a:tcPr marL="68580" marR="68580" marT="0" marB="0"/>
                </a:tc>
              </a:tr>
              <a:tr h="0">
                <a:tc>
                  <a:txBody>
                    <a:bodyPr/>
                    <a:lstStyle/>
                    <a:p>
                      <a:pPr indent="180340" algn="just">
                        <a:spcAft>
                          <a:spcPts val="0"/>
                        </a:spcAft>
                      </a:pPr>
                      <a:r>
                        <a:rPr lang="en-US" sz="800">
                          <a:effectLst/>
                          <a:latin typeface="Arial" pitchFamily="34" charset="0"/>
                          <a:cs typeface="Arial" pitchFamily="34" charset="0"/>
                        </a:rPr>
                        <a:t>2</a:t>
                      </a:r>
                      <a:endParaRPr lang="ru-RU" sz="80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dirty="0">
                          <a:effectLst/>
                          <a:latin typeface="Arial" pitchFamily="34" charset="0"/>
                          <a:cs typeface="Arial" pitchFamily="34" charset="0"/>
                        </a:rPr>
                        <a:t>After preliminary pulse current</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270</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350</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28</a:t>
                      </a:r>
                      <a:endParaRPr lang="ru-RU" sz="800">
                        <a:effectLst/>
                        <a:latin typeface="Arial" pitchFamily="34" charset="0"/>
                        <a:ea typeface="Times New Roman"/>
                        <a:cs typeface="Arial" pitchFamily="34" charset="0"/>
                      </a:endParaRPr>
                    </a:p>
                  </a:txBody>
                  <a:tcPr marL="68580" marR="68580" marT="0" marB="0"/>
                </a:tc>
              </a:tr>
              <a:tr h="0">
                <a:tc>
                  <a:txBody>
                    <a:bodyPr/>
                    <a:lstStyle/>
                    <a:p>
                      <a:pPr indent="180340" algn="just">
                        <a:spcAft>
                          <a:spcPts val="0"/>
                        </a:spcAft>
                      </a:pPr>
                      <a:r>
                        <a:rPr lang="en-US" sz="800">
                          <a:effectLst/>
                          <a:latin typeface="Arial" pitchFamily="34" charset="0"/>
                          <a:cs typeface="Arial" pitchFamily="34" charset="0"/>
                        </a:rPr>
                        <a:t>3</a:t>
                      </a:r>
                      <a:endParaRPr lang="ru-RU" sz="80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a:effectLst/>
                          <a:latin typeface="Arial" pitchFamily="34" charset="0"/>
                          <a:cs typeface="Arial" pitchFamily="34" charset="0"/>
                        </a:rPr>
                        <a:t>After preliminary cyclic loading</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350</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380</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11.3</a:t>
                      </a:r>
                      <a:endParaRPr lang="ru-RU" sz="800">
                        <a:effectLst/>
                        <a:latin typeface="Arial" pitchFamily="34" charset="0"/>
                        <a:ea typeface="Times New Roman"/>
                        <a:cs typeface="Arial" pitchFamily="34" charset="0"/>
                      </a:endParaRPr>
                    </a:p>
                  </a:txBody>
                  <a:tcPr marL="68580" marR="68580" marT="0" marB="0"/>
                </a:tc>
              </a:tr>
              <a:tr h="0">
                <a:tc>
                  <a:txBody>
                    <a:bodyPr/>
                    <a:lstStyle/>
                    <a:p>
                      <a:pPr indent="180340" algn="just">
                        <a:spcAft>
                          <a:spcPts val="0"/>
                        </a:spcAft>
                      </a:pPr>
                      <a:r>
                        <a:rPr lang="en-US" sz="800" dirty="0">
                          <a:effectLst/>
                          <a:latin typeface="Arial" pitchFamily="34" charset="0"/>
                          <a:cs typeface="Arial" pitchFamily="34" charset="0"/>
                        </a:rPr>
                        <a:t>4</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just">
                        <a:spcAft>
                          <a:spcPts val="0"/>
                        </a:spcAft>
                      </a:pPr>
                      <a:r>
                        <a:rPr lang="en-US" sz="800">
                          <a:effectLst/>
                          <a:latin typeface="Arial" pitchFamily="34" charset="0"/>
                          <a:cs typeface="Arial" pitchFamily="34" charset="0"/>
                        </a:rPr>
                        <a:t>After cyclic loading and at tension with pulse current</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a:effectLst/>
                          <a:latin typeface="Arial" pitchFamily="34" charset="0"/>
                          <a:cs typeface="Arial" pitchFamily="34" charset="0"/>
                        </a:rPr>
                        <a:t>310</a:t>
                      </a:r>
                      <a:endParaRPr lang="ru-RU" sz="80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395</a:t>
                      </a:r>
                      <a:endParaRPr lang="ru-RU" sz="800" dirty="0">
                        <a:effectLst/>
                        <a:latin typeface="Arial" pitchFamily="34" charset="0"/>
                        <a:ea typeface="Times New Roman"/>
                        <a:cs typeface="Arial" pitchFamily="34" charset="0"/>
                      </a:endParaRPr>
                    </a:p>
                  </a:txBody>
                  <a:tcPr marL="68580" marR="68580" marT="0" marB="0"/>
                </a:tc>
                <a:tc>
                  <a:txBody>
                    <a:bodyPr/>
                    <a:lstStyle/>
                    <a:p>
                      <a:pPr indent="180340" algn="ctr">
                        <a:spcAft>
                          <a:spcPts val="0"/>
                        </a:spcAft>
                      </a:pPr>
                      <a:r>
                        <a:rPr lang="en-US" sz="800" dirty="0">
                          <a:effectLst/>
                          <a:latin typeface="Arial" pitchFamily="34" charset="0"/>
                          <a:cs typeface="Arial" pitchFamily="34" charset="0"/>
                        </a:rPr>
                        <a:t>4.4</a:t>
                      </a:r>
                      <a:endParaRPr lang="ru-RU" sz="800" dirty="0">
                        <a:effectLst/>
                        <a:latin typeface="Arial" pitchFamily="34" charset="0"/>
                        <a:ea typeface="Times New Roman"/>
                        <a:cs typeface="Arial" pitchFamily="34" charset="0"/>
                      </a:endParaRPr>
                    </a:p>
                  </a:txBody>
                  <a:tcPr marL="68580" marR="68580" marT="0" marB="0"/>
                </a:tc>
              </a:tr>
            </a:tbl>
          </a:graphicData>
        </a:graphic>
      </p:graphicFrame>
      <p:sp>
        <p:nvSpPr>
          <p:cNvPr id="8" name="TextBox 7"/>
          <p:cNvSpPr txBox="1"/>
          <p:nvPr/>
        </p:nvSpPr>
        <p:spPr>
          <a:xfrm>
            <a:off x="5652120" y="3284984"/>
            <a:ext cx="1368152" cy="200055"/>
          </a:xfrm>
          <a:prstGeom prst="rect">
            <a:avLst/>
          </a:prstGeom>
          <a:noFill/>
        </p:spPr>
        <p:txBody>
          <a:bodyPr wrap="square" rtlCol="0">
            <a:spAutoFit/>
          </a:bodyPr>
          <a:lstStyle/>
          <a:p>
            <a:pPr>
              <a:buFont typeface="Symbol" pitchFamily="18" charset="2"/>
              <a:buChar char="*"/>
            </a:pPr>
            <a:r>
              <a:rPr lang="en-US" sz="700" dirty="0" smtClean="0">
                <a:latin typeface="Arial" pitchFamily="34" charset="0"/>
                <a:cs typeface="Arial" pitchFamily="34" charset="0"/>
              </a:rPr>
              <a:t>The </a:t>
            </a:r>
            <a:r>
              <a:rPr lang="en-US" sz="700" dirty="0">
                <a:latin typeface="Arial" pitchFamily="34" charset="0"/>
                <a:cs typeface="Arial" pitchFamily="34" charset="0"/>
              </a:rPr>
              <a:t>residual </a:t>
            </a:r>
            <a:r>
              <a:rPr lang="en-US" sz="700" dirty="0" smtClean="0">
                <a:latin typeface="Arial" pitchFamily="34" charset="0"/>
                <a:cs typeface="Arial" pitchFamily="34" charset="0"/>
              </a:rPr>
              <a:t>elongation</a:t>
            </a:r>
            <a:endParaRPr lang="ru-RU" sz="700" dirty="0" smtClean="0">
              <a:latin typeface="Arial" pitchFamily="34" charset="0"/>
              <a:cs typeface="Arial" pitchFamily="34" charset="0"/>
            </a:endParaRPr>
          </a:p>
        </p:txBody>
      </p:sp>
      <p:sp>
        <p:nvSpPr>
          <p:cNvPr id="9" name="TextBox 8"/>
          <p:cNvSpPr txBox="1"/>
          <p:nvPr/>
        </p:nvSpPr>
        <p:spPr>
          <a:xfrm>
            <a:off x="6914737" y="2060848"/>
            <a:ext cx="1800200" cy="2062103"/>
          </a:xfrm>
          <a:prstGeom prst="rect">
            <a:avLst/>
          </a:prstGeom>
          <a:noFill/>
        </p:spPr>
        <p:txBody>
          <a:bodyPr wrap="square" rtlCol="0">
            <a:spAutoFit/>
          </a:bodyPr>
          <a:lstStyle/>
          <a:p>
            <a:r>
              <a:rPr lang="en-US" sz="800" dirty="0">
                <a:latin typeface="Arial" pitchFamily="34" charset="0"/>
                <a:cs typeface="Arial" pitchFamily="34" charset="0"/>
              </a:rPr>
              <a:t>After exposure to pulse current, the CSR dimensions increase by about 1.4 times compared to the initial coarse-grained steel, and by 1.13 times after cyclic tests. The CSR increase under pulse current is possible by “healing” low-angle boundaries associated with the facilitation of </a:t>
            </a:r>
            <a:r>
              <a:rPr lang="en-US" sz="800" dirty="0" err="1">
                <a:latin typeface="Arial" pitchFamily="34" charset="0"/>
                <a:cs typeface="Arial" pitchFamily="34" charset="0"/>
              </a:rPr>
              <a:t>intergranular</a:t>
            </a:r>
            <a:r>
              <a:rPr lang="en-US" sz="800" dirty="0">
                <a:latin typeface="Arial" pitchFamily="34" charset="0"/>
                <a:cs typeface="Arial" pitchFamily="34" charset="0"/>
              </a:rPr>
              <a:t> slip and 1.4 times dislocation density decrease [9]. The pulse electric current treatment of samples leads to relaxation processes in the dislocation structure due to the electron-dislocation </a:t>
            </a:r>
            <a:r>
              <a:rPr lang="en-US" sz="800" dirty="0" smtClean="0">
                <a:latin typeface="Arial" pitchFamily="34" charset="0"/>
                <a:cs typeface="Arial" pitchFamily="34" charset="0"/>
              </a:rPr>
              <a:t>interaction</a:t>
            </a:r>
            <a:r>
              <a:rPr lang="ru-RU" sz="800" dirty="0" smtClean="0">
                <a:latin typeface="Arial" pitchFamily="34" charset="0"/>
                <a:cs typeface="Arial" pitchFamily="34" charset="0"/>
              </a:rPr>
              <a:t> </a:t>
            </a:r>
            <a:r>
              <a:rPr lang="en-US" sz="800" dirty="0">
                <a:latin typeface="Arial" pitchFamily="34" charset="0"/>
                <a:cs typeface="Arial" pitchFamily="34" charset="0"/>
              </a:rPr>
              <a:t>[1] resulting insignificant decrease</a:t>
            </a:r>
            <a:r>
              <a:rPr lang="en-US" sz="800" dirty="0" smtClean="0">
                <a:latin typeface="Arial" pitchFamily="34" charset="0"/>
                <a:cs typeface="Arial" pitchFamily="34" charset="0"/>
              </a:rPr>
              <a:t> </a:t>
            </a:r>
            <a:endParaRPr lang="ru-RU" sz="800" dirty="0">
              <a:latin typeface="Arial" pitchFamily="34" charset="0"/>
              <a:cs typeface="Arial" pitchFamily="34" charset="0"/>
            </a:endParaRPr>
          </a:p>
        </p:txBody>
      </p:sp>
      <p:sp>
        <p:nvSpPr>
          <p:cNvPr id="10" name="TextBox 9"/>
          <p:cNvSpPr txBox="1"/>
          <p:nvPr/>
        </p:nvSpPr>
        <p:spPr>
          <a:xfrm>
            <a:off x="251520" y="4005064"/>
            <a:ext cx="8424936" cy="2800767"/>
          </a:xfrm>
          <a:prstGeom prst="rect">
            <a:avLst/>
          </a:prstGeom>
          <a:noFill/>
        </p:spPr>
        <p:txBody>
          <a:bodyPr wrap="square" rtlCol="0">
            <a:spAutoFit/>
          </a:bodyPr>
          <a:lstStyle/>
          <a:p>
            <a:r>
              <a:rPr lang="en-US" sz="800" dirty="0" smtClean="0">
                <a:latin typeface="Arial" pitchFamily="34" charset="0"/>
                <a:cs typeface="Arial" pitchFamily="34" charset="0"/>
              </a:rPr>
              <a:t>in </a:t>
            </a:r>
            <a:r>
              <a:rPr lang="en-US" sz="800" dirty="0">
                <a:latin typeface="Arial" pitchFamily="34" charset="0"/>
                <a:cs typeface="Arial" pitchFamily="34" charset="0"/>
              </a:rPr>
              <a:t>the dislocation density and the micro strains of the crystal lattice, as evidenced by the parameter </a:t>
            </a:r>
            <a:r>
              <a:rPr lang="en-US" sz="800" i="1" dirty="0">
                <a:latin typeface="Arial" pitchFamily="34" charset="0"/>
                <a:cs typeface="Arial" pitchFamily="34" charset="0"/>
              </a:rPr>
              <a:t>β</a:t>
            </a:r>
            <a:r>
              <a:rPr lang="en-US" sz="800" dirty="0">
                <a:latin typeface="Arial" pitchFamily="34" charset="0"/>
                <a:cs typeface="Arial" pitchFamily="34" charset="0"/>
              </a:rPr>
              <a:t> decrease. A decrease in the dislocation density can be caused by their escape into the grain boundaries under the influence of pulse current and / or increase in the CSR size.</a:t>
            </a:r>
            <a:endParaRPr lang="ru-RU" sz="800" dirty="0">
              <a:latin typeface="Arial" pitchFamily="34" charset="0"/>
              <a:cs typeface="Arial" pitchFamily="34" charset="0"/>
            </a:endParaRPr>
          </a:p>
          <a:p>
            <a:r>
              <a:rPr lang="en-US" sz="800" dirty="0">
                <a:latin typeface="Arial" pitchFamily="34" charset="0"/>
                <a:cs typeface="Arial" pitchFamily="34" charset="0"/>
              </a:rPr>
              <a:t>In turn, the </a:t>
            </a:r>
            <a:r>
              <a:rPr lang="en-US" sz="800" i="1" dirty="0">
                <a:latin typeface="Arial" pitchFamily="34" charset="0"/>
                <a:cs typeface="Arial" pitchFamily="34" charset="0"/>
              </a:rPr>
              <a:t>β</a:t>
            </a:r>
            <a:r>
              <a:rPr lang="en-US" sz="800" dirty="0">
                <a:latin typeface="Arial" pitchFamily="34" charset="0"/>
                <a:cs typeface="Arial" pitchFamily="34" charset="0"/>
              </a:rPr>
              <a:t> parameter decrease can be caused both by decrease in the dislocation density level and by increase in the CSR size and decrease in the values of micro distortions. In addition, due to the pulse current effect, the lattice parameter increases by 4 × 10</a:t>
            </a:r>
            <a:r>
              <a:rPr lang="en-US" sz="800" baseline="30000" dirty="0">
                <a:latin typeface="Arial" pitchFamily="34" charset="0"/>
                <a:cs typeface="Arial" pitchFamily="34" charset="0"/>
              </a:rPr>
              <a:t>-4</a:t>
            </a:r>
            <a:r>
              <a:rPr lang="en-US" sz="800" dirty="0">
                <a:latin typeface="Arial" pitchFamily="34" charset="0"/>
                <a:cs typeface="Arial" pitchFamily="34" charset="0"/>
              </a:rPr>
              <a:t> [Å] (</a:t>
            </a:r>
            <a:r>
              <a:rPr lang="en-US" sz="800" dirty="0">
                <a:latin typeface="Arial" pitchFamily="34" charset="0"/>
                <a:cs typeface="Arial" pitchFamily="34" charset="0"/>
                <a:sym typeface="Symbol"/>
              </a:rPr>
              <a:t></a:t>
            </a:r>
            <a:r>
              <a:rPr lang="en-US" sz="800" dirty="0">
                <a:latin typeface="Arial" pitchFamily="34" charset="0"/>
                <a:cs typeface="Arial" pitchFamily="34" charset="0"/>
              </a:rPr>
              <a:t>0.01%), which also affects the CSR size. Reduced </a:t>
            </a:r>
            <a:r>
              <a:rPr lang="en-US" sz="800" dirty="0" err="1">
                <a:latin typeface="Arial" pitchFamily="34" charset="0"/>
                <a:cs typeface="Arial" pitchFamily="34" charset="0"/>
              </a:rPr>
              <a:t>microdistortions</a:t>
            </a:r>
            <a:r>
              <a:rPr lang="en-US" sz="800" dirty="0">
                <a:latin typeface="Arial" pitchFamily="34" charset="0"/>
                <a:cs typeface="Arial" pitchFamily="34" charset="0"/>
              </a:rPr>
              <a:t> can also facilitate these processes. The increase in the size of the CSR / steel grains as a result of exposure to the pulse current is apparently associated with recrystallization.</a:t>
            </a:r>
            <a:endParaRPr lang="ru-RU" sz="800" dirty="0">
              <a:latin typeface="Arial" pitchFamily="34" charset="0"/>
              <a:cs typeface="Arial" pitchFamily="34" charset="0"/>
            </a:endParaRPr>
          </a:p>
          <a:p>
            <a:r>
              <a:rPr lang="en-US" sz="800" dirty="0">
                <a:latin typeface="Arial" pitchFamily="34" charset="0"/>
                <a:cs typeface="Arial" pitchFamily="34" charset="0"/>
              </a:rPr>
              <a:t>As seen from Tables 1 and 2, despite the indicated changes in the defect structure, the preliminary pulse current treatment did not lead to changes in the mechanical properties of the 10kp5 steel. The strength and ductility have practically remained at their initial levels. The compressive stresses in steel in the initial state (as delivered) are associated with the technology of sheet production by rolling. Pulse current and cyclic loading increase macroscopic stresses.</a:t>
            </a:r>
            <a:endParaRPr lang="ru-RU" sz="800" dirty="0">
              <a:latin typeface="Arial" pitchFamily="34" charset="0"/>
              <a:cs typeface="Arial" pitchFamily="34" charset="0"/>
            </a:endParaRPr>
          </a:p>
          <a:p>
            <a:r>
              <a:rPr lang="en-US" sz="800" dirty="0">
                <a:latin typeface="Arial" pitchFamily="34" charset="0"/>
                <a:cs typeface="Arial" pitchFamily="34" charset="0"/>
              </a:rPr>
              <a:t>Cyclic loading affects the evolution of the defect structure of steel. As seen from Table 1, preliminary cyclic loading leads to a slight increase in the dislocation density, leading to strain hardening, and an increase in CSR by ~13%. As a result of cyclic “zero-to-tension” loading in 1,000 cycles in the stress range of </a:t>
            </a:r>
            <a:r>
              <a:rPr lang="en-US" sz="800" i="1" dirty="0">
                <a:latin typeface="Arial" pitchFamily="34" charset="0"/>
                <a:cs typeface="Arial" pitchFamily="34" charset="0"/>
                <a:sym typeface="Symbol"/>
              </a:rPr>
              <a:t></a:t>
            </a:r>
            <a:r>
              <a:rPr lang="en-US" sz="800" baseline="-25000" dirty="0" err="1">
                <a:latin typeface="Arial" pitchFamily="34" charset="0"/>
                <a:cs typeface="Arial" pitchFamily="34" charset="0"/>
              </a:rPr>
              <a:t>ys</a:t>
            </a:r>
            <a:r>
              <a:rPr lang="en-US" sz="800" dirty="0">
                <a:latin typeface="Arial" pitchFamily="34" charset="0"/>
                <a:cs typeface="Arial" pitchFamily="34" charset="0"/>
                <a:sym typeface="Symbol"/>
              </a:rPr>
              <a:t></a:t>
            </a:r>
            <a:r>
              <a:rPr lang="en-US" sz="800" i="1" dirty="0">
                <a:latin typeface="Arial" pitchFamily="34" charset="0"/>
                <a:cs typeface="Arial" pitchFamily="34" charset="0"/>
                <a:sym typeface="Symbol"/>
              </a:rPr>
              <a:t></a:t>
            </a:r>
            <a:r>
              <a:rPr lang="en-US" sz="800" baseline="-25000" dirty="0">
                <a:latin typeface="Arial" pitchFamily="34" charset="0"/>
                <a:cs typeface="Arial" pitchFamily="34" charset="0"/>
              </a:rPr>
              <a:t>max</a:t>
            </a:r>
            <a:r>
              <a:rPr lang="en-US" sz="800" dirty="0">
                <a:latin typeface="Arial" pitchFamily="34" charset="0"/>
                <a:cs typeface="Arial" pitchFamily="34" charset="0"/>
                <a:sym typeface="Symbol"/>
              </a:rPr>
              <a:t></a:t>
            </a:r>
            <a:r>
              <a:rPr lang="en-US" sz="800" i="1" dirty="0">
                <a:latin typeface="Arial" pitchFamily="34" charset="0"/>
                <a:cs typeface="Arial" pitchFamily="34" charset="0"/>
                <a:sym typeface="Symbol"/>
              </a:rPr>
              <a:t></a:t>
            </a:r>
            <a:r>
              <a:rPr lang="en-US" sz="800" baseline="-25000" dirty="0" err="1">
                <a:latin typeface="Arial" pitchFamily="34" charset="0"/>
                <a:cs typeface="Arial" pitchFamily="34" charset="0"/>
              </a:rPr>
              <a:t>ts</a:t>
            </a:r>
            <a:r>
              <a:rPr lang="en-US" sz="800" dirty="0">
                <a:latin typeface="Arial" pitchFamily="34" charset="0"/>
                <a:cs typeface="Arial" pitchFamily="34" charset="0"/>
              </a:rPr>
              <a:t>, the yield stress increased by ~ 35% and the ductility decreased by almost 2.5 times. Thus, the deformation hardening of the material occurred</a:t>
            </a:r>
            <a:r>
              <a:rPr lang="en-US" sz="800" dirty="0" smtClean="0">
                <a:latin typeface="Arial" pitchFamily="34" charset="0"/>
                <a:cs typeface="Arial" pitchFamily="34" charset="0"/>
              </a:rPr>
              <a:t>.</a:t>
            </a:r>
            <a:endParaRPr lang="ru-RU" sz="800" dirty="0" smtClean="0">
              <a:latin typeface="Arial" pitchFamily="34" charset="0"/>
              <a:cs typeface="Arial" pitchFamily="34" charset="0"/>
            </a:endParaRPr>
          </a:p>
          <a:p>
            <a:r>
              <a:rPr lang="en-US" sz="800" dirty="0">
                <a:latin typeface="Arial" pitchFamily="34" charset="0"/>
                <a:cs typeface="Arial" pitchFamily="34" charset="0"/>
              </a:rPr>
              <a:t>1.85 increase in the iron carbide content after exposure to pulse current (0.38% </a:t>
            </a:r>
            <a:r>
              <a:rPr lang="en-US" sz="800" dirty="0" err="1">
                <a:latin typeface="Arial" pitchFamily="34" charset="0"/>
                <a:cs typeface="Arial" pitchFamily="34" charset="0"/>
              </a:rPr>
              <a:t>vs</a:t>
            </a:r>
            <a:r>
              <a:rPr lang="en-US" sz="800" dirty="0">
                <a:latin typeface="Arial" pitchFamily="34" charset="0"/>
                <a:cs typeface="Arial" pitchFamily="34" charset="0"/>
              </a:rPr>
              <a:t> 0.205% for the initial material) and 1.6 increase after cyclic loading (0.33%), as well as strain hardening after cyclic tests have an effect for a significant decrease in plasticity and an increase in the yield stress (Table 2).</a:t>
            </a:r>
            <a:endParaRPr lang="ru-RU" sz="800" dirty="0">
              <a:latin typeface="Arial" pitchFamily="34" charset="0"/>
              <a:cs typeface="Arial" pitchFamily="34" charset="0"/>
            </a:endParaRPr>
          </a:p>
          <a:p>
            <a:r>
              <a:rPr lang="en-US" sz="800" dirty="0">
                <a:latin typeface="Arial" pitchFamily="34" charset="0"/>
                <a:cs typeface="Arial" pitchFamily="34" charset="0"/>
              </a:rPr>
              <a:t>The preserved strength and ductility values of the 10kp5 steel after pulse current treatment at the level of these parameters as for the initial material apparently became possible due to competing influences, i.e. relaxation processes in the dislocation structure, decrease in the dislocation density and decrease in micro strains in the crystal lattice, increase in the lattice parameter, increase in grain size, on the one hand, and increase in the percentage of cementite and compressive macroscopic stresses, on the other hand</a:t>
            </a:r>
            <a:r>
              <a:rPr lang="en-US" sz="800" dirty="0" smtClean="0">
                <a:latin typeface="Arial" pitchFamily="34" charset="0"/>
                <a:cs typeface="Arial" pitchFamily="34" charset="0"/>
              </a:rPr>
              <a:t>.</a:t>
            </a:r>
            <a:endParaRPr lang="ru-RU" sz="800" dirty="0" smtClean="0">
              <a:latin typeface="Arial" pitchFamily="34" charset="0"/>
              <a:cs typeface="Arial" pitchFamily="34" charset="0"/>
            </a:endParaRPr>
          </a:p>
          <a:p>
            <a:r>
              <a:rPr lang="en-US" sz="800" dirty="0">
                <a:latin typeface="Arial" pitchFamily="34" charset="0"/>
                <a:cs typeface="Arial" pitchFamily="34" charset="0"/>
              </a:rPr>
              <a:t>As seen from Table 2, the preliminary cyclic “zero-to-tension” loading in 1,000 cycles (</a:t>
            </a:r>
            <a:r>
              <a:rPr lang="en-US" sz="800" i="1" dirty="0">
                <a:latin typeface="Arial" pitchFamily="34" charset="0"/>
                <a:cs typeface="Arial" pitchFamily="34" charset="0"/>
                <a:sym typeface="Symbol"/>
              </a:rPr>
              <a:t></a:t>
            </a:r>
            <a:r>
              <a:rPr lang="en-US" sz="800" baseline="-25000" dirty="0">
                <a:latin typeface="Arial" pitchFamily="34" charset="0"/>
                <a:cs typeface="Arial" pitchFamily="34" charset="0"/>
              </a:rPr>
              <a:t>max</a:t>
            </a:r>
            <a:r>
              <a:rPr lang="en-US" sz="800" dirty="0">
                <a:latin typeface="Arial" pitchFamily="34" charset="0"/>
                <a:cs typeface="Arial" pitchFamily="34" charset="0"/>
              </a:rPr>
              <a:t>=1,11</a:t>
            </a:r>
            <a:r>
              <a:rPr lang="en-US" sz="800" dirty="0">
                <a:latin typeface="Arial" pitchFamily="34" charset="0"/>
                <a:cs typeface="Arial" pitchFamily="34" charset="0"/>
                <a:sym typeface="Symbol"/>
              </a:rPr>
              <a:t></a:t>
            </a:r>
            <a:r>
              <a:rPr lang="en-US" sz="800" i="1" dirty="0">
                <a:latin typeface="Arial" pitchFamily="34" charset="0"/>
                <a:cs typeface="Arial" pitchFamily="34" charset="0"/>
                <a:sym typeface="Symbol"/>
              </a:rPr>
              <a:t></a:t>
            </a:r>
            <a:r>
              <a:rPr lang="en-US" sz="800" baseline="-25000" dirty="0" err="1">
                <a:latin typeface="Arial" pitchFamily="34" charset="0"/>
                <a:cs typeface="Arial" pitchFamily="34" charset="0"/>
              </a:rPr>
              <a:t>ys</a:t>
            </a:r>
            <a:r>
              <a:rPr lang="en-US" sz="800" dirty="0">
                <a:latin typeface="Arial" pitchFamily="34" charset="0"/>
                <a:cs typeface="Arial" pitchFamily="34" charset="0"/>
              </a:rPr>
              <a:t>= 306 </a:t>
            </a:r>
            <a:r>
              <a:rPr lang="en-US" sz="800" dirty="0" err="1">
                <a:latin typeface="Arial" pitchFamily="34" charset="0"/>
                <a:cs typeface="Arial" pitchFamily="34" charset="0"/>
              </a:rPr>
              <a:t>MPa</a:t>
            </a:r>
            <a:r>
              <a:rPr lang="en-US" sz="800" dirty="0">
                <a:latin typeface="Arial" pitchFamily="34" charset="0"/>
                <a:cs typeface="Arial" pitchFamily="34" charset="0"/>
              </a:rPr>
              <a:t>) at the samples tension with pulse current increases the yield strength of the 10kp5 steel by 1.2 times, while its plasticity significantly decreases.</a:t>
            </a:r>
            <a:endParaRPr lang="ru-RU" sz="800" dirty="0">
              <a:latin typeface="Arial" pitchFamily="34" charset="0"/>
              <a:cs typeface="Arial" pitchFamily="34" charset="0"/>
            </a:endParaRPr>
          </a:p>
          <a:p>
            <a:r>
              <a:rPr lang="en-US" sz="800" dirty="0">
                <a:latin typeface="Arial" pitchFamily="34" charset="0"/>
                <a:cs typeface="Arial" pitchFamily="34" charset="0"/>
              </a:rPr>
              <a:t>For the 10kp5 steel samples in states determined by the preliminary action of pulse current, cyclic loading at their tension without electric current, as well as at tension with pulse electric current, a qualitatively similar nature of destruction was established for the sample previously subjected to cyclic loading, i.e. ductile fracture with the formation of cup fracture in the neck of the extended specimen and with the formation of shear lips, as for the samples in the initial state. Some difference may lie in the quantitative characteristics of fractures (e.g. size of pits and micro pits, the size and orientation of </a:t>
            </a:r>
            <a:r>
              <a:rPr lang="en-US" sz="800" dirty="0" err="1">
                <a:latin typeface="Arial" pitchFamily="34" charset="0"/>
                <a:cs typeface="Arial" pitchFamily="34" charset="0"/>
              </a:rPr>
              <a:t>microcracks</a:t>
            </a:r>
            <a:r>
              <a:rPr lang="en-US" sz="800" dirty="0">
                <a:latin typeface="Arial" pitchFamily="34" charset="0"/>
                <a:cs typeface="Arial" pitchFamily="34" charset="0"/>
              </a:rPr>
              <a:t>, and the density of these </a:t>
            </a:r>
            <a:r>
              <a:rPr lang="en-US" sz="800" dirty="0" err="1">
                <a:latin typeface="Arial" pitchFamily="34" charset="0"/>
                <a:cs typeface="Arial" pitchFamily="34" charset="0"/>
              </a:rPr>
              <a:t>microdefects</a:t>
            </a:r>
            <a:r>
              <a:rPr lang="en-US" sz="800" dirty="0">
                <a:latin typeface="Arial" pitchFamily="34" charset="0"/>
                <a:cs typeface="Arial" pitchFamily="34" charset="0"/>
              </a:rPr>
              <a:t>).</a:t>
            </a:r>
            <a:endParaRPr lang="ru-RU" sz="800" dirty="0">
              <a:latin typeface="Arial" pitchFamily="34" charset="0"/>
              <a:cs typeface="Arial" pitchFamily="34" charset="0"/>
            </a:endParaRPr>
          </a:p>
        </p:txBody>
      </p:sp>
    </p:spTree>
    <p:extLst>
      <p:ext uri="{BB962C8B-B14F-4D97-AF65-F5344CB8AC3E}">
        <p14:creationId xmlns:p14="http://schemas.microsoft.com/office/powerpoint/2010/main" val="69214259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1152</Words>
  <Application>Microsoft Office PowerPoint</Application>
  <PresentationFormat>Экран (4:3)</PresentationFormat>
  <Paragraphs>103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XIV Международная конференция «МЕХАНИКА, РЕСУРС И ДИАГНОСТИКА материалов и конструкций»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XIV Международная конференция «МЕХАНИКА, РЕСУРС И ДИАГНОСТИКА материалов и конструкций»</dc:title>
  <dc:creator>Afanasiy</dc:creator>
  <cp:lastModifiedBy>Afanasiy</cp:lastModifiedBy>
  <cp:revision>9</cp:revision>
  <dcterms:created xsi:type="dcterms:W3CDTF">2020-10-22T04:19:16Z</dcterms:created>
  <dcterms:modified xsi:type="dcterms:W3CDTF">2020-10-22T05:39:37Z</dcterms:modified>
</cp:coreProperties>
</file>