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0075863" cy="7556500"/>
  <p:notesSz cx="6858000" cy="9144000"/>
  <p:defaultTextStyle>
    <a:defPPr>
      <a:defRPr lang="ru-RU"/>
    </a:defPPr>
    <a:lvl1pPr marL="0" algn="l" defTabSz="1042690" rtl="0" eaLnBrk="1" latinLnBrk="0" hangingPunct="1">
      <a:defRPr sz="2053" kern="1200">
        <a:solidFill>
          <a:schemeClr val="tx1"/>
        </a:solidFill>
        <a:latin typeface="+mn-lt"/>
        <a:ea typeface="+mn-ea"/>
        <a:cs typeface="+mn-cs"/>
      </a:defRPr>
    </a:lvl1pPr>
    <a:lvl2pPr marL="521345" algn="l" defTabSz="1042690" rtl="0" eaLnBrk="1" latinLnBrk="0" hangingPunct="1">
      <a:defRPr sz="2053" kern="1200">
        <a:solidFill>
          <a:schemeClr val="tx1"/>
        </a:solidFill>
        <a:latin typeface="+mn-lt"/>
        <a:ea typeface="+mn-ea"/>
        <a:cs typeface="+mn-cs"/>
      </a:defRPr>
    </a:lvl2pPr>
    <a:lvl3pPr marL="1042690" algn="l" defTabSz="1042690" rtl="0" eaLnBrk="1" latinLnBrk="0" hangingPunct="1">
      <a:defRPr sz="2053" kern="1200">
        <a:solidFill>
          <a:schemeClr val="tx1"/>
        </a:solidFill>
        <a:latin typeface="+mn-lt"/>
        <a:ea typeface="+mn-ea"/>
        <a:cs typeface="+mn-cs"/>
      </a:defRPr>
    </a:lvl3pPr>
    <a:lvl4pPr marL="1564035" algn="l" defTabSz="1042690" rtl="0" eaLnBrk="1" latinLnBrk="0" hangingPunct="1">
      <a:defRPr sz="2053" kern="1200">
        <a:solidFill>
          <a:schemeClr val="tx1"/>
        </a:solidFill>
        <a:latin typeface="+mn-lt"/>
        <a:ea typeface="+mn-ea"/>
        <a:cs typeface="+mn-cs"/>
      </a:defRPr>
    </a:lvl4pPr>
    <a:lvl5pPr marL="2085381" algn="l" defTabSz="1042690" rtl="0" eaLnBrk="1" latinLnBrk="0" hangingPunct="1">
      <a:defRPr sz="2053" kern="1200">
        <a:solidFill>
          <a:schemeClr val="tx1"/>
        </a:solidFill>
        <a:latin typeface="+mn-lt"/>
        <a:ea typeface="+mn-ea"/>
        <a:cs typeface="+mn-cs"/>
      </a:defRPr>
    </a:lvl5pPr>
    <a:lvl6pPr marL="2606726" algn="l" defTabSz="1042690" rtl="0" eaLnBrk="1" latinLnBrk="0" hangingPunct="1">
      <a:defRPr sz="2053" kern="1200">
        <a:solidFill>
          <a:schemeClr val="tx1"/>
        </a:solidFill>
        <a:latin typeface="+mn-lt"/>
        <a:ea typeface="+mn-ea"/>
        <a:cs typeface="+mn-cs"/>
      </a:defRPr>
    </a:lvl6pPr>
    <a:lvl7pPr marL="3128071" algn="l" defTabSz="1042690" rtl="0" eaLnBrk="1" latinLnBrk="0" hangingPunct="1">
      <a:defRPr sz="2053" kern="1200">
        <a:solidFill>
          <a:schemeClr val="tx1"/>
        </a:solidFill>
        <a:latin typeface="+mn-lt"/>
        <a:ea typeface="+mn-ea"/>
        <a:cs typeface="+mn-cs"/>
      </a:defRPr>
    </a:lvl7pPr>
    <a:lvl8pPr marL="3649416" algn="l" defTabSz="1042690" rtl="0" eaLnBrk="1" latinLnBrk="0" hangingPunct="1">
      <a:defRPr sz="2053" kern="1200">
        <a:solidFill>
          <a:schemeClr val="tx1"/>
        </a:solidFill>
        <a:latin typeface="+mn-lt"/>
        <a:ea typeface="+mn-ea"/>
        <a:cs typeface="+mn-cs"/>
      </a:defRPr>
    </a:lvl8pPr>
    <a:lvl9pPr marL="4170761" algn="l" defTabSz="1042690" rtl="0" eaLnBrk="1" latinLnBrk="0" hangingPunct="1">
      <a:defRPr sz="205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0" userDrawn="1">
          <p15:clr>
            <a:srgbClr val="A4A3A4"/>
          </p15:clr>
        </p15:guide>
        <p15:guide id="2" pos="317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0099FF"/>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434" y="78"/>
      </p:cViewPr>
      <p:guideLst>
        <p:guide orient="horz" pos="2380"/>
        <p:guide pos="317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Dima\Desktop\&#1050;&#1086;&#1085;&#1092;&#1077;&#1088;&#1077;&#1085;&#1094;&#1080;&#1103;%20&#1048;&#1052;&#1040;&#1064;.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Dima\Desktop\&#1050;&#1086;&#1085;&#1092;&#1077;&#1088;&#1077;&#1085;&#1094;&#1080;&#1103;%20&#1048;&#1052;&#1040;&#1064;.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Dima\Desktop\&#1050;&#1086;&#1085;&#1092;&#1077;&#1088;&#1077;&#1085;&#1094;&#1080;&#1103;%20&#1048;&#1052;&#1040;&#1064;.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ru-RU" sz="600" dirty="0">
                <a:latin typeface="Times New Roman" panose="02020603050405020304" pitchFamily="18" charset="0"/>
                <a:cs typeface="Times New Roman" panose="02020603050405020304" pitchFamily="18" charset="0"/>
              </a:rPr>
              <a:t>СХОДИМОСТЬ ДЕФЕКТОВ СВАРНЫХ ШВОВ</a:t>
            </a:r>
          </a:p>
        </c:rich>
      </c:tx>
      <c:layout>
        <c:manualLayout>
          <c:xMode val="edge"/>
          <c:yMode val="edge"/>
          <c:x val="0.19564097222222221"/>
          <c:y val="4.9388888888888892E-2"/>
        </c:manualLayout>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ru-RU"/>
        </a:p>
      </c:txPr>
    </c:title>
    <c:autoTitleDeleted val="0"/>
    <c:plotArea>
      <c:layout>
        <c:manualLayout>
          <c:layoutTarget val="inner"/>
          <c:xMode val="edge"/>
          <c:yMode val="edge"/>
          <c:x val="0.14192569444444444"/>
          <c:y val="0.18859166666666666"/>
          <c:w val="0.80515763888888892"/>
          <c:h val="0.58998444444444431"/>
        </c:manualLayout>
      </c:layout>
      <c:barChart>
        <c:barDir val="col"/>
        <c:grouping val="clustered"/>
        <c:varyColors val="0"/>
        <c:ser>
          <c:idx val="0"/>
          <c:order val="0"/>
          <c:tx>
            <c:strRef>
              <c:f>Лист1!$B$1</c:f>
              <c:strCache>
                <c:ptCount val="1"/>
                <c:pt idx="0">
                  <c:v>Сходимость дефектов сварных швов</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numRef>
              <c:f>Лист1!$A$2:$A$7</c:f>
              <c:numCache>
                <c:formatCode>General</c:formatCode>
                <c:ptCount val="6"/>
                <c:pt idx="0">
                  <c:v>1400</c:v>
                </c:pt>
                <c:pt idx="1">
                  <c:v>1200</c:v>
                </c:pt>
                <c:pt idx="2">
                  <c:v>1000</c:v>
                </c:pt>
                <c:pt idx="3">
                  <c:v>800</c:v>
                </c:pt>
                <c:pt idx="4">
                  <c:v>700</c:v>
                </c:pt>
                <c:pt idx="5">
                  <c:v>500</c:v>
                </c:pt>
              </c:numCache>
            </c:numRef>
          </c:cat>
          <c:val>
            <c:numRef>
              <c:f>Лист1!$B$2:$B$7</c:f>
              <c:numCache>
                <c:formatCode>General</c:formatCode>
                <c:ptCount val="6"/>
                <c:pt idx="0">
                  <c:v>86.69</c:v>
                </c:pt>
                <c:pt idx="1">
                  <c:v>86.12</c:v>
                </c:pt>
                <c:pt idx="2">
                  <c:v>98.92</c:v>
                </c:pt>
                <c:pt idx="3">
                  <c:v>83.12</c:v>
                </c:pt>
                <c:pt idx="4">
                  <c:v>51.06</c:v>
                </c:pt>
                <c:pt idx="5">
                  <c:v>59.74</c:v>
                </c:pt>
              </c:numCache>
            </c:numRef>
          </c:val>
          <c:extLst>
            <c:ext xmlns:c16="http://schemas.microsoft.com/office/drawing/2014/chart" uri="{C3380CC4-5D6E-409C-BE32-E72D297353CC}">
              <c16:uniqueId val="{00000000-C4AB-430F-92BD-C577A58D1EC7}"/>
            </c:ext>
          </c:extLst>
        </c:ser>
        <c:dLbls>
          <c:showLegendKey val="0"/>
          <c:showVal val="0"/>
          <c:showCatName val="0"/>
          <c:showSerName val="0"/>
          <c:showPercent val="0"/>
          <c:showBubbleSize val="0"/>
        </c:dLbls>
        <c:gapWidth val="100"/>
        <c:overlap val="-24"/>
        <c:axId val="448601056"/>
        <c:axId val="449060832"/>
      </c:barChart>
      <c:catAx>
        <c:axId val="448601056"/>
        <c:scaling>
          <c:orientation val="minMax"/>
        </c:scaling>
        <c:delete val="0"/>
        <c:axPos val="b"/>
        <c:title>
          <c:tx>
            <c:rich>
              <a:bodyPr rot="0" spcFirstLastPara="1" vertOverflow="ellipsis" vert="horz" wrap="square" anchor="ctr" anchorCtr="1"/>
              <a:lstStyle/>
              <a:p>
                <a:pPr>
                  <a:defRPr sz="600" b="1" i="0" u="none" strike="noStrike" kern="1200" cap="all" baseline="0">
                    <a:solidFill>
                      <a:schemeClr val="lt1">
                        <a:lumMod val="85000"/>
                      </a:schemeClr>
                    </a:solidFill>
                    <a:latin typeface="Times New Roman" panose="02020603050405020304" pitchFamily="18" charset="0"/>
                    <a:ea typeface="+mn-ea"/>
                    <a:cs typeface="Times New Roman" panose="02020603050405020304" pitchFamily="18" charset="0"/>
                  </a:defRPr>
                </a:pPr>
                <a:r>
                  <a:rPr lang="ru-RU" sz="600">
                    <a:latin typeface="Times New Roman" panose="02020603050405020304" pitchFamily="18" charset="0"/>
                    <a:cs typeface="Times New Roman" panose="02020603050405020304" pitchFamily="18" charset="0"/>
                  </a:rPr>
                  <a:t>Условный диаметр газопроводов, мм</a:t>
                </a:r>
              </a:p>
            </c:rich>
          </c:tx>
          <c:layout>
            <c:manualLayout>
              <c:xMode val="edge"/>
              <c:yMode val="edge"/>
              <c:x val="0.2348045138888889"/>
              <c:y val="0.87881277777777778"/>
            </c:manualLayout>
          </c:layout>
          <c:overlay val="0"/>
          <c:spPr>
            <a:noFill/>
            <a:ln>
              <a:noFill/>
            </a:ln>
            <a:effectLst/>
          </c:spPr>
          <c:txPr>
            <a:bodyPr rot="0" spcFirstLastPara="1" vertOverflow="ellipsis" vert="horz" wrap="square" anchor="ctr" anchorCtr="1"/>
            <a:lstStyle/>
            <a:p>
              <a:pPr>
                <a:defRPr sz="600" b="1" i="0" u="none" strike="noStrike" kern="1200" cap="all" baseline="0">
                  <a:solidFill>
                    <a:schemeClr val="lt1">
                      <a:lumMod val="85000"/>
                    </a:schemeClr>
                  </a:solidFill>
                  <a:latin typeface="Times New Roman" panose="02020603050405020304" pitchFamily="18" charset="0"/>
                  <a:ea typeface="+mn-ea"/>
                  <a:cs typeface="Times New Roman" panose="02020603050405020304" pitchFamily="18" charset="0"/>
                </a:defRPr>
              </a:pPr>
              <a:endParaRPr lang="ru-RU"/>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600" b="0" i="0" u="none" strike="noStrike" kern="1200" baseline="0">
                <a:solidFill>
                  <a:schemeClr val="lt1">
                    <a:lumMod val="85000"/>
                  </a:schemeClr>
                </a:solidFill>
                <a:latin typeface="Times New Roman" panose="02020603050405020304" pitchFamily="18" charset="0"/>
                <a:ea typeface="+mn-ea"/>
                <a:cs typeface="Times New Roman" panose="02020603050405020304" pitchFamily="18" charset="0"/>
              </a:defRPr>
            </a:pPr>
            <a:endParaRPr lang="ru-RU"/>
          </a:p>
        </c:txPr>
        <c:crossAx val="449060832"/>
        <c:crosses val="autoZero"/>
        <c:auto val="1"/>
        <c:lblAlgn val="ctr"/>
        <c:lblOffset val="100"/>
        <c:noMultiLvlLbl val="0"/>
      </c:catAx>
      <c:valAx>
        <c:axId val="449060832"/>
        <c:scaling>
          <c:orientation val="minMax"/>
          <c:max val="100"/>
          <c:min val="0"/>
        </c:scaling>
        <c:delete val="0"/>
        <c:axPos val="l"/>
        <c:majorGridlines>
          <c:spPr>
            <a:ln w="9525" cap="flat" cmpd="sng" algn="ctr">
              <a:solidFill>
                <a:schemeClr val="lt1">
                  <a:lumMod val="95000"/>
                  <a:alpha val="10000"/>
                </a:schemeClr>
              </a:solidFill>
              <a:round/>
            </a:ln>
            <a:effectLst/>
          </c:spPr>
        </c:majorGridlines>
        <c:title>
          <c:tx>
            <c:rich>
              <a:bodyPr rot="-5400000" spcFirstLastPara="1" vertOverflow="ellipsis" vert="horz" wrap="square" anchor="ctr" anchorCtr="1"/>
              <a:lstStyle/>
              <a:p>
                <a:pPr>
                  <a:defRPr sz="600" b="1" i="0" u="none" strike="noStrike" kern="1200" cap="all" baseline="0">
                    <a:solidFill>
                      <a:schemeClr val="lt1">
                        <a:lumMod val="85000"/>
                      </a:schemeClr>
                    </a:solidFill>
                    <a:latin typeface="Times New Roman" panose="02020603050405020304" pitchFamily="18" charset="0"/>
                    <a:ea typeface="+mn-ea"/>
                    <a:cs typeface="Times New Roman" panose="02020603050405020304" pitchFamily="18" charset="0"/>
                  </a:defRPr>
                </a:pPr>
                <a:r>
                  <a:rPr lang="ru-RU" sz="600">
                    <a:latin typeface="Times New Roman" panose="02020603050405020304" pitchFamily="18" charset="0"/>
                    <a:cs typeface="Times New Roman" panose="02020603050405020304" pitchFamily="18" charset="0"/>
                  </a:rPr>
                  <a:t>Процент совпадения данных</a:t>
                </a:r>
              </a:p>
            </c:rich>
          </c:tx>
          <c:layout>
            <c:manualLayout>
              <c:xMode val="edge"/>
              <c:yMode val="edge"/>
              <c:x val="1.6189236111111113E-2"/>
              <c:y val="6.5665000000000001E-2"/>
            </c:manualLayout>
          </c:layout>
          <c:overlay val="0"/>
          <c:spPr>
            <a:noFill/>
            <a:ln>
              <a:noFill/>
            </a:ln>
            <a:effectLst/>
          </c:spPr>
          <c:txPr>
            <a:bodyPr rot="-5400000" spcFirstLastPara="1" vertOverflow="ellipsis" vert="horz" wrap="square" anchor="ctr" anchorCtr="1"/>
            <a:lstStyle/>
            <a:p>
              <a:pPr>
                <a:defRPr sz="600" b="1" i="0" u="none" strike="noStrike" kern="1200" cap="all" baseline="0">
                  <a:solidFill>
                    <a:schemeClr val="lt1">
                      <a:lumMod val="85000"/>
                    </a:schemeClr>
                  </a:solidFill>
                  <a:latin typeface="Times New Roman" panose="02020603050405020304" pitchFamily="18" charset="0"/>
                  <a:ea typeface="+mn-ea"/>
                  <a:cs typeface="Times New Roman" panose="02020603050405020304" pitchFamily="18" charset="0"/>
                </a:defRPr>
              </a:pPr>
              <a:endParaRPr lang="ru-RU"/>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600" b="0" i="0" u="none" strike="noStrike" kern="1200" baseline="0">
                <a:solidFill>
                  <a:schemeClr val="lt1">
                    <a:lumMod val="85000"/>
                  </a:schemeClr>
                </a:solidFill>
                <a:latin typeface="Times New Roman" panose="02020603050405020304" pitchFamily="18" charset="0"/>
                <a:ea typeface="+mn-ea"/>
                <a:cs typeface="Times New Roman" panose="02020603050405020304" pitchFamily="18" charset="0"/>
              </a:defRPr>
            </a:pPr>
            <a:endParaRPr lang="ru-RU"/>
          </a:p>
        </c:txPr>
        <c:crossAx val="448601056"/>
        <c:crosses val="autoZero"/>
        <c:crossBetween val="between"/>
        <c:minorUnit val="1"/>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ru-RU" sz="600" dirty="0">
                <a:latin typeface="Times New Roman" panose="02020603050405020304" pitchFamily="18" charset="0"/>
                <a:cs typeface="Times New Roman" panose="02020603050405020304" pitchFamily="18" charset="0"/>
              </a:rPr>
              <a:t>КОЛИЧЕСТВО ОБСЛЕДОВАННЫХ ТРУБ С ДЕФЕКТАМИ ПО РАЗЛИЧНЫМ ДИАМЕТРАМ</a:t>
            </a:r>
          </a:p>
        </c:rich>
      </c:tx>
      <c:layout>
        <c:manualLayout>
          <c:xMode val="edge"/>
          <c:yMode val="edge"/>
          <c:x val="0.12289131944444444"/>
          <c:y val="3.5277777777777776E-2"/>
        </c:manualLayout>
      </c:layout>
      <c:overlay val="1"/>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ru-RU"/>
        </a:p>
      </c:txPr>
    </c:title>
    <c:autoTitleDeleted val="0"/>
    <c:plotArea>
      <c:layout>
        <c:manualLayout>
          <c:layoutTarget val="inner"/>
          <c:xMode val="edge"/>
          <c:yMode val="edge"/>
          <c:x val="0.31744201388888887"/>
          <c:y val="0.18082277777777778"/>
          <c:w val="0.37393541666666669"/>
          <c:h val="0.5982966666666667"/>
        </c:manualLayout>
      </c:layout>
      <c:pieChart>
        <c:varyColors val="1"/>
        <c:ser>
          <c:idx val="0"/>
          <c:order val="0"/>
          <c:tx>
            <c:strRef>
              <c:f>Лист1!$B$53</c:f>
              <c:strCache>
                <c:ptCount val="1"/>
                <c:pt idx="0">
                  <c:v>Количество обследованных труб с дефектами по различным диаметрам</c:v>
                </c:pt>
              </c:strCache>
            </c:strRef>
          </c:tx>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EEDC-4DF7-BB71-DF44AFC4690B}"/>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EEDC-4DF7-BB71-DF44AFC4690B}"/>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EEDC-4DF7-BB71-DF44AFC4690B}"/>
              </c:ext>
            </c:extLst>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7-EEDC-4DF7-BB71-DF44AFC4690B}"/>
              </c:ext>
            </c:extLst>
          </c:dPt>
          <c:dPt>
            <c:idx val="4"/>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9-EEDC-4DF7-BB71-DF44AFC4690B}"/>
              </c:ext>
            </c:extLst>
          </c:dPt>
          <c:dPt>
            <c:idx val="5"/>
            <c:bubble3D val="0"/>
            <c:spPr>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B-EEDC-4DF7-BB71-DF44AFC4690B}"/>
              </c:ext>
            </c:extLst>
          </c:dPt>
          <c:dLbls>
            <c:dLbl>
              <c:idx val="0"/>
              <c:layout>
                <c:manualLayout>
                  <c:x val="1.5180008748906387E-2"/>
                  <c:y val="7.8408428113152517E-3"/>
                </c:manualLayout>
              </c:layout>
              <c:tx>
                <c:rich>
                  <a:bodyPr/>
                  <a:lstStyle/>
                  <a:p>
                    <a:fld id="{958909C1-381C-40BB-A1DF-C4D10E2BD5F9}" type="VALUE">
                      <a:rPr lang="ru-RU" smtClean="0"/>
                      <a:pPr/>
                      <a:t>[ЗНАЧЕНИЕ]</a:t>
                    </a:fld>
                    <a:r>
                      <a:rPr lang="ru-RU" dirty="0"/>
                      <a:t> шт.</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EEDC-4DF7-BB71-DF44AFC4690B}"/>
                </c:ext>
              </c:extLst>
            </c:dLbl>
            <c:dLbl>
              <c:idx val="1"/>
              <c:layout>
                <c:manualLayout>
                  <c:x val="-3.3831255468066493E-2"/>
                  <c:y val="3.9187445319335171E-2"/>
                </c:manualLayout>
              </c:layout>
              <c:tx>
                <c:rich>
                  <a:bodyPr/>
                  <a:lstStyle/>
                  <a:p>
                    <a:fld id="{F7D254E6-30AA-429F-AE2F-1982110F2635}" type="VALUE">
                      <a:rPr lang="ru-RU" smtClean="0"/>
                      <a:pPr/>
                      <a:t>[ЗНАЧЕНИЕ]</a:t>
                    </a:fld>
                    <a:r>
                      <a:rPr lang="ru-RU" dirty="0"/>
                      <a:t> шт.</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EEDC-4DF7-BB71-DF44AFC4690B}"/>
                </c:ext>
              </c:extLst>
            </c:dLbl>
            <c:dLbl>
              <c:idx val="2"/>
              <c:layout>
                <c:manualLayout>
                  <c:x val="-1.6872594050743657E-2"/>
                  <c:y val="5.2336687080781572E-3"/>
                </c:manualLayout>
              </c:layout>
              <c:tx>
                <c:rich>
                  <a:bodyPr/>
                  <a:lstStyle/>
                  <a:p>
                    <a:fld id="{6907B6C6-832D-4F3A-B33D-C35758FBF234}" type="VALUE">
                      <a:rPr lang="ru-RU" smtClean="0"/>
                      <a:pPr/>
                      <a:t>[ЗНАЧЕНИЕ]</a:t>
                    </a:fld>
                    <a:r>
                      <a:rPr lang="ru-RU" dirty="0"/>
                      <a:t> шт.</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EEDC-4DF7-BB71-DF44AFC4690B}"/>
                </c:ext>
              </c:extLst>
            </c:dLbl>
            <c:dLbl>
              <c:idx val="3"/>
              <c:layout>
                <c:manualLayout>
                  <c:x val="-5.2486657917760277E-2"/>
                  <c:y val="-4.2800379119276755E-2"/>
                </c:manualLayout>
              </c:layout>
              <c:tx>
                <c:rich>
                  <a:bodyPr/>
                  <a:lstStyle/>
                  <a:p>
                    <a:fld id="{91EA1BAF-3EB6-4ECA-A754-7F61F3B40BC9}" type="VALUE">
                      <a:rPr lang="ru-RU" smtClean="0"/>
                      <a:pPr/>
                      <a:t>[ЗНАЧЕНИЕ]</a:t>
                    </a:fld>
                    <a:r>
                      <a:rPr lang="ru-RU" dirty="0"/>
                      <a:t> шт.</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EEDC-4DF7-BB71-DF44AFC4690B}"/>
                </c:ext>
              </c:extLst>
            </c:dLbl>
            <c:dLbl>
              <c:idx val="4"/>
              <c:layout>
                <c:manualLayout>
                  <c:x val="-1.8671697287839021E-2"/>
                  <c:y val="-5.2309711286089237E-2"/>
                </c:manualLayout>
              </c:layout>
              <c:tx>
                <c:rich>
                  <a:bodyPr/>
                  <a:lstStyle/>
                  <a:p>
                    <a:fld id="{F4DF54B8-1580-4579-9D41-C12734572725}" type="VALUE">
                      <a:rPr lang="ru-RU" smtClean="0"/>
                      <a:pPr/>
                      <a:t>[ЗНАЧЕНИЕ]</a:t>
                    </a:fld>
                    <a:r>
                      <a:rPr lang="ru-RU" dirty="0"/>
                      <a:t> шт.</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EEDC-4DF7-BB71-DF44AFC4690B}"/>
                </c:ext>
              </c:extLst>
            </c:dLbl>
            <c:dLbl>
              <c:idx val="5"/>
              <c:layout>
                <c:manualLayout>
                  <c:x val="-7.6678472222222224E-2"/>
                  <c:y val="5.9966666666666633E-2"/>
                </c:manualLayout>
              </c:layout>
              <c:tx>
                <c:rich>
                  <a:bodyPr/>
                  <a:lstStyle/>
                  <a:p>
                    <a:fld id="{A10AD745-1826-444E-BC58-87BDEE18E731}" type="VALUE">
                      <a:rPr lang="ru-RU" smtClean="0"/>
                      <a:pPr/>
                      <a:t>[ЗНАЧЕНИЕ]</a:t>
                    </a:fld>
                    <a:r>
                      <a:rPr lang="ru-RU" dirty="0"/>
                      <a:t> шт.</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EEDC-4DF7-BB71-DF44AFC4690B}"/>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lt1">
                        <a:lumMod val="85000"/>
                      </a:schemeClr>
                    </a:solidFill>
                    <a:latin typeface="Times New Roman" panose="02020603050405020304" pitchFamily="18" charset="0"/>
                    <a:ea typeface="+mn-ea"/>
                    <a:cs typeface="Times New Roman" panose="02020603050405020304" pitchFamily="18" charset="0"/>
                  </a:defRPr>
                </a:pPr>
                <a:endParaRPr lang="ru-RU"/>
              </a:p>
            </c:txPr>
            <c:showLegendKey val="0"/>
            <c:showVal val="1"/>
            <c:showCatName val="0"/>
            <c:showSerName val="0"/>
            <c:showPercent val="0"/>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Лист1!$A$54:$A$59</c:f>
              <c:strCache>
                <c:ptCount val="6"/>
                <c:pt idx="0">
                  <c:v>1400 мм</c:v>
                </c:pt>
                <c:pt idx="1">
                  <c:v>1200 мм</c:v>
                </c:pt>
                <c:pt idx="2">
                  <c:v>1000 мм</c:v>
                </c:pt>
                <c:pt idx="3">
                  <c:v>800 мм</c:v>
                </c:pt>
                <c:pt idx="4">
                  <c:v>700 мм</c:v>
                </c:pt>
                <c:pt idx="5">
                  <c:v>500 мм</c:v>
                </c:pt>
              </c:strCache>
            </c:strRef>
          </c:cat>
          <c:val>
            <c:numRef>
              <c:f>Лист1!$B$54:$B$59</c:f>
              <c:numCache>
                <c:formatCode>General</c:formatCode>
                <c:ptCount val="6"/>
                <c:pt idx="0">
                  <c:v>4321</c:v>
                </c:pt>
                <c:pt idx="1">
                  <c:v>347</c:v>
                </c:pt>
                <c:pt idx="2">
                  <c:v>114</c:v>
                </c:pt>
                <c:pt idx="3">
                  <c:v>245</c:v>
                </c:pt>
                <c:pt idx="4">
                  <c:v>221</c:v>
                </c:pt>
                <c:pt idx="5">
                  <c:v>1438</c:v>
                </c:pt>
              </c:numCache>
            </c:numRef>
          </c:val>
          <c:extLst>
            <c:ext xmlns:c16="http://schemas.microsoft.com/office/drawing/2014/chart" uri="{C3380CC4-5D6E-409C-BE32-E72D297353CC}">
              <c16:uniqueId val="{0000000C-EEDC-4DF7-BB71-DF44AFC4690B}"/>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600" b="0" i="0" u="none" strike="noStrike" kern="1200" baseline="0">
              <a:solidFill>
                <a:schemeClr val="lt1">
                  <a:lumMod val="85000"/>
                </a:schemeClr>
              </a:solidFill>
              <a:latin typeface="Times New Roman" panose="02020603050405020304" pitchFamily="18" charset="0"/>
              <a:ea typeface="+mn-ea"/>
              <a:cs typeface="Times New Roman" panose="02020603050405020304" pitchFamily="18" charset="0"/>
            </a:defRPr>
          </a:pPr>
          <a:endParaRPr lang="ru-RU"/>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ru-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ru-RU" sz="600" dirty="0">
                <a:latin typeface="Times New Roman" panose="02020603050405020304" pitchFamily="18" charset="0"/>
                <a:cs typeface="Times New Roman" panose="02020603050405020304" pitchFamily="18" charset="0"/>
              </a:rPr>
              <a:t>СХОДИМОСТЬ ДЕФЕКТОВ ГЕОМЕТРИИ</a:t>
            </a:r>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ru-RU"/>
        </a:p>
      </c:txPr>
    </c:title>
    <c:autoTitleDeleted val="0"/>
    <c:plotArea>
      <c:layout>
        <c:manualLayout>
          <c:layoutTarget val="inner"/>
          <c:xMode val="edge"/>
          <c:yMode val="edge"/>
          <c:x val="0.15178229166666671"/>
          <c:y val="0.17736111111111111"/>
          <c:w val="0.79232881944444444"/>
          <c:h val="0.59030876348789729"/>
        </c:manualLayout>
      </c:layout>
      <c:barChart>
        <c:barDir val="col"/>
        <c:grouping val="clustered"/>
        <c:varyColors val="0"/>
        <c:ser>
          <c:idx val="0"/>
          <c:order val="0"/>
          <c:tx>
            <c:strRef>
              <c:f>Лист1!$B$17</c:f>
              <c:strCache>
                <c:ptCount val="1"/>
                <c:pt idx="0">
                  <c:v>Сходимость дефектов геометрии</c:v>
                </c:pt>
              </c:strCache>
            </c:strRef>
          </c:tx>
          <c:spPr>
            <a:solidFill>
              <a:schemeClr val="accent6">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numRef>
              <c:f>Лист1!$A$18:$A$23</c:f>
              <c:numCache>
                <c:formatCode>General</c:formatCode>
                <c:ptCount val="6"/>
                <c:pt idx="0">
                  <c:v>1400</c:v>
                </c:pt>
                <c:pt idx="1">
                  <c:v>1200</c:v>
                </c:pt>
                <c:pt idx="2">
                  <c:v>1000</c:v>
                </c:pt>
                <c:pt idx="3">
                  <c:v>800</c:v>
                </c:pt>
                <c:pt idx="4">
                  <c:v>700</c:v>
                </c:pt>
                <c:pt idx="5">
                  <c:v>500</c:v>
                </c:pt>
              </c:numCache>
            </c:numRef>
          </c:cat>
          <c:val>
            <c:numRef>
              <c:f>Лист1!$B$18:$B$23</c:f>
              <c:numCache>
                <c:formatCode>General</c:formatCode>
                <c:ptCount val="6"/>
                <c:pt idx="0">
                  <c:v>85.47</c:v>
                </c:pt>
                <c:pt idx="1">
                  <c:v>79.59</c:v>
                </c:pt>
                <c:pt idx="2">
                  <c:v>100</c:v>
                </c:pt>
                <c:pt idx="3">
                  <c:v>93.33</c:v>
                </c:pt>
                <c:pt idx="4">
                  <c:v>60</c:v>
                </c:pt>
                <c:pt idx="5">
                  <c:v>87.67</c:v>
                </c:pt>
              </c:numCache>
            </c:numRef>
          </c:val>
          <c:extLst>
            <c:ext xmlns:c16="http://schemas.microsoft.com/office/drawing/2014/chart" uri="{C3380CC4-5D6E-409C-BE32-E72D297353CC}">
              <c16:uniqueId val="{00000000-54E5-4F77-B70D-F32E63B1B82F}"/>
            </c:ext>
          </c:extLst>
        </c:ser>
        <c:dLbls>
          <c:showLegendKey val="0"/>
          <c:showVal val="0"/>
          <c:showCatName val="0"/>
          <c:showSerName val="0"/>
          <c:showPercent val="0"/>
          <c:showBubbleSize val="0"/>
        </c:dLbls>
        <c:gapWidth val="100"/>
        <c:overlap val="-24"/>
        <c:axId val="450706592"/>
        <c:axId val="455194896"/>
      </c:barChart>
      <c:catAx>
        <c:axId val="450706592"/>
        <c:scaling>
          <c:orientation val="minMax"/>
        </c:scaling>
        <c:delete val="0"/>
        <c:axPos val="b"/>
        <c:title>
          <c:tx>
            <c:rich>
              <a:bodyPr rot="0" spcFirstLastPara="1" vertOverflow="ellipsis" vert="horz" wrap="square" anchor="ctr" anchorCtr="1"/>
              <a:lstStyle/>
              <a:p>
                <a:pPr>
                  <a:defRPr sz="600" b="1" i="0" u="none" strike="noStrike" kern="1200" cap="all" baseline="0">
                    <a:solidFill>
                      <a:schemeClr val="lt1">
                        <a:lumMod val="85000"/>
                      </a:schemeClr>
                    </a:solidFill>
                    <a:latin typeface="Times New Roman" panose="02020603050405020304" pitchFamily="18" charset="0"/>
                    <a:ea typeface="+mn-ea"/>
                    <a:cs typeface="Times New Roman" panose="02020603050405020304" pitchFamily="18" charset="0"/>
                  </a:defRPr>
                </a:pPr>
                <a:r>
                  <a:rPr lang="ru-RU" sz="600">
                    <a:latin typeface="Times New Roman" panose="02020603050405020304" pitchFamily="18" charset="0"/>
                    <a:cs typeface="Times New Roman" panose="02020603050405020304" pitchFamily="18" charset="0"/>
                  </a:rPr>
                  <a:t>Условный диаметр газопроводов, мм</a:t>
                </a:r>
              </a:p>
            </c:rich>
          </c:tx>
          <c:layout>
            <c:manualLayout>
              <c:xMode val="edge"/>
              <c:yMode val="edge"/>
              <c:x val="0.2348045138888889"/>
              <c:y val="0.89138388888888886"/>
            </c:manualLayout>
          </c:layout>
          <c:overlay val="0"/>
          <c:spPr>
            <a:noFill/>
            <a:ln>
              <a:noFill/>
            </a:ln>
            <a:effectLst/>
          </c:spPr>
          <c:txPr>
            <a:bodyPr rot="0" spcFirstLastPara="1" vertOverflow="ellipsis" vert="horz" wrap="square" anchor="ctr" anchorCtr="1"/>
            <a:lstStyle/>
            <a:p>
              <a:pPr>
                <a:defRPr sz="600" b="1" i="0" u="none" strike="noStrike" kern="1200" cap="all" baseline="0">
                  <a:solidFill>
                    <a:schemeClr val="lt1">
                      <a:lumMod val="85000"/>
                    </a:schemeClr>
                  </a:solidFill>
                  <a:latin typeface="Times New Roman" panose="02020603050405020304" pitchFamily="18" charset="0"/>
                  <a:ea typeface="+mn-ea"/>
                  <a:cs typeface="Times New Roman" panose="02020603050405020304" pitchFamily="18" charset="0"/>
                </a:defRPr>
              </a:pPr>
              <a:endParaRPr lang="ru-RU"/>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600" b="0" i="0" u="none" strike="noStrike" kern="1200" baseline="0">
                <a:solidFill>
                  <a:schemeClr val="lt1">
                    <a:lumMod val="85000"/>
                  </a:schemeClr>
                </a:solidFill>
                <a:latin typeface="Times New Roman" panose="02020603050405020304" pitchFamily="18" charset="0"/>
                <a:ea typeface="+mn-ea"/>
                <a:cs typeface="Times New Roman" panose="02020603050405020304" pitchFamily="18" charset="0"/>
              </a:defRPr>
            </a:pPr>
            <a:endParaRPr lang="ru-RU"/>
          </a:p>
        </c:txPr>
        <c:crossAx val="455194896"/>
        <c:crosses val="autoZero"/>
        <c:auto val="1"/>
        <c:lblAlgn val="ctr"/>
        <c:lblOffset val="100"/>
        <c:noMultiLvlLbl val="0"/>
      </c:catAx>
      <c:valAx>
        <c:axId val="455194896"/>
        <c:scaling>
          <c:orientation val="minMax"/>
          <c:max val="100"/>
          <c:min val="0"/>
        </c:scaling>
        <c:delete val="0"/>
        <c:axPos val="l"/>
        <c:majorGridlines>
          <c:spPr>
            <a:ln w="9525" cap="flat" cmpd="sng" algn="ctr">
              <a:solidFill>
                <a:schemeClr val="lt1">
                  <a:lumMod val="95000"/>
                  <a:alpha val="10000"/>
                </a:schemeClr>
              </a:solidFill>
              <a:round/>
            </a:ln>
            <a:effectLst/>
          </c:spPr>
        </c:majorGridlines>
        <c:title>
          <c:tx>
            <c:rich>
              <a:bodyPr rot="-5400000" spcFirstLastPara="1" vertOverflow="ellipsis" vert="horz" wrap="square" anchor="ctr" anchorCtr="1"/>
              <a:lstStyle/>
              <a:p>
                <a:pPr>
                  <a:defRPr sz="600" b="1" i="0" u="none" strike="noStrike" kern="1200" cap="all" baseline="0">
                    <a:solidFill>
                      <a:schemeClr val="lt1">
                        <a:lumMod val="85000"/>
                      </a:schemeClr>
                    </a:solidFill>
                    <a:latin typeface="Times New Roman" panose="02020603050405020304" pitchFamily="18" charset="0"/>
                    <a:ea typeface="+mn-ea"/>
                    <a:cs typeface="Times New Roman" panose="02020603050405020304" pitchFamily="18" charset="0"/>
                  </a:defRPr>
                </a:pPr>
                <a:r>
                  <a:rPr lang="ru-RU" sz="600">
                    <a:latin typeface="Times New Roman" panose="02020603050405020304" pitchFamily="18" charset="0"/>
                    <a:cs typeface="Times New Roman" panose="02020603050405020304" pitchFamily="18" charset="0"/>
                  </a:rPr>
                  <a:t>Процент совпадения данных</a:t>
                </a:r>
              </a:p>
            </c:rich>
          </c:tx>
          <c:layout>
            <c:manualLayout>
              <c:xMode val="edge"/>
              <c:yMode val="edge"/>
              <c:x val="1.7267361111111112E-2"/>
              <c:y val="8.5638888888888889E-2"/>
            </c:manualLayout>
          </c:layout>
          <c:overlay val="0"/>
          <c:spPr>
            <a:noFill/>
            <a:ln>
              <a:noFill/>
            </a:ln>
            <a:effectLst/>
          </c:spPr>
          <c:txPr>
            <a:bodyPr rot="-5400000" spcFirstLastPara="1" vertOverflow="ellipsis" vert="horz" wrap="square" anchor="ctr" anchorCtr="1"/>
            <a:lstStyle/>
            <a:p>
              <a:pPr>
                <a:defRPr sz="600" b="1" i="0" u="none" strike="noStrike" kern="1200" cap="all" baseline="0">
                  <a:solidFill>
                    <a:schemeClr val="lt1">
                      <a:lumMod val="85000"/>
                    </a:schemeClr>
                  </a:solidFill>
                  <a:latin typeface="Times New Roman" panose="02020603050405020304" pitchFamily="18" charset="0"/>
                  <a:ea typeface="+mn-ea"/>
                  <a:cs typeface="Times New Roman" panose="02020603050405020304" pitchFamily="18" charset="0"/>
                </a:defRPr>
              </a:pPr>
              <a:endParaRPr lang="ru-RU"/>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600" b="0" i="0" u="none" strike="noStrike" kern="1200" baseline="0">
                <a:solidFill>
                  <a:schemeClr val="lt1">
                    <a:lumMod val="85000"/>
                  </a:schemeClr>
                </a:solidFill>
                <a:latin typeface="Times New Roman" panose="02020603050405020304" pitchFamily="18" charset="0"/>
                <a:ea typeface="+mn-ea"/>
                <a:cs typeface="Times New Roman" panose="02020603050405020304" pitchFamily="18" charset="0"/>
              </a:defRPr>
            </a:pPr>
            <a:endParaRPr lang="ru-RU"/>
          </a:p>
        </c:txPr>
        <c:crossAx val="450706592"/>
        <c:crosses val="autoZero"/>
        <c:crossBetween val="between"/>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ru-RU"/>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ru-RU" sz="600" dirty="0">
                <a:latin typeface="Times New Roman" panose="02020603050405020304" pitchFamily="18" charset="0"/>
                <a:cs typeface="Times New Roman" panose="02020603050405020304" pitchFamily="18" charset="0"/>
              </a:rPr>
              <a:t>СХОДИМОСТЬ ДЕФЕКТОВ ПОТЕРИ МЕТАЛЛА</a:t>
            </a:r>
          </a:p>
        </c:rich>
      </c:tx>
      <c:layout>
        <c:manualLayout>
          <c:xMode val="edge"/>
          <c:yMode val="edge"/>
          <c:x val="0.13290138888888889"/>
          <c:y val="7.0555555555555552E-2"/>
        </c:manualLayout>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ru-RU"/>
        </a:p>
      </c:txPr>
    </c:title>
    <c:autoTitleDeleted val="0"/>
    <c:plotArea>
      <c:layout>
        <c:manualLayout>
          <c:layoutTarget val="inner"/>
          <c:xMode val="edge"/>
          <c:yMode val="edge"/>
          <c:x val="0.14522008547008547"/>
          <c:y val="0.19974277777777777"/>
          <c:w val="0.80018076923076908"/>
          <c:h val="0.5420827777777778"/>
        </c:manualLayout>
      </c:layout>
      <c:barChart>
        <c:barDir val="col"/>
        <c:grouping val="clustered"/>
        <c:varyColors val="0"/>
        <c:ser>
          <c:idx val="0"/>
          <c:order val="0"/>
          <c:tx>
            <c:strRef>
              <c:f>Лист1!$B$29</c:f>
              <c:strCache>
                <c:ptCount val="1"/>
                <c:pt idx="0">
                  <c:v>Сходимость дефектов потери металла</c:v>
                </c:pt>
              </c:strCache>
            </c:strRef>
          </c:tx>
          <c:spPr>
            <a:solidFill>
              <a:schemeClr val="accent3">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numRef>
              <c:f>Лист1!$A$30:$A$35</c:f>
              <c:numCache>
                <c:formatCode>General</c:formatCode>
                <c:ptCount val="6"/>
                <c:pt idx="0">
                  <c:v>1400</c:v>
                </c:pt>
                <c:pt idx="1">
                  <c:v>1200</c:v>
                </c:pt>
                <c:pt idx="2">
                  <c:v>1000</c:v>
                </c:pt>
                <c:pt idx="3">
                  <c:v>800</c:v>
                </c:pt>
                <c:pt idx="4">
                  <c:v>700</c:v>
                </c:pt>
                <c:pt idx="5">
                  <c:v>500</c:v>
                </c:pt>
              </c:numCache>
            </c:numRef>
          </c:cat>
          <c:val>
            <c:numRef>
              <c:f>Лист1!$B$30:$B$35</c:f>
              <c:numCache>
                <c:formatCode>General</c:formatCode>
                <c:ptCount val="6"/>
                <c:pt idx="0">
                  <c:v>68.290000000000006</c:v>
                </c:pt>
                <c:pt idx="1">
                  <c:v>96</c:v>
                </c:pt>
                <c:pt idx="2">
                  <c:v>100</c:v>
                </c:pt>
                <c:pt idx="3">
                  <c:v>50</c:v>
                </c:pt>
                <c:pt idx="4">
                  <c:v>32.950000000000003</c:v>
                </c:pt>
                <c:pt idx="5">
                  <c:v>66.819999999999993</c:v>
                </c:pt>
              </c:numCache>
            </c:numRef>
          </c:val>
          <c:extLst>
            <c:ext xmlns:c16="http://schemas.microsoft.com/office/drawing/2014/chart" uri="{C3380CC4-5D6E-409C-BE32-E72D297353CC}">
              <c16:uniqueId val="{00000000-6F2A-4D9D-9554-4A7E28AB5016}"/>
            </c:ext>
          </c:extLst>
        </c:ser>
        <c:dLbls>
          <c:showLegendKey val="0"/>
          <c:showVal val="0"/>
          <c:showCatName val="0"/>
          <c:showSerName val="0"/>
          <c:showPercent val="0"/>
          <c:showBubbleSize val="0"/>
        </c:dLbls>
        <c:gapWidth val="100"/>
        <c:overlap val="-24"/>
        <c:axId val="474546176"/>
        <c:axId val="409722608"/>
      </c:barChart>
      <c:catAx>
        <c:axId val="474546176"/>
        <c:scaling>
          <c:orientation val="minMax"/>
        </c:scaling>
        <c:delete val="0"/>
        <c:axPos val="b"/>
        <c:title>
          <c:tx>
            <c:rich>
              <a:bodyPr rot="0" spcFirstLastPara="1" vertOverflow="ellipsis" vert="horz" wrap="square" anchor="ctr" anchorCtr="1"/>
              <a:lstStyle/>
              <a:p>
                <a:pPr>
                  <a:defRPr sz="600" b="1" i="0" u="none" strike="noStrike" kern="1200" cap="all" baseline="0">
                    <a:solidFill>
                      <a:schemeClr val="lt1">
                        <a:lumMod val="85000"/>
                      </a:schemeClr>
                    </a:solidFill>
                    <a:latin typeface="Times New Roman" panose="02020603050405020304" pitchFamily="18" charset="0"/>
                    <a:ea typeface="+mn-ea"/>
                    <a:cs typeface="Times New Roman" panose="02020603050405020304" pitchFamily="18" charset="0"/>
                  </a:defRPr>
                </a:pPr>
                <a:r>
                  <a:rPr lang="ru-RU" sz="600">
                    <a:latin typeface="Times New Roman" panose="02020603050405020304" pitchFamily="18" charset="0"/>
                    <a:cs typeface="Times New Roman" panose="02020603050405020304" pitchFamily="18" charset="0"/>
                  </a:rPr>
                  <a:t>Условный диаметр газопроводов, мм</a:t>
                </a:r>
              </a:p>
            </c:rich>
          </c:tx>
          <c:layout>
            <c:manualLayout>
              <c:xMode val="edge"/>
              <c:yMode val="edge"/>
              <c:x val="0.23133819444444445"/>
              <c:y val="0.8695250000000001"/>
            </c:manualLayout>
          </c:layout>
          <c:overlay val="0"/>
          <c:spPr>
            <a:noFill/>
            <a:ln>
              <a:noFill/>
            </a:ln>
            <a:effectLst/>
          </c:spPr>
          <c:txPr>
            <a:bodyPr rot="0" spcFirstLastPara="1" vertOverflow="ellipsis" vert="horz" wrap="square" anchor="ctr" anchorCtr="1"/>
            <a:lstStyle/>
            <a:p>
              <a:pPr>
                <a:defRPr sz="600" b="1" i="0" u="none" strike="noStrike" kern="1200" cap="all" baseline="0">
                  <a:solidFill>
                    <a:schemeClr val="lt1">
                      <a:lumMod val="85000"/>
                    </a:schemeClr>
                  </a:solidFill>
                  <a:latin typeface="Times New Roman" panose="02020603050405020304" pitchFamily="18" charset="0"/>
                  <a:ea typeface="+mn-ea"/>
                  <a:cs typeface="Times New Roman" panose="02020603050405020304" pitchFamily="18" charset="0"/>
                </a:defRPr>
              </a:pPr>
              <a:endParaRPr lang="ru-RU"/>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600" b="0" i="0" u="none" strike="noStrike" kern="1200" baseline="0">
                <a:solidFill>
                  <a:schemeClr val="lt1">
                    <a:lumMod val="85000"/>
                  </a:schemeClr>
                </a:solidFill>
                <a:latin typeface="Times New Roman" panose="02020603050405020304" pitchFamily="18" charset="0"/>
                <a:ea typeface="+mn-ea"/>
                <a:cs typeface="Times New Roman" panose="02020603050405020304" pitchFamily="18" charset="0"/>
              </a:defRPr>
            </a:pPr>
            <a:endParaRPr lang="ru-RU"/>
          </a:p>
        </c:txPr>
        <c:crossAx val="409722608"/>
        <c:crosses val="autoZero"/>
        <c:auto val="1"/>
        <c:lblAlgn val="ctr"/>
        <c:lblOffset val="100"/>
        <c:noMultiLvlLbl val="0"/>
      </c:catAx>
      <c:valAx>
        <c:axId val="409722608"/>
        <c:scaling>
          <c:orientation val="minMax"/>
          <c:max val="100"/>
          <c:min val="0"/>
        </c:scaling>
        <c:delete val="0"/>
        <c:axPos val="l"/>
        <c:majorGridlines>
          <c:spPr>
            <a:ln w="9525" cap="flat" cmpd="sng" algn="ctr">
              <a:solidFill>
                <a:schemeClr val="lt1">
                  <a:lumMod val="95000"/>
                  <a:alpha val="10000"/>
                </a:schemeClr>
              </a:solidFill>
              <a:round/>
            </a:ln>
            <a:effectLst/>
          </c:spPr>
        </c:majorGridlines>
        <c:title>
          <c:tx>
            <c:rich>
              <a:bodyPr rot="-5400000" spcFirstLastPara="1" vertOverflow="ellipsis" vert="horz" wrap="square" anchor="ctr" anchorCtr="1"/>
              <a:lstStyle/>
              <a:p>
                <a:pPr>
                  <a:defRPr sz="600" b="1" i="0" u="none" strike="noStrike" kern="1200" cap="all" baseline="0">
                    <a:solidFill>
                      <a:schemeClr val="lt1">
                        <a:lumMod val="85000"/>
                      </a:schemeClr>
                    </a:solidFill>
                    <a:latin typeface="Times New Roman" panose="02020603050405020304" pitchFamily="18" charset="0"/>
                    <a:ea typeface="+mn-ea"/>
                    <a:cs typeface="Times New Roman" panose="02020603050405020304" pitchFamily="18" charset="0"/>
                  </a:defRPr>
                </a:pPr>
                <a:r>
                  <a:rPr lang="ru-RU" sz="600">
                    <a:latin typeface="Times New Roman" panose="02020603050405020304" pitchFamily="18" charset="0"/>
                    <a:cs typeface="Times New Roman" panose="02020603050405020304" pitchFamily="18" charset="0"/>
                  </a:rPr>
                  <a:t>Процент сходимости данных</a:t>
                </a:r>
              </a:p>
            </c:rich>
          </c:tx>
          <c:layout>
            <c:manualLayout>
              <c:xMode val="edge"/>
              <c:yMode val="edge"/>
              <c:x val="1.2211458333333336E-2"/>
              <c:y val="6.2986666666666663E-2"/>
            </c:manualLayout>
          </c:layout>
          <c:overlay val="0"/>
          <c:spPr>
            <a:noFill/>
            <a:ln>
              <a:noFill/>
            </a:ln>
            <a:effectLst/>
          </c:spPr>
          <c:txPr>
            <a:bodyPr rot="-5400000" spcFirstLastPara="1" vertOverflow="ellipsis" vert="horz" wrap="square" anchor="ctr" anchorCtr="1"/>
            <a:lstStyle/>
            <a:p>
              <a:pPr>
                <a:defRPr sz="600" b="1" i="0" u="none" strike="noStrike" kern="1200" cap="all" baseline="0">
                  <a:solidFill>
                    <a:schemeClr val="lt1">
                      <a:lumMod val="85000"/>
                    </a:schemeClr>
                  </a:solidFill>
                  <a:latin typeface="Times New Roman" panose="02020603050405020304" pitchFamily="18" charset="0"/>
                  <a:ea typeface="+mn-ea"/>
                  <a:cs typeface="Times New Roman" panose="02020603050405020304" pitchFamily="18" charset="0"/>
                </a:defRPr>
              </a:pPr>
              <a:endParaRPr lang="ru-RU"/>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600" b="0" i="0" u="none" strike="noStrike" kern="1200" baseline="0">
                <a:solidFill>
                  <a:schemeClr val="lt1">
                    <a:lumMod val="85000"/>
                  </a:schemeClr>
                </a:solidFill>
                <a:latin typeface="Times New Roman" panose="02020603050405020304" pitchFamily="18" charset="0"/>
                <a:ea typeface="+mn-ea"/>
                <a:cs typeface="Times New Roman" panose="02020603050405020304" pitchFamily="18" charset="0"/>
              </a:defRPr>
            </a:pPr>
            <a:endParaRPr lang="ru-RU"/>
          </a:p>
        </c:txPr>
        <c:crossAx val="474546176"/>
        <c:crosses val="autoZero"/>
        <c:crossBetween val="between"/>
        <c:majorUnit val="10"/>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690" y="2347413"/>
            <a:ext cx="8564484" cy="1619750"/>
          </a:xfrm>
        </p:spPr>
        <p:txBody>
          <a:bodyPr/>
          <a:lstStyle/>
          <a:p>
            <a:r>
              <a:rPr lang="ru-RU"/>
              <a:t>Образец заголовка</a:t>
            </a:r>
          </a:p>
        </p:txBody>
      </p:sp>
      <p:sp>
        <p:nvSpPr>
          <p:cNvPr id="3" name="Подзаголовок 2"/>
          <p:cNvSpPr>
            <a:spLocks noGrp="1"/>
          </p:cNvSpPr>
          <p:nvPr>
            <p:ph type="subTitle" idx="1"/>
          </p:nvPr>
        </p:nvSpPr>
        <p:spPr>
          <a:xfrm>
            <a:off x="1511380" y="4282016"/>
            <a:ext cx="7053104" cy="1931106"/>
          </a:xfrm>
        </p:spPr>
        <p:txBody>
          <a:bodyPr/>
          <a:lstStyle>
            <a:lvl1pPr marL="0" indent="0" algn="ctr">
              <a:buNone/>
              <a:defRPr>
                <a:solidFill>
                  <a:schemeClr val="tx1">
                    <a:tint val="75000"/>
                  </a:schemeClr>
                </a:solidFill>
              </a:defRPr>
            </a:lvl1pPr>
            <a:lvl2pPr marL="430865" indent="0" algn="ctr">
              <a:buNone/>
              <a:defRPr>
                <a:solidFill>
                  <a:schemeClr val="tx1">
                    <a:tint val="75000"/>
                  </a:schemeClr>
                </a:solidFill>
              </a:defRPr>
            </a:lvl2pPr>
            <a:lvl3pPr marL="861731" indent="0" algn="ctr">
              <a:buNone/>
              <a:defRPr>
                <a:solidFill>
                  <a:schemeClr val="tx1">
                    <a:tint val="75000"/>
                  </a:schemeClr>
                </a:solidFill>
              </a:defRPr>
            </a:lvl3pPr>
            <a:lvl4pPr marL="1292596" indent="0" algn="ctr">
              <a:buNone/>
              <a:defRPr>
                <a:solidFill>
                  <a:schemeClr val="tx1">
                    <a:tint val="75000"/>
                  </a:schemeClr>
                </a:solidFill>
              </a:defRPr>
            </a:lvl4pPr>
            <a:lvl5pPr marL="1723461" indent="0" algn="ctr">
              <a:buNone/>
              <a:defRPr>
                <a:solidFill>
                  <a:schemeClr val="tx1">
                    <a:tint val="75000"/>
                  </a:schemeClr>
                </a:solidFill>
              </a:defRPr>
            </a:lvl5pPr>
            <a:lvl6pPr marL="2154326" indent="0" algn="ctr">
              <a:buNone/>
              <a:defRPr>
                <a:solidFill>
                  <a:schemeClr val="tx1">
                    <a:tint val="75000"/>
                  </a:schemeClr>
                </a:solidFill>
              </a:defRPr>
            </a:lvl6pPr>
            <a:lvl7pPr marL="2585192" indent="0" algn="ctr">
              <a:buNone/>
              <a:defRPr>
                <a:solidFill>
                  <a:schemeClr val="tx1">
                    <a:tint val="75000"/>
                  </a:schemeClr>
                </a:solidFill>
              </a:defRPr>
            </a:lvl7pPr>
            <a:lvl8pPr marL="3016057" indent="0" algn="ctr">
              <a:buNone/>
              <a:defRPr>
                <a:solidFill>
                  <a:schemeClr val="tx1">
                    <a:tint val="75000"/>
                  </a:schemeClr>
                </a:solidFill>
              </a:defRPr>
            </a:lvl8pPr>
            <a:lvl9pPr marL="3446922"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61167DDE-F231-49BF-ADA3-C1EA26F932E2}" type="datetimeFigureOut">
              <a:rPr lang="ru-RU" smtClean="0"/>
              <a:t>15.03.2020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6CBD6C-54F6-4E4D-AB88-AE9B2F5E00F7}" type="slidenum">
              <a:rPr lang="ru-RU" smtClean="0"/>
              <a:t>‹#›</a:t>
            </a:fld>
            <a:endParaRPr lang="ru-RU"/>
          </a:p>
        </p:txBody>
      </p:sp>
    </p:spTree>
    <p:extLst>
      <p:ext uri="{BB962C8B-B14F-4D97-AF65-F5344CB8AC3E}">
        <p14:creationId xmlns:p14="http://schemas.microsoft.com/office/powerpoint/2010/main" val="1610913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1167DDE-F231-49BF-ADA3-C1EA26F932E2}" type="datetimeFigureOut">
              <a:rPr lang="ru-RU" smtClean="0"/>
              <a:t>15.03.2020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6CBD6C-54F6-4E4D-AB88-AE9B2F5E00F7}" type="slidenum">
              <a:rPr lang="ru-RU" smtClean="0"/>
              <a:t>‹#›</a:t>
            </a:fld>
            <a:endParaRPr lang="ru-RU"/>
          </a:p>
        </p:txBody>
      </p:sp>
    </p:spTree>
    <p:extLst>
      <p:ext uri="{BB962C8B-B14F-4D97-AF65-F5344CB8AC3E}">
        <p14:creationId xmlns:p14="http://schemas.microsoft.com/office/powerpoint/2010/main" val="910338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305000" y="302611"/>
            <a:ext cx="2267069" cy="6447514"/>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503794" y="302611"/>
            <a:ext cx="6633277" cy="644751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1167DDE-F231-49BF-ADA3-C1EA26F932E2}" type="datetimeFigureOut">
              <a:rPr lang="ru-RU" smtClean="0"/>
              <a:t>15.03.2020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6CBD6C-54F6-4E4D-AB88-AE9B2F5E00F7}" type="slidenum">
              <a:rPr lang="ru-RU" smtClean="0"/>
              <a:t>‹#›</a:t>
            </a:fld>
            <a:endParaRPr lang="ru-RU"/>
          </a:p>
        </p:txBody>
      </p:sp>
    </p:spTree>
    <p:extLst>
      <p:ext uri="{BB962C8B-B14F-4D97-AF65-F5344CB8AC3E}">
        <p14:creationId xmlns:p14="http://schemas.microsoft.com/office/powerpoint/2010/main" val="3684281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1167DDE-F231-49BF-ADA3-C1EA26F932E2}" type="datetimeFigureOut">
              <a:rPr lang="ru-RU" smtClean="0"/>
              <a:t>15.03.2020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6CBD6C-54F6-4E4D-AB88-AE9B2F5E00F7}" type="slidenum">
              <a:rPr lang="ru-RU" smtClean="0"/>
              <a:t>‹#›</a:t>
            </a:fld>
            <a:endParaRPr lang="ru-RU"/>
          </a:p>
        </p:txBody>
      </p:sp>
    </p:spTree>
    <p:extLst>
      <p:ext uri="{BB962C8B-B14F-4D97-AF65-F5344CB8AC3E}">
        <p14:creationId xmlns:p14="http://schemas.microsoft.com/office/powerpoint/2010/main" val="260557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95924" y="4855752"/>
            <a:ext cx="8564484" cy="1500805"/>
          </a:xfrm>
        </p:spPr>
        <p:txBody>
          <a:bodyPr anchor="t"/>
          <a:lstStyle>
            <a:lvl1pPr algn="l">
              <a:defRPr sz="3770" b="1" cap="all"/>
            </a:lvl1pPr>
          </a:lstStyle>
          <a:p>
            <a:r>
              <a:rPr lang="ru-RU"/>
              <a:t>Образец заголовка</a:t>
            </a:r>
          </a:p>
        </p:txBody>
      </p:sp>
      <p:sp>
        <p:nvSpPr>
          <p:cNvPr id="3" name="Текст 2"/>
          <p:cNvSpPr>
            <a:spLocks noGrp="1"/>
          </p:cNvSpPr>
          <p:nvPr>
            <p:ph type="body" idx="1"/>
          </p:nvPr>
        </p:nvSpPr>
        <p:spPr>
          <a:xfrm>
            <a:off x="795924" y="3202768"/>
            <a:ext cx="8564484" cy="1652984"/>
          </a:xfrm>
        </p:spPr>
        <p:txBody>
          <a:bodyPr anchor="b"/>
          <a:lstStyle>
            <a:lvl1pPr marL="0" indent="0">
              <a:buNone/>
              <a:defRPr sz="1885">
                <a:solidFill>
                  <a:schemeClr val="tx1">
                    <a:tint val="75000"/>
                  </a:schemeClr>
                </a:solidFill>
              </a:defRPr>
            </a:lvl1pPr>
            <a:lvl2pPr marL="430865" indent="0">
              <a:buNone/>
              <a:defRPr sz="1696">
                <a:solidFill>
                  <a:schemeClr val="tx1">
                    <a:tint val="75000"/>
                  </a:schemeClr>
                </a:solidFill>
              </a:defRPr>
            </a:lvl2pPr>
            <a:lvl3pPr marL="861731" indent="0">
              <a:buNone/>
              <a:defRPr sz="1508">
                <a:solidFill>
                  <a:schemeClr val="tx1">
                    <a:tint val="75000"/>
                  </a:schemeClr>
                </a:solidFill>
              </a:defRPr>
            </a:lvl3pPr>
            <a:lvl4pPr marL="1292596" indent="0">
              <a:buNone/>
              <a:defRPr sz="1319">
                <a:solidFill>
                  <a:schemeClr val="tx1">
                    <a:tint val="75000"/>
                  </a:schemeClr>
                </a:solidFill>
              </a:defRPr>
            </a:lvl4pPr>
            <a:lvl5pPr marL="1723461" indent="0">
              <a:buNone/>
              <a:defRPr sz="1319">
                <a:solidFill>
                  <a:schemeClr val="tx1">
                    <a:tint val="75000"/>
                  </a:schemeClr>
                </a:solidFill>
              </a:defRPr>
            </a:lvl5pPr>
            <a:lvl6pPr marL="2154326" indent="0">
              <a:buNone/>
              <a:defRPr sz="1319">
                <a:solidFill>
                  <a:schemeClr val="tx1">
                    <a:tint val="75000"/>
                  </a:schemeClr>
                </a:solidFill>
              </a:defRPr>
            </a:lvl6pPr>
            <a:lvl7pPr marL="2585192" indent="0">
              <a:buNone/>
              <a:defRPr sz="1319">
                <a:solidFill>
                  <a:schemeClr val="tx1">
                    <a:tint val="75000"/>
                  </a:schemeClr>
                </a:solidFill>
              </a:defRPr>
            </a:lvl7pPr>
            <a:lvl8pPr marL="3016057" indent="0">
              <a:buNone/>
              <a:defRPr sz="1319">
                <a:solidFill>
                  <a:schemeClr val="tx1">
                    <a:tint val="75000"/>
                  </a:schemeClr>
                </a:solidFill>
              </a:defRPr>
            </a:lvl8pPr>
            <a:lvl9pPr marL="3446922" indent="0">
              <a:buNone/>
              <a:defRPr sz="1319">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61167DDE-F231-49BF-ADA3-C1EA26F932E2}" type="datetimeFigureOut">
              <a:rPr lang="ru-RU" smtClean="0"/>
              <a:t>15.03.2020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6CBD6C-54F6-4E4D-AB88-AE9B2F5E00F7}" type="slidenum">
              <a:rPr lang="ru-RU" smtClean="0"/>
              <a:t>‹#›</a:t>
            </a:fld>
            <a:endParaRPr lang="ru-RU"/>
          </a:p>
        </p:txBody>
      </p:sp>
    </p:spTree>
    <p:extLst>
      <p:ext uri="{BB962C8B-B14F-4D97-AF65-F5344CB8AC3E}">
        <p14:creationId xmlns:p14="http://schemas.microsoft.com/office/powerpoint/2010/main" val="1699420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503794" y="1763185"/>
            <a:ext cx="4450172" cy="4986941"/>
          </a:xfrm>
        </p:spPr>
        <p:txBody>
          <a:bodyPr/>
          <a:lstStyle>
            <a:lvl1pPr>
              <a:defRPr sz="2639"/>
            </a:lvl1pPr>
            <a:lvl2pPr>
              <a:defRPr sz="2262"/>
            </a:lvl2pPr>
            <a:lvl3pPr>
              <a:defRPr sz="1885"/>
            </a:lvl3pPr>
            <a:lvl4pPr>
              <a:defRPr sz="1696"/>
            </a:lvl4pPr>
            <a:lvl5pPr>
              <a:defRPr sz="1696"/>
            </a:lvl5pPr>
            <a:lvl6pPr>
              <a:defRPr sz="1696"/>
            </a:lvl6pPr>
            <a:lvl7pPr>
              <a:defRPr sz="1696"/>
            </a:lvl7pPr>
            <a:lvl8pPr>
              <a:defRPr sz="1696"/>
            </a:lvl8pPr>
            <a:lvl9pPr>
              <a:defRPr sz="1696"/>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5121898" y="1763185"/>
            <a:ext cx="4450172" cy="4986941"/>
          </a:xfrm>
        </p:spPr>
        <p:txBody>
          <a:bodyPr/>
          <a:lstStyle>
            <a:lvl1pPr>
              <a:defRPr sz="2639"/>
            </a:lvl1pPr>
            <a:lvl2pPr>
              <a:defRPr sz="2262"/>
            </a:lvl2pPr>
            <a:lvl3pPr>
              <a:defRPr sz="1885"/>
            </a:lvl3pPr>
            <a:lvl4pPr>
              <a:defRPr sz="1696"/>
            </a:lvl4pPr>
            <a:lvl5pPr>
              <a:defRPr sz="1696"/>
            </a:lvl5pPr>
            <a:lvl6pPr>
              <a:defRPr sz="1696"/>
            </a:lvl6pPr>
            <a:lvl7pPr>
              <a:defRPr sz="1696"/>
            </a:lvl7pPr>
            <a:lvl8pPr>
              <a:defRPr sz="1696"/>
            </a:lvl8pPr>
            <a:lvl9pPr>
              <a:defRPr sz="1696"/>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61167DDE-F231-49BF-ADA3-C1EA26F932E2}" type="datetimeFigureOut">
              <a:rPr lang="ru-RU" smtClean="0"/>
              <a:t>15.03.2020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16CBD6C-54F6-4E4D-AB88-AE9B2F5E00F7}" type="slidenum">
              <a:rPr lang="ru-RU" smtClean="0"/>
              <a:t>‹#›</a:t>
            </a:fld>
            <a:endParaRPr lang="ru-RU"/>
          </a:p>
        </p:txBody>
      </p:sp>
    </p:spTree>
    <p:extLst>
      <p:ext uri="{BB962C8B-B14F-4D97-AF65-F5344CB8AC3E}">
        <p14:creationId xmlns:p14="http://schemas.microsoft.com/office/powerpoint/2010/main" val="2811659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503794" y="1691468"/>
            <a:ext cx="4451922" cy="704923"/>
          </a:xfrm>
        </p:spPr>
        <p:txBody>
          <a:bodyPr anchor="b"/>
          <a:lstStyle>
            <a:lvl1pPr marL="0" indent="0">
              <a:buNone/>
              <a:defRPr sz="2262" b="1"/>
            </a:lvl1pPr>
            <a:lvl2pPr marL="430865" indent="0">
              <a:buNone/>
              <a:defRPr sz="1885" b="1"/>
            </a:lvl2pPr>
            <a:lvl3pPr marL="861731" indent="0">
              <a:buNone/>
              <a:defRPr sz="1696" b="1"/>
            </a:lvl3pPr>
            <a:lvl4pPr marL="1292596" indent="0">
              <a:buNone/>
              <a:defRPr sz="1508" b="1"/>
            </a:lvl4pPr>
            <a:lvl5pPr marL="1723461" indent="0">
              <a:buNone/>
              <a:defRPr sz="1508" b="1"/>
            </a:lvl5pPr>
            <a:lvl6pPr marL="2154326" indent="0">
              <a:buNone/>
              <a:defRPr sz="1508" b="1"/>
            </a:lvl6pPr>
            <a:lvl7pPr marL="2585192" indent="0">
              <a:buNone/>
              <a:defRPr sz="1508" b="1"/>
            </a:lvl7pPr>
            <a:lvl8pPr marL="3016057" indent="0">
              <a:buNone/>
              <a:defRPr sz="1508" b="1"/>
            </a:lvl8pPr>
            <a:lvl9pPr marL="3446922" indent="0">
              <a:buNone/>
              <a:defRPr sz="1508" b="1"/>
            </a:lvl9pPr>
          </a:lstStyle>
          <a:p>
            <a:pPr lvl="0"/>
            <a:r>
              <a:rPr lang="ru-RU"/>
              <a:t>Образец текста</a:t>
            </a:r>
          </a:p>
        </p:txBody>
      </p:sp>
      <p:sp>
        <p:nvSpPr>
          <p:cNvPr id="4" name="Объект 3"/>
          <p:cNvSpPr>
            <a:spLocks noGrp="1"/>
          </p:cNvSpPr>
          <p:nvPr>
            <p:ph sz="half" idx="2"/>
          </p:nvPr>
        </p:nvSpPr>
        <p:spPr>
          <a:xfrm>
            <a:off x="503794" y="2396390"/>
            <a:ext cx="4451922" cy="4353734"/>
          </a:xfrm>
        </p:spPr>
        <p:txBody>
          <a:bodyPr/>
          <a:lstStyle>
            <a:lvl1pPr>
              <a:defRPr sz="2262"/>
            </a:lvl1pPr>
            <a:lvl2pPr>
              <a:defRPr sz="1885"/>
            </a:lvl2pPr>
            <a:lvl3pPr>
              <a:defRPr sz="1696"/>
            </a:lvl3pPr>
            <a:lvl4pPr>
              <a:defRPr sz="1508"/>
            </a:lvl4pPr>
            <a:lvl5pPr>
              <a:defRPr sz="1508"/>
            </a:lvl5pPr>
            <a:lvl6pPr>
              <a:defRPr sz="1508"/>
            </a:lvl6pPr>
            <a:lvl7pPr>
              <a:defRPr sz="1508"/>
            </a:lvl7pPr>
            <a:lvl8pPr>
              <a:defRPr sz="1508"/>
            </a:lvl8pPr>
            <a:lvl9pPr>
              <a:defRPr sz="1508"/>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5118399" y="1691468"/>
            <a:ext cx="4453672" cy="704923"/>
          </a:xfrm>
        </p:spPr>
        <p:txBody>
          <a:bodyPr anchor="b"/>
          <a:lstStyle>
            <a:lvl1pPr marL="0" indent="0">
              <a:buNone/>
              <a:defRPr sz="2262" b="1"/>
            </a:lvl1pPr>
            <a:lvl2pPr marL="430865" indent="0">
              <a:buNone/>
              <a:defRPr sz="1885" b="1"/>
            </a:lvl2pPr>
            <a:lvl3pPr marL="861731" indent="0">
              <a:buNone/>
              <a:defRPr sz="1696" b="1"/>
            </a:lvl3pPr>
            <a:lvl4pPr marL="1292596" indent="0">
              <a:buNone/>
              <a:defRPr sz="1508" b="1"/>
            </a:lvl4pPr>
            <a:lvl5pPr marL="1723461" indent="0">
              <a:buNone/>
              <a:defRPr sz="1508" b="1"/>
            </a:lvl5pPr>
            <a:lvl6pPr marL="2154326" indent="0">
              <a:buNone/>
              <a:defRPr sz="1508" b="1"/>
            </a:lvl6pPr>
            <a:lvl7pPr marL="2585192" indent="0">
              <a:buNone/>
              <a:defRPr sz="1508" b="1"/>
            </a:lvl7pPr>
            <a:lvl8pPr marL="3016057" indent="0">
              <a:buNone/>
              <a:defRPr sz="1508" b="1"/>
            </a:lvl8pPr>
            <a:lvl9pPr marL="3446922" indent="0">
              <a:buNone/>
              <a:defRPr sz="1508" b="1"/>
            </a:lvl9pPr>
          </a:lstStyle>
          <a:p>
            <a:pPr lvl="0"/>
            <a:r>
              <a:rPr lang="ru-RU"/>
              <a:t>Образец текста</a:t>
            </a:r>
          </a:p>
        </p:txBody>
      </p:sp>
      <p:sp>
        <p:nvSpPr>
          <p:cNvPr id="6" name="Объект 5"/>
          <p:cNvSpPr>
            <a:spLocks noGrp="1"/>
          </p:cNvSpPr>
          <p:nvPr>
            <p:ph sz="quarter" idx="4"/>
          </p:nvPr>
        </p:nvSpPr>
        <p:spPr>
          <a:xfrm>
            <a:off x="5118399" y="2396390"/>
            <a:ext cx="4453672" cy="4353734"/>
          </a:xfrm>
        </p:spPr>
        <p:txBody>
          <a:bodyPr/>
          <a:lstStyle>
            <a:lvl1pPr>
              <a:defRPr sz="2262"/>
            </a:lvl1pPr>
            <a:lvl2pPr>
              <a:defRPr sz="1885"/>
            </a:lvl2pPr>
            <a:lvl3pPr>
              <a:defRPr sz="1696"/>
            </a:lvl3pPr>
            <a:lvl4pPr>
              <a:defRPr sz="1508"/>
            </a:lvl4pPr>
            <a:lvl5pPr>
              <a:defRPr sz="1508"/>
            </a:lvl5pPr>
            <a:lvl6pPr>
              <a:defRPr sz="1508"/>
            </a:lvl6pPr>
            <a:lvl7pPr>
              <a:defRPr sz="1508"/>
            </a:lvl7pPr>
            <a:lvl8pPr>
              <a:defRPr sz="1508"/>
            </a:lvl8pPr>
            <a:lvl9pPr>
              <a:defRPr sz="1508"/>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61167DDE-F231-49BF-ADA3-C1EA26F932E2}" type="datetimeFigureOut">
              <a:rPr lang="ru-RU" smtClean="0"/>
              <a:t>15.03.2020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16CBD6C-54F6-4E4D-AB88-AE9B2F5E00F7}" type="slidenum">
              <a:rPr lang="ru-RU" smtClean="0"/>
              <a:t>‹#›</a:t>
            </a:fld>
            <a:endParaRPr lang="ru-RU"/>
          </a:p>
        </p:txBody>
      </p:sp>
    </p:spTree>
    <p:extLst>
      <p:ext uri="{BB962C8B-B14F-4D97-AF65-F5344CB8AC3E}">
        <p14:creationId xmlns:p14="http://schemas.microsoft.com/office/powerpoint/2010/main" val="1017341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61167DDE-F231-49BF-ADA3-C1EA26F932E2}" type="datetimeFigureOut">
              <a:rPr lang="ru-RU" smtClean="0"/>
              <a:t>15.03.2020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16CBD6C-54F6-4E4D-AB88-AE9B2F5E00F7}" type="slidenum">
              <a:rPr lang="ru-RU" smtClean="0"/>
              <a:t>‹#›</a:t>
            </a:fld>
            <a:endParaRPr lang="ru-RU"/>
          </a:p>
        </p:txBody>
      </p:sp>
    </p:spTree>
    <p:extLst>
      <p:ext uri="{BB962C8B-B14F-4D97-AF65-F5344CB8AC3E}">
        <p14:creationId xmlns:p14="http://schemas.microsoft.com/office/powerpoint/2010/main" val="3803210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1167DDE-F231-49BF-ADA3-C1EA26F932E2}" type="datetimeFigureOut">
              <a:rPr lang="ru-RU" smtClean="0"/>
              <a:t>15.03.2020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16CBD6C-54F6-4E4D-AB88-AE9B2F5E00F7}" type="slidenum">
              <a:rPr lang="ru-RU" smtClean="0"/>
              <a:t>‹#›</a:t>
            </a:fld>
            <a:endParaRPr lang="ru-RU"/>
          </a:p>
        </p:txBody>
      </p:sp>
    </p:spTree>
    <p:extLst>
      <p:ext uri="{BB962C8B-B14F-4D97-AF65-F5344CB8AC3E}">
        <p14:creationId xmlns:p14="http://schemas.microsoft.com/office/powerpoint/2010/main" val="1197503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3794" y="300862"/>
            <a:ext cx="3314890" cy="1280407"/>
          </a:xfrm>
        </p:spPr>
        <p:txBody>
          <a:bodyPr anchor="b"/>
          <a:lstStyle>
            <a:lvl1pPr algn="l">
              <a:defRPr sz="1885" b="1"/>
            </a:lvl1pPr>
          </a:lstStyle>
          <a:p>
            <a:r>
              <a:rPr lang="ru-RU"/>
              <a:t>Образец заголовка</a:t>
            </a:r>
          </a:p>
        </p:txBody>
      </p:sp>
      <p:sp>
        <p:nvSpPr>
          <p:cNvPr id="3" name="Объект 2"/>
          <p:cNvSpPr>
            <a:spLocks noGrp="1"/>
          </p:cNvSpPr>
          <p:nvPr>
            <p:ph idx="1"/>
          </p:nvPr>
        </p:nvSpPr>
        <p:spPr>
          <a:xfrm>
            <a:off x="3939383" y="300862"/>
            <a:ext cx="5632687" cy="6449263"/>
          </a:xfrm>
        </p:spPr>
        <p:txBody>
          <a:bodyPr/>
          <a:lstStyle>
            <a:lvl1pPr>
              <a:defRPr sz="3016"/>
            </a:lvl1pPr>
            <a:lvl2pPr>
              <a:defRPr sz="2639"/>
            </a:lvl2pPr>
            <a:lvl3pPr>
              <a:defRPr sz="2262"/>
            </a:lvl3pPr>
            <a:lvl4pPr>
              <a:defRPr sz="1885"/>
            </a:lvl4pPr>
            <a:lvl5pPr>
              <a:defRPr sz="1885"/>
            </a:lvl5pPr>
            <a:lvl6pPr>
              <a:defRPr sz="1885"/>
            </a:lvl6pPr>
            <a:lvl7pPr>
              <a:defRPr sz="1885"/>
            </a:lvl7pPr>
            <a:lvl8pPr>
              <a:defRPr sz="1885"/>
            </a:lvl8pPr>
            <a:lvl9pPr>
              <a:defRPr sz="1885"/>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503794" y="1581268"/>
            <a:ext cx="3314890" cy="5168856"/>
          </a:xfrm>
        </p:spPr>
        <p:txBody>
          <a:bodyPr/>
          <a:lstStyle>
            <a:lvl1pPr marL="0" indent="0">
              <a:buNone/>
              <a:defRPr sz="1319"/>
            </a:lvl1pPr>
            <a:lvl2pPr marL="430865" indent="0">
              <a:buNone/>
              <a:defRPr sz="1131"/>
            </a:lvl2pPr>
            <a:lvl3pPr marL="861731" indent="0">
              <a:buNone/>
              <a:defRPr sz="942"/>
            </a:lvl3pPr>
            <a:lvl4pPr marL="1292596" indent="0">
              <a:buNone/>
              <a:defRPr sz="848"/>
            </a:lvl4pPr>
            <a:lvl5pPr marL="1723461" indent="0">
              <a:buNone/>
              <a:defRPr sz="848"/>
            </a:lvl5pPr>
            <a:lvl6pPr marL="2154326" indent="0">
              <a:buNone/>
              <a:defRPr sz="848"/>
            </a:lvl6pPr>
            <a:lvl7pPr marL="2585192" indent="0">
              <a:buNone/>
              <a:defRPr sz="848"/>
            </a:lvl7pPr>
            <a:lvl8pPr marL="3016057" indent="0">
              <a:buNone/>
              <a:defRPr sz="848"/>
            </a:lvl8pPr>
            <a:lvl9pPr marL="3446922" indent="0">
              <a:buNone/>
              <a:defRPr sz="848"/>
            </a:lvl9pPr>
          </a:lstStyle>
          <a:p>
            <a:pPr lvl="0"/>
            <a:r>
              <a:rPr lang="ru-RU"/>
              <a:t>Образец текста</a:t>
            </a:r>
          </a:p>
        </p:txBody>
      </p:sp>
      <p:sp>
        <p:nvSpPr>
          <p:cNvPr id="5" name="Дата 4"/>
          <p:cNvSpPr>
            <a:spLocks noGrp="1"/>
          </p:cNvSpPr>
          <p:nvPr>
            <p:ph type="dt" sz="half" idx="10"/>
          </p:nvPr>
        </p:nvSpPr>
        <p:spPr/>
        <p:txBody>
          <a:bodyPr/>
          <a:lstStyle/>
          <a:p>
            <a:fld id="{61167DDE-F231-49BF-ADA3-C1EA26F932E2}" type="datetimeFigureOut">
              <a:rPr lang="ru-RU" smtClean="0"/>
              <a:t>15.03.2020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16CBD6C-54F6-4E4D-AB88-AE9B2F5E00F7}" type="slidenum">
              <a:rPr lang="ru-RU" smtClean="0"/>
              <a:t>‹#›</a:t>
            </a:fld>
            <a:endParaRPr lang="ru-RU"/>
          </a:p>
        </p:txBody>
      </p:sp>
    </p:spTree>
    <p:extLst>
      <p:ext uri="{BB962C8B-B14F-4D97-AF65-F5344CB8AC3E}">
        <p14:creationId xmlns:p14="http://schemas.microsoft.com/office/powerpoint/2010/main" val="788100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74939" y="5289551"/>
            <a:ext cx="6045518" cy="624461"/>
          </a:xfrm>
        </p:spPr>
        <p:txBody>
          <a:bodyPr anchor="b"/>
          <a:lstStyle>
            <a:lvl1pPr algn="l">
              <a:defRPr sz="1885" b="1"/>
            </a:lvl1pPr>
          </a:lstStyle>
          <a:p>
            <a:r>
              <a:rPr lang="ru-RU"/>
              <a:t>Образец заголовка</a:t>
            </a:r>
          </a:p>
        </p:txBody>
      </p:sp>
      <p:sp>
        <p:nvSpPr>
          <p:cNvPr id="3" name="Рисунок 2"/>
          <p:cNvSpPr>
            <a:spLocks noGrp="1"/>
          </p:cNvSpPr>
          <p:nvPr>
            <p:ph type="pic" idx="1"/>
          </p:nvPr>
        </p:nvSpPr>
        <p:spPr>
          <a:xfrm>
            <a:off x="1974939" y="675187"/>
            <a:ext cx="6045518" cy="4533900"/>
          </a:xfrm>
        </p:spPr>
        <p:txBody>
          <a:bodyPr/>
          <a:lstStyle>
            <a:lvl1pPr marL="0" indent="0">
              <a:buNone/>
              <a:defRPr sz="3016"/>
            </a:lvl1pPr>
            <a:lvl2pPr marL="430865" indent="0">
              <a:buNone/>
              <a:defRPr sz="2639"/>
            </a:lvl2pPr>
            <a:lvl3pPr marL="861731" indent="0">
              <a:buNone/>
              <a:defRPr sz="2262"/>
            </a:lvl3pPr>
            <a:lvl4pPr marL="1292596" indent="0">
              <a:buNone/>
              <a:defRPr sz="1885"/>
            </a:lvl4pPr>
            <a:lvl5pPr marL="1723461" indent="0">
              <a:buNone/>
              <a:defRPr sz="1885"/>
            </a:lvl5pPr>
            <a:lvl6pPr marL="2154326" indent="0">
              <a:buNone/>
              <a:defRPr sz="1885"/>
            </a:lvl6pPr>
            <a:lvl7pPr marL="2585192" indent="0">
              <a:buNone/>
              <a:defRPr sz="1885"/>
            </a:lvl7pPr>
            <a:lvl8pPr marL="3016057" indent="0">
              <a:buNone/>
              <a:defRPr sz="1885"/>
            </a:lvl8pPr>
            <a:lvl9pPr marL="3446922" indent="0">
              <a:buNone/>
              <a:defRPr sz="1885"/>
            </a:lvl9pPr>
          </a:lstStyle>
          <a:p>
            <a:endParaRPr lang="ru-RU"/>
          </a:p>
        </p:txBody>
      </p:sp>
      <p:sp>
        <p:nvSpPr>
          <p:cNvPr id="4" name="Текст 3"/>
          <p:cNvSpPr>
            <a:spLocks noGrp="1"/>
          </p:cNvSpPr>
          <p:nvPr>
            <p:ph type="body" sz="half" idx="2"/>
          </p:nvPr>
        </p:nvSpPr>
        <p:spPr>
          <a:xfrm>
            <a:off x="1974939" y="5914012"/>
            <a:ext cx="6045518" cy="886839"/>
          </a:xfrm>
        </p:spPr>
        <p:txBody>
          <a:bodyPr/>
          <a:lstStyle>
            <a:lvl1pPr marL="0" indent="0">
              <a:buNone/>
              <a:defRPr sz="1319"/>
            </a:lvl1pPr>
            <a:lvl2pPr marL="430865" indent="0">
              <a:buNone/>
              <a:defRPr sz="1131"/>
            </a:lvl2pPr>
            <a:lvl3pPr marL="861731" indent="0">
              <a:buNone/>
              <a:defRPr sz="942"/>
            </a:lvl3pPr>
            <a:lvl4pPr marL="1292596" indent="0">
              <a:buNone/>
              <a:defRPr sz="848"/>
            </a:lvl4pPr>
            <a:lvl5pPr marL="1723461" indent="0">
              <a:buNone/>
              <a:defRPr sz="848"/>
            </a:lvl5pPr>
            <a:lvl6pPr marL="2154326" indent="0">
              <a:buNone/>
              <a:defRPr sz="848"/>
            </a:lvl6pPr>
            <a:lvl7pPr marL="2585192" indent="0">
              <a:buNone/>
              <a:defRPr sz="848"/>
            </a:lvl7pPr>
            <a:lvl8pPr marL="3016057" indent="0">
              <a:buNone/>
              <a:defRPr sz="848"/>
            </a:lvl8pPr>
            <a:lvl9pPr marL="3446922" indent="0">
              <a:buNone/>
              <a:defRPr sz="848"/>
            </a:lvl9pPr>
          </a:lstStyle>
          <a:p>
            <a:pPr lvl="0"/>
            <a:r>
              <a:rPr lang="ru-RU"/>
              <a:t>Образец текста</a:t>
            </a:r>
          </a:p>
        </p:txBody>
      </p:sp>
      <p:sp>
        <p:nvSpPr>
          <p:cNvPr id="5" name="Дата 4"/>
          <p:cNvSpPr>
            <a:spLocks noGrp="1"/>
          </p:cNvSpPr>
          <p:nvPr>
            <p:ph type="dt" sz="half" idx="10"/>
          </p:nvPr>
        </p:nvSpPr>
        <p:spPr/>
        <p:txBody>
          <a:bodyPr/>
          <a:lstStyle/>
          <a:p>
            <a:fld id="{61167DDE-F231-49BF-ADA3-C1EA26F932E2}" type="datetimeFigureOut">
              <a:rPr lang="ru-RU" smtClean="0"/>
              <a:t>15.03.2020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16CBD6C-54F6-4E4D-AB88-AE9B2F5E00F7}" type="slidenum">
              <a:rPr lang="ru-RU" smtClean="0"/>
              <a:t>‹#›</a:t>
            </a:fld>
            <a:endParaRPr lang="ru-RU"/>
          </a:p>
        </p:txBody>
      </p:sp>
    </p:spTree>
    <p:extLst>
      <p:ext uri="{BB962C8B-B14F-4D97-AF65-F5344CB8AC3E}">
        <p14:creationId xmlns:p14="http://schemas.microsoft.com/office/powerpoint/2010/main" val="2187657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3793" y="302611"/>
            <a:ext cx="9068277" cy="1259417"/>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503793" y="1763185"/>
            <a:ext cx="9068277" cy="4986941"/>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503794" y="7003756"/>
            <a:ext cx="2351034" cy="402314"/>
          </a:xfrm>
          <a:prstGeom prst="rect">
            <a:avLst/>
          </a:prstGeom>
        </p:spPr>
        <p:txBody>
          <a:bodyPr vert="horz" lIns="91440" tIns="45720" rIns="91440" bIns="45720" rtlCol="0" anchor="ctr"/>
          <a:lstStyle>
            <a:lvl1pPr algn="l">
              <a:defRPr sz="1131">
                <a:solidFill>
                  <a:schemeClr val="tx1">
                    <a:tint val="75000"/>
                  </a:schemeClr>
                </a:solidFill>
              </a:defRPr>
            </a:lvl1pPr>
          </a:lstStyle>
          <a:p>
            <a:fld id="{61167DDE-F231-49BF-ADA3-C1EA26F932E2}" type="datetimeFigureOut">
              <a:rPr lang="ru-RU" smtClean="0"/>
              <a:t>15.03.2020</a:t>
            </a:fld>
            <a:endParaRPr lang="ru-RU"/>
          </a:p>
        </p:txBody>
      </p:sp>
      <p:sp>
        <p:nvSpPr>
          <p:cNvPr id="5" name="Нижний колонтитул 4"/>
          <p:cNvSpPr>
            <a:spLocks noGrp="1"/>
          </p:cNvSpPr>
          <p:nvPr>
            <p:ph type="ftr" sz="quarter" idx="3"/>
          </p:nvPr>
        </p:nvSpPr>
        <p:spPr>
          <a:xfrm>
            <a:off x="3442587" y="7003756"/>
            <a:ext cx="3190690" cy="402314"/>
          </a:xfrm>
          <a:prstGeom prst="rect">
            <a:avLst/>
          </a:prstGeom>
        </p:spPr>
        <p:txBody>
          <a:bodyPr vert="horz" lIns="91440" tIns="45720" rIns="91440" bIns="45720" rtlCol="0" anchor="ctr"/>
          <a:lstStyle>
            <a:lvl1pPr algn="ctr">
              <a:defRPr sz="1131">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7221035" y="7003756"/>
            <a:ext cx="2351034" cy="402314"/>
          </a:xfrm>
          <a:prstGeom prst="rect">
            <a:avLst/>
          </a:prstGeom>
        </p:spPr>
        <p:txBody>
          <a:bodyPr vert="horz" lIns="91440" tIns="45720" rIns="91440" bIns="45720" rtlCol="0" anchor="ctr"/>
          <a:lstStyle>
            <a:lvl1pPr algn="r">
              <a:defRPr sz="1131">
                <a:solidFill>
                  <a:schemeClr val="tx1">
                    <a:tint val="75000"/>
                  </a:schemeClr>
                </a:solidFill>
              </a:defRPr>
            </a:lvl1pPr>
          </a:lstStyle>
          <a:p>
            <a:fld id="{716CBD6C-54F6-4E4D-AB88-AE9B2F5E00F7}" type="slidenum">
              <a:rPr lang="ru-RU" smtClean="0"/>
              <a:t>‹#›</a:t>
            </a:fld>
            <a:endParaRPr lang="ru-RU"/>
          </a:p>
        </p:txBody>
      </p:sp>
    </p:spTree>
    <p:extLst>
      <p:ext uri="{BB962C8B-B14F-4D97-AF65-F5344CB8AC3E}">
        <p14:creationId xmlns:p14="http://schemas.microsoft.com/office/powerpoint/2010/main" val="1086766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861731" rtl="0" eaLnBrk="1" latinLnBrk="0" hangingPunct="1">
        <a:spcBef>
          <a:spcPct val="0"/>
        </a:spcBef>
        <a:buNone/>
        <a:defRPr sz="4147" kern="1200">
          <a:solidFill>
            <a:schemeClr val="tx1"/>
          </a:solidFill>
          <a:latin typeface="+mj-lt"/>
          <a:ea typeface="+mj-ea"/>
          <a:cs typeface="+mj-cs"/>
        </a:defRPr>
      </a:lvl1pPr>
    </p:titleStyle>
    <p:bodyStyle>
      <a:lvl1pPr marL="323149" indent="-323149" algn="l" defTabSz="861731" rtl="0" eaLnBrk="1" latinLnBrk="0" hangingPunct="1">
        <a:spcBef>
          <a:spcPct val="20000"/>
        </a:spcBef>
        <a:buFont typeface="Arial" panose="020B0604020202020204" pitchFamily="34" charset="0"/>
        <a:buChar char="•"/>
        <a:defRPr sz="3016" kern="1200">
          <a:solidFill>
            <a:schemeClr val="tx1"/>
          </a:solidFill>
          <a:latin typeface="+mn-lt"/>
          <a:ea typeface="+mn-ea"/>
          <a:cs typeface="+mn-cs"/>
        </a:defRPr>
      </a:lvl1pPr>
      <a:lvl2pPr marL="700156" indent="-269291" algn="l" defTabSz="861731" rtl="0" eaLnBrk="1" latinLnBrk="0" hangingPunct="1">
        <a:spcBef>
          <a:spcPct val="20000"/>
        </a:spcBef>
        <a:buFont typeface="Arial" panose="020B0604020202020204" pitchFamily="34" charset="0"/>
        <a:buChar char="–"/>
        <a:defRPr sz="2639" kern="1200">
          <a:solidFill>
            <a:schemeClr val="tx1"/>
          </a:solidFill>
          <a:latin typeface="+mn-lt"/>
          <a:ea typeface="+mn-ea"/>
          <a:cs typeface="+mn-cs"/>
        </a:defRPr>
      </a:lvl2pPr>
      <a:lvl3pPr marL="1077163" indent="-215433" algn="l" defTabSz="861731" rtl="0" eaLnBrk="1" latinLnBrk="0" hangingPunct="1">
        <a:spcBef>
          <a:spcPct val="20000"/>
        </a:spcBef>
        <a:buFont typeface="Arial" panose="020B0604020202020204" pitchFamily="34" charset="0"/>
        <a:buChar char="•"/>
        <a:defRPr sz="2262" kern="1200">
          <a:solidFill>
            <a:schemeClr val="tx1"/>
          </a:solidFill>
          <a:latin typeface="+mn-lt"/>
          <a:ea typeface="+mn-ea"/>
          <a:cs typeface="+mn-cs"/>
        </a:defRPr>
      </a:lvl3pPr>
      <a:lvl4pPr marL="1508028" indent="-215433" algn="l" defTabSz="861731" rtl="0" eaLnBrk="1" latinLnBrk="0" hangingPunct="1">
        <a:spcBef>
          <a:spcPct val="20000"/>
        </a:spcBef>
        <a:buFont typeface="Arial" panose="020B0604020202020204" pitchFamily="34" charset="0"/>
        <a:buChar char="–"/>
        <a:defRPr sz="1885" kern="1200">
          <a:solidFill>
            <a:schemeClr val="tx1"/>
          </a:solidFill>
          <a:latin typeface="+mn-lt"/>
          <a:ea typeface="+mn-ea"/>
          <a:cs typeface="+mn-cs"/>
        </a:defRPr>
      </a:lvl4pPr>
      <a:lvl5pPr marL="1938894" indent="-215433" algn="l" defTabSz="861731" rtl="0" eaLnBrk="1" latinLnBrk="0" hangingPunct="1">
        <a:spcBef>
          <a:spcPct val="20000"/>
        </a:spcBef>
        <a:buFont typeface="Arial" panose="020B0604020202020204" pitchFamily="34" charset="0"/>
        <a:buChar char="»"/>
        <a:defRPr sz="1885" kern="1200">
          <a:solidFill>
            <a:schemeClr val="tx1"/>
          </a:solidFill>
          <a:latin typeface="+mn-lt"/>
          <a:ea typeface="+mn-ea"/>
          <a:cs typeface="+mn-cs"/>
        </a:defRPr>
      </a:lvl5pPr>
      <a:lvl6pPr marL="2369759" indent="-215433" algn="l" defTabSz="861731" rtl="0" eaLnBrk="1" latinLnBrk="0" hangingPunct="1">
        <a:spcBef>
          <a:spcPct val="20000"/>
        </a:spcBef>
        <a:buFont typeface="Arial" panose="020B0604020202020204" pitchFamily="34" charset="0"/>
        <a:buChar char="•"/>
        <a:defRPr sz="1885" kern="1200">
          <a:solidFill>
            <a:schemeClr val="tx1"/>
          </a:solidFill>
          <a:latin typeface="+mn-lt"/>
          <a:ea typeface="+mn-ea"/>
          <a:cs typeface="+mn-cs"/>
        </a:defRPr>
      </a:lvl6pPr>
      <a:lvl7pPr marL="2800624" indent="-215433" algn="l" defTabSz="861731" rtl="0" eaLnBrk="1" latinLnBrk="0" hangingPunct="1">
        <a:spcBef>
          <a:spcPct val="20000"/>
        </a:spcBef>
        <a:buFont typeface="Arial" panose="020B0604020202020204" pitchFamily="34" charset="0"/>
        <a:buChar char="•"/>
        <a:defRPr sz="1885" kern="1200">
          <a:solidFill>
            <a:schemeClr val="tx1"/>
          </a:solidFill>
          <a:latin typeface="+mn-lt"/>
          <a:ea typeface="+mn-ea"/>
          <a:cs typeface="+mn-cs"/>
        </a:defRPr>
      </a:lvl7pPr>
      <a:lvl8pPr marL="3231490" indent="-215433" algn="l" defTabSz="861731" rtl="0" eaLnBrk="1" latinLnBrk="0" hangingPunct="1">
        <a:spcBef>
          <a:spcPct val="20000"/>
        </a:spcBef>
        <a:buFont typeface="Arial" panose="020B0604020202020204" pitchFamily="34" charset="0"/>
        <a:buChar char="•"/>
        <a:defRPr sz="1885" kern="1200">
          <a:solidFill>
            <a:schemeClr val="tx1"/>
          </a:solidFill>
          <a:latin typeface="+mn-lt"/>
          <a:ea typeface="+mn-ea"/>
          <a:cs typeface="+mn-cs"/>
        </a:defRPr>
      </a:lvl8pPr>
      <a:lvl9pPr marL="3662355" indent="-215433" algn="l" defTabSz="861731" rtl="0" eaLnBrk="1" latinLnBrk="0" hangingPunct="1">
        <a:spcBef>
          <a:spcPct val="20000"/>
        </a:spcBef>
        <a:buFont typeface="Arial" panose="020B0604020202020204" pitchFamily="34" charset="0"/>
        <a:buChar char="•"/>
        <a:defRPr sz="1885" kern="1200">
          <a:solidFill>
            <a:schemeClr val="tx1"/>
          </a:solidFill>
          <a:latin typeface="+mn-lt"/>
          <a:ea typeface="+mn-ea"/>
          <a:cs typeface="+mn-cs"/>
        </a:defRPr>
      </a:lvl9pPr>
    </p:bodyStyle>
    <p:otherStyle>
      <a:defPPr>
        <a:defRPr lang="ru-RU"/>
      </a:defPPr>
      <a:lvl1pPr marL="0" algn="l" defTabSz="861731" rtl="0" eaLnBrk="1" latinLnBrk="0" hangingPunct="1">
        <a:defRPr sz="1696" kern="1200">
          <a:solidFill>
            <a:schemeClr val="tx1"/>
          </a:solidFill>
          <a:latin typeface="+mn-lt"/>
          <a:ea typeface="+mn-ea"/>
          <a:cs typeface="+mn-cs"/>
        </a:defRPr>
      </a:lvl1pPr>
      <a:lvl2pPr marL="430865" algn="l" defTabSz="861731" rtl="0" eaLnBrk="1" latinLnBrk="0" hangingPunct="1">
        <a:defRPr sz="1696" kern="1200">
          <a:solidFill>
            <a:schemeClr val="tx1"/>
          </a:solidFill>
          <a:latin typeface="+mn-lt"/>
          <a:ea typeface="+mn-ea"/>
          <a:cs typeface="+mn-cs"/>
        </a:defRPr>
      </a:lvl2pPr>
      <a:lvl3pPr marL="861731" algn="l" defTabSz="861731" rtl="0" eaLnBrk="1" latinLnBrk="0" hangingPunct="1">
        <a:defRPr sz="1696" kern="1200">
          <a:solidFill>
            <a:schemeClr val="tx1"/>
          </a:solidFill>
          <a:latin typeface="+mn-lt"/>
          <a:ea typeface="+mn-ea"/>
          <a:cs typeface="+mn-cs"/>
        </a:defRPr>
      </a:lvl3pPr>
      <a:lvl4pPr marL="1292596" algn="l" defTabSz="861731" rtl="0" eaLnBrk="1" latinLnBrk="0" hangingPunct="1">
        <a:defRPr sz="1696" kern="1200">
          <a:solidFill>
            <a:schemeClr val="tx1"/>
          </a:solidFill>
          <a:latin typeface="+mn-lt"/>
          <a:ea typeface="+mn-ea"/>
          <a:cs typeface="+mn-cs"/>
        </a:defRPr>
      </a:lvl4pPr>
      <a:lvl5pPr marL="1723461" algn="l" defTabSz="861731" rtl="0" eaLnBrk="1" latinLnBrk="0" hangingPunct="1">
        <a:defRPr sz="1696" kern="1200">
          <a:solidFill>
            <a:schemeClr val="tx1"/>
          </a:solidFill>
          <a:latin typeface="+mn-lt"/>
          <a:ea typeface="+mn-ea"/>
          <a:cs typeface="+mn-cs"/>
        </a:defRPr>
      </a:lvl5pPr>
      <a:lvl6pPr marL="2154326" algn="l" defTabSz="861731" rtl="0" eaLnBrk="1" latinLnBrk="0" hangingPunct="1">
        <a:defRPr sz="1696" kern="1200">
          <a:solidFill>
            <a:schemeClr val="tx1"/>
          </a:solidFill>
          <a:latin typeface="+mn-lt"/>
          <a:ea typeface="+mn-ea"/>
          <a:cs typeface="+mn-cs"/>
        </a:defRPr>
      </a:lvl6pPr>
      <a:lvl7pPr marL="2585192" algn="l" defTabSz="861731" rtl="0" eaLnBrk="1" latinLnBrk="0" hangingPunct="1">
        <a:defRPr sz="1696" kern="1200">
          <a:solidFill>
            <a:schemeClr val="tx1"/>
          </a:solidFill>
          <a:latin typeface="+mn-lt"/>
          <a:ea typeface="+mn-ea"/>
          <a:cs typeface="+mn-cs"/>
        </a:defRPr>
      </a:lvl7pPr>
      <a:lvl8pPr marL="3016057" algn="l" defTabSz="861731" rtl="0" eaLnBrk="1" latinLnBrk="0" hangingPunct="1">
        <a:defRPr sz="1696" kern="1200">
          <a:solidFill>
            <a:schemeClr val="tx1"/>
          </a:solidFill>
          <a:latin typeface="+mn-lt"/>
          <a:ea typeface="+mn-ea"/>
          <a:cs typeface="+mn-cs"/>
        </a:defRPr>
      </a:lvl8pPr>
      <a:lvl9pPr marL="3446922" algn="l" defTabSz="861731" rtl="0" eaLnBrk="1" latinLnBrk="0" hangingPunct="1">
        <a:defRPr sz="169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3.xml"/><Relationship Id="rId3" Type="http://schemas.microsoft.com/office/2007/relationships/hdphoto" Target="../media/hdphoto1.wdp"/><Relationship Id="rId7"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chart" Target="../charts/chart1.xml"/><Relationship Id="rId5" Type="http://schemas.microsoft.com/office/2007/relationships/hdphoto" Target="../media/hdphoto2.wdp"/><Relationship Id="rId4" Type="http://schemas.openxmlformats.org/officeDocument/2006/relationships/image" Target="../media/image2.png"/><Relationship Id="rId9"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C000"/>
            </a:gs>
            <a:gs pos="53000">
              <a:schemeClr val="accent6">
                <a:lumMod val="40000"/>
                <a:lumOff val="60000"/>
              </a:schemeClr>
            </a:gs>
            <a:gs pos="83000">
              <a:srgbClr val="FFC000"/>
            </a:gs>
          </a:gsLst>
          <a:lin ang="27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16387" y="-103228"/>
            <a:ext cx="6107369" cy="746455"/>
          </a:xfrm>
        </p:spPr>
        <p:txBody>
          <a:bodyPr>
            <a:noAutofit/>
          </a:bodyPr>
          <a:lstStyle/>
          <a:p>
            <a:r>
              <a:rPr lang="ru-RU" sz="1200" b="1" dirty="0">
                <a:latin typeface="Times New Roman" panose="02020603050405020304" pitchFamily="18" charset="0"/>
                <a:cs typeface="Times New Roman" panose="02020603050405020304" pitchFamily="18" charset="0"/>
              </a:rPr>
              <a:t>АНАЛИЗ РЕЗУЛЬТАТОВ КОНТРОЛЯ МЕТАЛЛА ТРУБ МАГИСТРАЛЬНЫХ ГАЗОПРОВОДОВ РАЗЛИЧНЫМИ МЕТОДАМИ ДИАГНОСТИКИ</a:t>
            </a:r>
            <a:endParaRPr lang="ru-RU" sz="12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357411" y="6665828"/>
            <a:ext cx="6138352" cy="784830"/>
          </a:xfrm>
          <a:prstGeom prst="rect">
            <a:avLst/>
          </a:prstGeom>
          <a:noFill/>
          <a:ln w="3175"/>
        </p:spPr>
        <p:style>
          <a:lnRef idx="2">
            <a:schemeClr val="dk1"/>
          </a:lnRef>
          <a:fillRef idx="1">
            <a:schemeClr val="lt1"/>
          </a:fillRef>
          <a:effectRef idx="0">
            <a:schemeClr val="dk1"/>
          </a:effectRef>
          <a:fontRef idx="minor">
            <a:schemeClr val="dk1"/>
          </a:fontRef>
        </p:style>
        <p:txBody>
          <a:bodyPr wrap="square" rtlCol="0">
            <a:spAutoFit/>
          </a:bodyPr>
          <a:lstStyle/>
          <a:p>
            <a:pPr lvl="0" algn="ctr"/>
            <a:r>
              <a:rPr lang="ru-RU" sz="500" b="1" i="1" dirty="0">
                <a:latin typeface="Times New Roman" panose="02020603050405020304" pitchFamily="18" charset="0"/>
                <a:cs typeface="Times New Roman" panose="02020603050405020304" pitchFamily="18" charset="0"/>
              </a:rPr>
              <a:t>Список используемых источников</a:t>
            </a:r>
          </a:p>
          <a:p>
            <a:pPr lvl="0" algn="ctr"/>
            <a:endParaRPr lang="ru-RU" sz="500" b="1" i="1" dirty="0">
              <a:latin typeface="Times New Roman" panose="02020603050405020304" pitchFamily="18" charset="0"/>
              <a:cs typeface="Times New Roman" panose="02020603050405020304" pitchFamily="18" charset="0"/>
            </a:endParaRPr>
          </a:p>
          <a:p>
            <a:pPr lvl="0" algn="just"/>
            <a:r>
              <a:rPr lang="ru-RU" sz="500" b="1" i="1" dirty="0">
                <a:latin typeface="Times New Roman" panose="02020603050405020304" pitchFamily="18" charset="0"/>
                <a:cs typeface="Times New Roman" panose="02020603050405020304" pitchFamily="18" charset="0"/>
              </a:rPr>
              <a:t>1. СТО 2-2.3-1050-2016. Внутритрубное техническое диагностирование. Требования к проведению, приемке и использованию результатов диагностирования. Санкт-Петербург: Газпром Экспо, 2018. 65 с.</a:t>
            </a:r>
          </a:p>
          <a:p>
            <a:pPr algn="just"/>
            <a:r>
              <a:rPr lang="en-US" sz="500" b="1" i="1" dirty="0">
                <a:latin typeface="Times New Roman" panose="02020603050405020304" pitchFamily="18" charset="0"/>
                <a:cs typeface="Times New Roman" panose="02020603050405020304" pitchFamily="18" charset="0"/>
              </a:rPr>
              <a:t>2</a:t>
            </a:r>
            <a:r>
              <a:rPr lang="ru-RU" sz="500" b="1" i="1" dirty="0">
                <a:latin typeface="Times New Roman" panose="02020603050405020304" pitchFamily="18" charset="0"/>
                <a:cs typeface="Times New Roman" panose="02020603050405020304" pitchFamily="18" charset="0"/>
              </a:rPr>
              <a:t>. ГОСТ Р 55999-2014. Внутритрубное техническое диагностирование газопроводов. Общие требования. Москва: </a:t>
            </a:r>
            <a:r>
              <a:rPr lang="ru-RU" sz="500" b="1" i="1" dirty="0" err="1">
                <a:latin typeface="Times New Roman" panose="02020603050405020304" pitchFamily="18" charset="0"/>
                <a:cs typeface="Times New Roman" panose="02020603050405020304" pitchFamily="18" charset="0"/>
              </a:rPr>
              <a:t>Стандартинформ</a:t>
            </a:r>
            <a:r>
              <a:rPr lang="ru-RU" sz="500" b="1" i="1" dirty="0">
                <a:latin typeface="Times New Roman" panose="02020603050405020304" pitchFamily="18" charset="0"/>
                <a:cs typeface="Times New Roman" panose="02020603050405020304" pitchFamily="18" charset="0"/>
              </a:rPr>
              <a:t>, 2014. 23 с.</a:t>
            </a:r>
          </a:p>
          <a:p>
            <a:pPr lvl="0" algn="just"/>
            <a:r>
              <a:rPr lang="ru-RU" sz="500" b="1" i="1" dirty="0">
                <a:latin typeface="Times New Roman" panose="02020603050405020304" pitchFamily="18" charset="0"/>
                <a:cs typeface="Times New Roman" panose="02020603050405020304" pitchFamily="18" charset="0"/>
              </a:rPr>
              <a:t>3. Инструкция по оценке дефектов труб и соединительных деталей при ремонте и диагностировании магистральных газопроводов. Москва: ОАО «Газпром», 2013. 121 с. </a:t>
            </a:r>
          </a:p>
          <a:p>
            <a:pPr lvl="0" algn="just"/>
            <a:r>
              <a:rPr lang="ru-RU" sz="500" b="1" i="1" dirty="0">
                <a:latin typeface="Times New Roman" panose="02020603050405020304" pitchFamily="18" charset="0"/>
                <a:cs typeface="Times New Roman" panose="02020603050405020304" pitchFamily="18" charset="0"/>
              </a:rPr>
              <a:t>4. Свидетельство о государственной регистрации базы данных  2018621558 Российская Федерация. Система контроля выполнения программ обследования потенциально опасных участков трубопроводов по результатам внутритрубной диагностики / Д.В. Жуков, А.В. Колесников; заявитель и правообладатель ООО «Газпром трансгаз Самара». №2017614631; </a:t>
            </a:r>
            <a:r>
              <a:rPr lang="ru-RU" sz="500" b="1" i="1" dirty="0" err="1">
                <a:latin typeface="Times New Roman" panose="02020603050405020304" pitchFamily="18" charset="0"/>
                <a:cs typeface="Times New Roman" panose="02020603050405020304" pitchFamily="18" charset="0"/>
              </a:rPr>
              <a:t>заявл</a:t>
            </a:r>
            <a:r>
              <a:rPr lang="ru-RU" sz="500" b="1" i="1" dirty="0">
                <a:latin typeface="Times New Roman" panose="02020603050405020304" pitchFamily="18" charset="0"/>
                <a:cs typeface="Times New Roman" panose="02020603050405020304" pitchFamily="18" charset="0"/>
              </a:rPr>
              <a:t>. 22.05.2017; </a:t>
            </a:r>
            <a:r>
              <a:rPr lang="ru-RU" sz="500" b="1" i="1" dirty="0" err="1">
                <a:latin typeface="Times New Roman" panose="02020603050405020304" pitchFamily="18" charset="0"/>
                <a:cs typeface="Times New Roman" panose="02020603050405020304" pitchFamily="18" charset="0"/>
              </a:rPr>
              <a:t>опубл</a:t>
            </a:r>
            <a:r>
              <a:rPr lang="ru-RU" sz="500" b="1" i="1" dirty="0">
                <a:latin typeface="Times New Roman" panose="02020603050405020304" pitchFamily="18" charset="0"/>
                <a:cs typeface="Times New Roman" panose="02020603050405020304" pitchFamily="18" charset="0"/>
              </a:rPr>
              <a:t>. 08.11.2017. С. 1.</a:t>
            </a:r>
          </a:p>
          <a:p>
            <a:pPr lvl="0" algn="just"/>
            <a:r>
              <a:rPr lang="ru-RU" sz="500" b="1" i="1" dirty="0">
                <a:latin typeface="Times New Roman" panose="02020603050405020304" pitchFamily="18" charset="0"/>
                <a:cs typeface="Times New Roman" panose="02020603050405020304" pitchFamily="18" charset="0"/>
              </a:rPr>
              <a:t>5. И.В. Щербо, С.А. Холодков, Д.В. Жуков Опыт разработки и эксплуатации информационной системы обеспечения промышленной безопасности опасных производственных объектов. Проблемы машиностроения и автоматизации. 2019, 3, с 66-72.</a:t>
            </a:r>
          </a:p>
        </p:txBody>
      </p:sp>
      <p:sp>
        <p:nvSpPr>
          <p:cNvPr id="6" name="Прямоугольник 5"/>
          <p:cNvSpPr/>
          <p:nvPr/>
        </p:nvSpPr>
        <p:spPr>
          <a:xfrm>
            <a:off x="2187825" y="575367"/>
            <a:ext cx="5564492" cy="571118"/>
          </a:xfrm>
          <a:prstGeom prst="rect">
            <a:avLst/>
          </a:prstGeom>
          <a:ln>
            <a:noFill/>
          </a:ln>
        </p:spPr>
        <p:txBody>
          <a:bodyPr wrap="square">
            <a:spAutoFit/>
          </a:bodyPr>
          <a:lstStyle/>
          <a:p>
            <a:pPr algn="ctr"/>
            <a:r>
              <a:rPr lang="ru-RU" sz="1000" dirty="0">
                <a:latin typeface="Times New Roman" panose="02020603050405020304" pitchFamily="18" charset="0"/>
                <a:cs typeface="Times New Roman" panose="02020603050405020304" pitchFamily="18" charset="0"/>
              </a:rPr>
              <a:t>Комаров Д.В.</a:t>
            </a:r>
            <a:r>
              <a:rPr lang="ru-RU" sz="1000" i="1" baseline="30000" dirty="0">
                <a:latin typeface="Times New Roman" panose="02020603050405020304" pitchFamily="18" charset="0"/>
                <a:cs typeface="Times New Roman" panose="02020603050405020304" pitchFamily="18" charset="0"/>
              </a:rPr>
              <a:t> 1,2</a:t>
            </a:r>
            <a:r>
              <a:rPr lang="ru-RU" sz="1000" dirty="0">
                <a:latin typeface="Times New Roman" panose="02020603050405020304" pitchFamily="18" charset="0"/>
                <a:cs typeface="Times New Roman" panose="02020603050405020304" pitchFamily="18" charset="0"/>
              </a:rPr>
              <a:t>, Коновалов С.В.</a:t>
            </a:r>
            <a:r>
              <a:rPr lang="ru-RU" sz="1000" i="1" baseline="30000" dirty="0">
                <a:latin typeface="Times New Roman" panose="02020603050405020304" pitchFamily="18" charset="0"/>
                <a:cs typeface="Times New Roman" panose="02020603050405020304" pitchFamily="18" charset="0"/>
              </a:rPr>
              <a:t>1</a:t>
            </a:r>
            <a:r>
              <a:rPr lang="ru-RU" sz="1000" dirty="0">
                <a:latin typeface="Times New Roman" panose="02020603050405020304" pitchFamily="18" charset="0"/>
                <a:cs typeface="Times New Roman" panose="02020603050405020304" pitchFamily="18" charset="0"/>
              </a:rPr>
              <a:t>, Комиссарова С.А.</a:t>
            </a:r>
            <a:r>
              <a:rPr lang="ru-RU" sz="1000" i="1" baseline="30000" dirty="0">
                <a:latin typeface="Times New Roman" panose="02020603050405020304" pitchFamily="18" charset="0"/>
                <a:cs typeface="Times New Roman" panose="02020603050405020304" pitchFamily="18" charset="0"/>
              </a:rPr>
              <a:t>1</a:t>
            </a:r>
            <a:endParaRPr lang="ru-RU" sz="1000" dirty="0">
              <a:latin typeface="Times New Roman" panose="02020603050405020304" pitchFamily="18" charset="0"/>
              <a:cs typeface="Times New Roman" panose="02020603050405020304" pitchFamily="18" charset="0"/>
            </a:endParaRPr>
          </a:p>
          <a:p>
            <a:pPr algn="ctr"/>
            <a:r>
              <a:rPr lang="ru-RU" sz="1000" i="1" baseline="30000" dirty="0">
                <a:latin typeface="Times New Roman" panose="02020603050405020304" pitchFamily="18" charset="0"/>
                <a:cs typeface="Times New Roman" panose="02020603050405020304" pitchFamily="18" charset="0"/>
              </a:rPr>
              <a:t>1</a:t>
            </a:r>
            <a:r>
              <a:rPr lang="ru-RU" sz="1000" i="1" dirty="0">
                <a:latin typeface="Times New Roman" panose="02020603050405020304" pitchFamily="18" charset="0"/>
                <a:cs typeface="Times New Roman" panose="02020603050405020304" pitchFamily="18" charset="0"/>
              </a:rPr>
              <a:t>Самарский национальный исследовательский университет имени академика С.П. Королева, </a:t>
            </a:r>
            <a:r>
              <a:rPr lang="ru-RU" sz="1000" i="1" baseline="30000" dirty="0">
                <a:latin typeface="Times New Roman" panose="02020603050405020304" pitchFamily="18" charset="0"/>
                <a:cs typeface="Times New Roman" panose="02020603050405020304" pitchFamily="18" charset="0"/>
              </a:rPr>
              <a:t>2</a:t>
            </a:r>
            <a:r>
              <a:rPr lang="ru-RU" sz="1000" i="1" dirty="0">
                <a:latin typeface="Times New Roman" panose="02020603050405020304" pitchFamily="18" charset="0"/>
                <a:cs typeface="Times New Roman" panose="02020603050405020304" pitchFamily="18" charset="0"/>
              </a:rPr>
              <a:t>ООО «Газпром трансгаз Самара»</a:t>
            </a:r>
            <a:endParaRPr lang="ru-RU" sz="1000" dirty="0">
              <a:latin typeface="Times New Roman" panose="02020603050405020304" pitchFamily="18" charset="0"/>
              <a:cs typeface="Times New Roman" panose="02020603050405020304" pitchFamily="18" charset="0"/>
            </a:endParaRPr>
          </a:p>
        </p:txBody>
      </p:sp>
      <p:pic>
        <p:nvPicPr>
          <p:cNvPr id="1027" name="Рисунок 2" descr="image001"/>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8400967" y="321866"/>
            <a:ext cx="1101460" cy="594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Рисунок 7">
            <a:extLst>
              <a:ext uri="{FF2B5EF4-FFF2-40B4-BE49-F238E27FC236}">
                <a16:creationId xmlns:a16="http://schemas.microsoft.com/office/drawing/2014/main" id="{10FFA0AC-594C-4352-8183-52725C48538A}"/>
              </a:ext>
            </a:extLst>
          </p:cNvPr>
          <p:cNvPicPr>
            <a:picLocks noChangeAspect="1"/>
          </p:cNvPicPr>
          <p:nvPr/>
        </p:nvPicPr>
        <p:blipFill rotWithShape="1">
          <a:blip r:embed="rId4">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9454" t="9453" r="8984" b="12868"/>
          <a:stretch/>
        </p:blipFill>
        <p:spPr>
          <a:xfrm>
            <a:off x="631060" y="208729"/>
            <a:ext cx="950487" cy="905225"/>
          </a:xfrm>
          <a:prstGeom prst="rect">
            <a:avLst/>
          </a:prstGeom>
        </p:spPr>
      </p:pic>
      <p:sp>
        <p:nvSpPr>
          <p:cNvPr id="10" name="Прямоугольник 9">
            <a:extLst>
              <a:ext uri="{FF2B5EF4-FFF2-40B4-BE49-F238E27FC236}">
                <a16:creationId xmlns:a16="http://schemas.microsoft.com/office/drawing/2014/main" id="{C8F2F944-122B-4B3B-ACCD-0AD5E7E0EFE6}"/>
              </a:ext>
            </a:extLst>
          </p:cNvPr>
          <p:cNvSpPr/>
          <p:nvPr/>
        </p:nvSpPr>
        <p:spPr>
          <a:xfrm>
            <a:off x="285403" y="1198603"/>
            <a:ext cx="3060000" cy="2274277"/>
          </a:xfrm>
          <a:prstGeom prst="rect">
            <a:avLst/>
          </a:prstGeom>
        </p:spPr>
        <p:txBody>
          <a:bodyPr wrap="square">
            <a:spAutoFit/>
          </a:bodyPr>
          <a:lstStyle/>
          <a:p>
            <a:pPr algn="ctr">
              <a:lnSpc>
                <a:spcPct val="107000"/>
              </a:lnSpc>
            </a:pPr>
            <a:r>
              <a:rPr lang="ru-RU" sz="600" b="1" dirty="0">
                <a:latin typeface="Times New Roman" panose="02020603050405020304" pitchFamily="18" charset="0"/>
                <a:ea typeface="Times New Roman" panose="02020603050405020304" pitchFamily="18" charset="0"/>
                <a:cs typeface="Times New Roman" panose="02020603050405020304" pitchFamily="18" charset="0"/>
              </a:rPr>
              <a:t>Аннотация</a:t>
            </a:r>
          </a:p>
          <a:p>
            <a:pPr indent="182563" algn="just">
              <a:lnSpc>
                <a:spcPct val="107000"/>
              </a:lnSpc>
            </a:pPr>
            <a:r>
              <a:rPr lang="ru-RU" sz="600" dirty="0">
                <a:latin typeface="Times New Roman" panose="02020603050405020304" pitchFamily="18" charset="0"/>
                <a:ea typeface="Times New Roman" panose="02020603050405020304" pitchFamily="18" charset="0"/>
                <a:cs typeface="Times New Roman" panose="02020603050405020304" pitchFamily="18" charset="0"/>
              </a:rPr>
              <a:t>В настоящий момент в единую систему газоснабжения ПАО «Газпром» входит более 172 тыс. км магистральных газопроводов (МГ). Время эксплуатации большей части из них приближается к сроку службы, установленному в проектной документации на указанные объекты, что обязывает газотранспортные общества в соответствии с действующим законодательством проводить комплекс взаимосвязанных организационных и технических мероприятий, направленных на предупреждение аварий и инцидентов (техническое диагностирование, ремонт, экспертиза промышленной безопасности и т.д.).</a:t>
            </a:r>
          </a:p>
          <a:p>
            <a:pPr indent="182563" algn="just"/>
            <a:r>
              <a:rPr lang="ru-RU" sz="600" dirty="0">
                <a:latin typeface="Times New Roman" panose="02020603050405020304" pitchFamily="18" charset="0"/>
                <a:ea typeface="Times New Roman" panose="02020603050405020304" pitchFamily="18" charset="0"/>
                <a:cs typeface="Times New Roman" panose="02020603050405020304" pitchFamily="18" charset="0"/>
              </a:rPr>
              <a:t>С точки зрения экономической целесообразности наиболее эффективным методом диагностики протяженных МГ является внутритрубное техническое диагностирование (ВТД) магнитными снарядами. Однако применяемый при ВТД принцип измерения интенсивности рассеивания магнитного поля не является методом прямого измерения, поэтому перед принятием управленческих решений, связанных с выбором методов и объемов ремонта того или иного дефекта, выполняется их обследование методами неразрушающего контроля в шурфах. </a:t>
            </a:r>
          </a:p>
          <a:p>
            <a:pPr indent="182563" algn="just"/>
            <a:r>
              <a:rPr lang="ru-RU" sz="600" dirty="0">
                <a:latin typeface="Times New Roman" panose="02020603050405020304" pitchFamily="18" charset="0"/>
                <a:cs typeface="Times New Roman" panose="02020603050405020304" pitchFamily="18" charset="0"/>
              </a:rPr>
              <a:t>В работе выполнен анализ сходимости данных ВТД и дополнительного дефектоскопического контроля труб в шурфах (ДДК) по четырем группам дефектов для газопроводов условным диаметром от Ду500 мм до Ду1400 мм: </a:t>
            </a:r>
          </a:p>
          <a:p>
            <a:pPr indent="182563" algn="just"/>
            <a:r>
              <a:rPr lang="ru-RU" sz="600" dirty="0">
                <a:latin typeface="Times New Roman" panose="02020603050405020304" pitchFamily="18" charset="0"/>
                <a:cs typeface="Times New Roman" panose="02020603050405020304" pitchFamily="18" charset="0"/>
              </a:rPr>
              <a:t>1 – аномалии сварных швов; </a:t>
            </a:r>
          </a:p>
          <a:p>
            <a:pPr indent="182563" algn="just"/>
            <a:r>
              <a:rPr lang="ru-RU" sz="600" dirty="0">
                <a:latin typeface="Times New Roman" panose="02020603050405020304" pitchFamily="18" charset="0"/>
                <a:cs typeface="Times New Roman" panose="02020603050405020304" pitchFamily="18" charset="0"/>
              </a:rPr>
              <a:t>2 – геометрические дефекты; </a:t>
            </a:r>
          </a:p>
          <a:p>
            <a:pPr indent="182563" algn="just"/>
            <a:r>
              <a:rPr lang="ru-RU" sz="600" dirty="0">
                <a:latin typeface="Times New Roman" panose="02020603050405020304" pitchFamily="18" charset="0"/>
                <a:cs typeface="Times New Roman" panose="02020603050405020304" pitchFamily="18" charset="0"/>
              </a:rPr>
              <a:t>3 – дефекты потери металла; </a:t>
            </a:r>
          </a:p>
          <a:p>
            <a:pPr indent="182563" algn="just"/>
            <a:r>
              <a:rPr lang="ru-RU" sz="600" dirty="0">
                <a:latin typeface="Times New Roman" panose="02020603050405020304" pitchFamily="18" charset="0"/>
                <a:cs typeface="Times New Roman" panose="02020603050405020304" pitchFamily="18" charset="0"/>
              </a:rPr>
              <a:t>4 – прочие дефекты. </a:t>
            </a:r>
          </a:p>
        </p:txBody>
      </p:sp>
      <p:sp>
        <p:nvSpPr>
          <p:cNvPr id="11" name="Прямоугольник 10">
            <a:extLst>
              <a:ext uri="{FF2B5EF4-FFF2-40B4-BE49-F238E27FC236}">
                <a16:creationId xmlns:a16="http://schemas.microsoft.com/office/drawing/2014/main" id="{1D0B883A-D89C-4DE2-AD56-48688D8470DD}"/>
              </a:ext>
            </a:extLst>
          </p:cNvPr>
          <p:cNvSpPr/>
          <p:nvPr/>
        </p:nvSpPr>
        <p:spPr>
          <a:xfrm>
            <a:off x="3525763" y="1198603"/>
            <a:ext cx="3060000" cy="1172629"/>
          </a:xfrm>
          <a:prstGeom prst="rect">
            <a:avLst/>
          </a:prstGeom>
        </p:spPr>
        <p:txBody>
          <a:bodyPr wrap="square">
            <a:spAutoFit/>
          </a:bodyPr>
          <a:lstStyle/>
          <a:p>
            <a:pPr algn="ctr">
              <a:lnSpc>
                <a:spcPct val="107000"/>
              </a:lnSpc>
              <a:spcAft>
                <a:spcPts val="0"/>
              </a:spcAft>
            </a:pPr>
            <a:r>
              <a:rPr lang="ru-RU" sz="600" b="1" dirty="0">
                <a:latin typeface="Times New Roman" panose="02020603050405020304" pitchFamily="18" charset="0"/>
                <a:ea typeface="Times New Roman" panose="02020603050405020304" pitchFamily="18" charset="0"/>
                <a:cs typeface="Times New Roman" panose="02020603050405020304" pitchFamily="18" charset="0"/>
              </a:rPr>
              <a:t>Объемы и методы диагностики</a:t>
            </a:r>
          </a:p>
          <a:p>
            <a:pPr indent="182563" algn="just">
              <a:lnSpc>
                <a:spcPct val="107000"/>
              </a:lnSpc>
              <a:spcAft>
                <a:spcPts val="0"/>
              </a:spcAft>
            </a:pPr>
            <a:r>
              <a:rPr lang="ru-RU" sz="600" dirty="0">
                <a:latin typeface="Times New Roman" panose="02020603050405020304" pitchFamily="18" charset="0"/>
                <a:ea typeface="Times New Roman" panose="02020603050405020304" pitchFamily="18" charset="0"/>
                <a:cs typeface="Times New Roman" panose="02020603050405020304" pitchFamily="18" charset="0"/>
              </a:rPr>
              <a:t>ВТД на участках газопроводов выполнено в соответствии с требованиями СТО 2-2.3-1050-2015 </a:t>
            </a:r>
            <a:r>
              <a:rPr lang="en-US" sz="600" dirty="0">
                <a:latin typeface="Times New Roman" panose="02020603050405020304" pitchFamily="18" charset="0"/>
                <a:ea typeface="Times New Roman" panose="02020603050405020304" pitchFamily="18" charset="0"/>
                <a:cs typeface="Times New Roman" panose="02020603050405020304" pitchFamily="18" charset="0"/>
              </a:rPr>
              <a:t>[1]</a:t>
            </a:r>
            <a:r>
              <a:rPr lang="ru-RU" sz="6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600" dirty="0">
                <a:latin typeface="Times New Roman" panose="02020603050405020304" pitchFamily="18" charset="0"/>
                <a:cs typeface="Times New Roman" panose="02020603050405020304" pitchFamily="18" charset="0"/>
              </a:rPr>
              <a:t>Требования по точностным характеристикам определения геометрических размеров дефектов установлены в ГОСТ Р 55999-2014</a:t>
            </a:r>
            <a:r>
              <a:rPr lang="en-US" sz="600" dirty="0">
                <a:latin typeface="Times New Roman" panose="02020603050405020304" pitchFamily="18" charset="0"/>
                <a:cs typeface="Times New Roman" panose="02020603050405020304" pitchFamily="18" charset="0"/>
              </a:rPr>
              <a:t> [2]</a:t>
            </a:r>
            <a:r>
              <a:rPr lang="ru-RU" sz="600" dirty="0">
                <a:latin typeface="Times New Roman" panose="02020603050405020304" pitchFamily="18" charset="0"/>
                <a:cs typeface="Times New Roman" panose="02020603050405020304" pitchFamily="18" charset="0"/>
              </a:rPr>
              <a:t>.</a:t>
            </a:r>
          </a:p>
          <a:p>
            <a:pPr indent="182563" algn="just">
              <a:lnSpc>
                <a:spcPct val="107000"/>
              </a:lnSpc>
              <a:spcAft>
                <a:spcPts val="0"/>
              </a:spcAft>
            </a:pPr>
            <a:r>
              <a:rPr lang="ru-RU" sz="600" dirty="0">
                <a:latin typeface="Times New Roman" panose="02020603050405020304" pitchFamily="18" charset="0"/>
                <a:cs typeface="Times New Roman" panose="02020603050405020304" pitchFamily="18" charset="0"/>
              </a:rPr>
              <a:t>Объемы и методы контроля труб и соединительных деталей трубопроводов при ДДК в шурфах выполнены в соответствии с Инструкцией по оценке дефектов труб и соединительных деталей при ремонте и диагностировании магистральных газопроводов 2013 года</a:t>
            </a:r>
            <a:r>
              <a:rPr lang="en-US" sz="600" dirty="0">
                <a:latin typeface="Times New Roman" panose="02020603050405020304" pitchFamily="18" charset="0"/>
                <a:cs typeface="Times New Roman" panose="02020603050405020304" pitchFamily="18" charset="0"/>
              </a:rPr>
              <a:t> [3]</a:t>
            </a:r>
            <a:r>
              <a:rPr lang="ru-RU" sz="600" dirty="0">
                <a:latin typeface="Times New Roman" panose="02020603050405020304" pitchFamily="18" charset="0"/>
                <a:cs typeface="Times New Roman" panose="02020603050405020304" pitchFamily="18" charset="0"/>
              </a:rPr>
              <a:t>.</a:t>
            </a:r>
          </a:p>
          <a:p>
            <a:pPr indent="182563" algn="just">
              <a:lnSpc>
                <a:spcPct val="107000"/>
              </a:lnSpc>
              <a:spcAft>
                <a:spcPts val="0"/>
              </a:spcAft>
            </a:pPr>
            <a:r>
              <a:rPr lang="ru-RU" sz="600" dirty="0">
                <a:latin typeface="Times New Roman" panose="02020603050405020304" pitchFamily="18" charset="0"/>
                <a:ea typeface="Times New Roman" panose="02020603050405020304" pitchFamily="18" charset="0"/>
                <a:cs typeface="Times New Roman" panose="02020603050405020304" pitchFamily="18" charset="0"/>
              </a:rPr>
              <a:t>Оценка сходимости данных ВТД и результатов обследования трубных секций в шурфах методами неразрушающего контроля выполнена в соответствии с аналитическим </a:t>
            </a:r>
            <a:r>
              <a:rPr lang="ru-RU" sz="600" dirty="0">
                <a:latin typeface="Times New Roman" panose="02020603050405020304" pitchFamily="18" charset="0"/>
                <a:cs typeface="Times New Roman" panose="02020603050405020304" pitchFamily="18" charset="0"/>
              </a:rPr>
              <a:t>модулем «Анализ сходимости ВТД и ДДК в шурфах» базы данных </a:t>
            </a:r>
            <a:r>
              <a:rPr lang="en-US" sz="600" dirty="0">
                <a:latin typeface="Times New Roman" panose="02020603050405020304" pitchFamily="18" charset="0"/>
                <a:cs typeface="Times New Roman" panose="02020603050405020304" pitchFamily="18" charset="0"/>
              </a:rPr>
              <a:t>[4]</a:t>
            </a:r>
            <a:r>
              <a:rPr lang="ru-RU" sz="600" dirty="0">
                <a:latin typeface="Times New Roman" panose="02020603050405020304" pitchFamily="18" charset="0"/>
                <a:cs typeface="Times New Roman" panose="02020603050405020304" pitchFamily="18" charset="0"/>
              </a:rPr>
              <a:t>.</a:t>
            </a:r>
          </a:p>
        </p:txBody>
      </p:sp>
      <p:sp>
        <p:nvSpPr>
          <p:cNvPr id="14" name="Прямоугольник 13">
            <a:extLst>
              <a:ext uri="{FF2B5EF4-FFF2-40B4-BE49-F238E27FC236}">
                <a16:creationId xmlns:a16="http://schemas.microsoft.com/office/drawing/2014/main" id="{2CF8E1EA-A322-41BD-BF02-7D7A57DA09E9}"/>
              </a:ext>
            </a:extLst>
          </p:cNvPr>
          <p:cNvSpPr/>
          <p:nvPr/>
        </p:nvSpPr>
        <p:spPr>
          <a:xfrm>
            <a:off x="6766123" y="1198603"/>
            <a:ext cx="3060000" cy="2753574"/>
          </a:xfrm>
          <a:prstGeom prst="rect">
            <a:avLst/>
          </a:prstGeom>
        </p:spPr>
        <p:txBody>
          <a:bodyPr wrap="square">
            <a:spAutoFit/>
          </a:bodyPr>
          <a:lstStyle/>
          <a:p>
            <a:pPr algn="ctr">
              <a:lnSpc>
                <a:spcPct val="107000"/>
              </a:lnSpc>
              <a:spcAft>
                <a:spcPts val="0"/>
              </a:spcAft>
            </a:pPr>
            <a:r>
              <a:rPr lang="ru-RU" sz="600" b="1" dirty="0">
                <a:latin typeface="Times New Roman" panose="02020603050405020304" pitchFamily="18" charset="0"/>
                <a:ea typeface="Times New Roman" panose="02020603050405020304" pitchFamily="18" charset="0"/>
                <a:cs typeface="Times New Roman" panose="02020603050405020304" pitchFamily="18" charset="0"/>
              </a:rPr>
              <a:t>Анализ полученных данных</a:t>
            </a:r>
          </a:p>
          <a:p>
            <a:pPr indent="176213" algn="just">
              <a:lnSpc>
                <a:spcPct val="107000"/>
              </a:lnSpc>
              <a:spcAft>
                <a:spcPts val="0"/>
              </a:spcAft>
            </a:pPr>
            <a:r>
              <a:rPr lang="ru-RU" sz="600" dirty="0">
                <a:latin typeface="Times New Roman" panose="02020603050405020304" pitchFamily="18" charset="0"/>
                <a:cs typeface="Times New Roman" panose="02020603050405020304" pitchFamily="18" charset="0"/>
              </a:rPr>
              <a:t>1. Низкая сходимость данных для газопроводов условным диаметром Ду500 – Ду700 (рисунок 1-3) обусловлена недостаточным промагничиванием стенки труб из-за несоблюдения скоростного режима пропуска внутритрубных приборов.</a:t>
            </a:r>
          </a:p>
          <a:p>
            <a:pPr indent="176213" algn="just">
              <a:lnSpc>
                <a:spcPct val="107000"/>
              </a:lnSpc>
              <a:spcAft>
                <a:spcPts val="0"/>
              </a:spcAft>
            </a:pPr>
            <a:r>
              <a:rPr lang="ru-RU" sz="600" dirty="0">
                <a:latin typeface="Times New Roman" panose="02020603050405020304" pitchFamily="18" charset="0"/>
                <a:cs typeface="Times New Roman" panose="02020603050405020304" pitchFamily="18" charset="0"/>
              </a:rPr>
              <a:t>2. Высокая сходимость данных ВТД и ДДК в шурфах для участков с условным диаметром Ду1000 (рисунок 1-3) получена за счет высокого уровня организации работ по пропуску внутритрубных снарядов. Данные, использованные для оценки сходимости, получены с разных участков одного и того же газопровода. Отсутствие крутоизогнутых отводов, грязевых отложений, а также соблюдение скоростного режима пропуска внутритрубных устройств позволило обеспечить высокую промагниченность стенки труб.</a:t>
            </a:r>
          </a:p>
          <a:p>
            <a:pPr indent="176213" algn="just">
              <a:lnSpc>
                <a:spcPct val="107000"/>
              </a:lnSpc>
              <a:spcAft>
                <a:spcPts val="0"/>
              </a:spcAft>
            </a:pPr>
            <a:r>
              <a:rPr lang="ru-RU" sz="600" dirty="0">
                <a:latin typeface="Times New Roman" panose="02020603050405020304" pitchFamily="18" charset="0"/>
                <a:cs typeface="Times New Roman" panose="02020603050405020304" pitchFamily="18" charset="0"/>
              </a:rPr>
              <a:t>3. Высокий уровень подтвеждаемости аномалий кольцевых швов (рисунок 1) обусловлен тем, что по статистике, полученной при выполнении на газопроводах капитального ремонта методом переизоляции с частичной заменой труб или полной заменой, каждый второй стык требует проведения ремонтных мероприятий.</a:t>
            </a:r>
          </a:p>
          <a:p>
            <a:pPr indent="176213" algn="just">
              <a:lnSpc>
                <a:spcPct val="107000"/>
              </a:lnSpc>
              <a:spcAft>
                <a:spcPts val="0"/>
              </a:spcAft>
            </a:pPr>
            <a:r>
              <a:rPr lang="ru-RU" sz="600" dirty="0">
                <a:latin typeface="Times New Roman" panose="02020603050405020304" pitchFamily="18" charset="0"/>
                <a:cs typeface="Times New Roman" panose="02020603050405020304" pitchFamily="18" charset="0"/>
              </a:rPr>
              <a:t>4. Анализ сходимости дефектов четвертой группы не вынесен на отдельную диаграмму, т.к. данные статистики имеются только для газопроводов двух диаметров: Ду1400  –  58,6%, Ду1200 – 44,4%. Невысокий процент сходимости обусловлен тем, что используемый при ВТД магнитный метод контроля не позволяет выявлять трещиноподобные дефекты глубиной менее 15%. В то же время именно они составляют большую часть из всех дефектов четвертой группы.</a:t>
            </a:r>
          </a:p>
          <a:p>
            <a:pPr indent="176213" algn="just">
              <a:lnSpc>
                <a:spcPct val="107000"/>
              </a:lnSpc>
            </a:pPr>
            <a:r>
              <a:rPr lang="ru-RU" sz="600" dirty="0">
                <a:latin typeface="Times New Roman" panose="02020603050405020304" pitchFamily="18" charset="0"/>
                <a:ea typeface="Times New Roman" panose="02020603050405020304" pitchFamily="18" charset="0"/>
                <a:cs typeface="Times New Roman" panose="02020603050405020304" pitchFamily="18" charset="0"/>
              </a:rPr>
              <a:t>5. Невысокий процент идентификации коррозионных дефектов обусловлен различными подходами при их объединении. А также несовпадением характера возникновения дефектов потери металла (во многих случаях механические повреждения и следы ремонта идентифицированы диагностическими организациями как коррозионные повреждения).</a:t>
            </a:r>
            <a:endParaRPr lang="ru-RU" sz="600" dirty="0">
              <a:latin typeface="Times New Roman" panose="02020603050405020304" pitchFamily="18" charset="0"/>
              <a:cs typeface="Times New Roman" panose="02020603050405020304" pitchFamily="18" charset="0"/>
            </a:endParaRPr>
          </a:p>
          <a:p>
            <a:pPr algn="just">
              <a:lnSpc>
                <a:spcPct val="107000"/>
              </a:lnSpc>
              <a:spcAft>
                <a:spcPts val="0"/>
              </a:spcAft>
            </a:pPr>
            <a:endParaRPr lang="ru-RU" sz="600" dirty="0">
              <a:latin typeface="Times New Roman" panose="02020603050405020304" pitchFamily="18" charset="0"/>
              <a:cs typeface="Times New Roman" panose="02020603050405020304" pitchFamily="18" charset="0"/>
            </a:endParaRPr>
          </a:p>
        </p:txBody>
      </p:sp>
      <p:graphicFrame>
        <p:nvGraphicFramePr>
          <p:cNvPr id="12" name="Диаграмма 11">
            <a:extLst>
              <a:ext uri="{FF2B5EF4-FFF2-40B4-BE49-F238E27FC236}">
                <a16:creationId xmlns:a16="http://schemas.microsoft.com/office/drawing/2014/main" id="{F2669E28-6404-4351-82C8-554EA2DEA98A}"/>
              </a:ext>
            </a:extLst>
          </p:cNvPr>
          <p:cNvGraphicFramePr>
            <a:graphicFrameLocks/>
          </p:cNvGraphicFramePr>
          <p:nvPr>
            <p:extLst>
              <p:ext uri="{D42A27DB-BD31-4B8C-83A1-F6EECF244321}">
                <p14:modId xmlns:p14="http://schemas.microsoft.com/office/powerpoint/2010/main" val="4220211315"/>
              </p:ext>
            </p:extLst>
          </p:nvPr>
        </p:nvGraphicFramePr>
        <p:xfrm>
          <a:off x="3615763" y="2389873"/>
          <a:ext cx="2880000" cy="18000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3" name="Диаграмма 12">
            <a:extLst>
              <a:ext uri="{FF2B5EF4-FFF2-40B4-BE49-F238E27FC236}">
                <a16:creationId xmlns:a16="http://schemas.microsoft.com/office/drawing/2014/main" id="{3DE577C6-7C5B-4165-B48F-8A24B7A4938C}"/>
              </a:ext>
            </a:extLst>
          </p:cNvPr>
          <p:cNvGraphicFramePr>
            <a:graphicFrameLocks/>
          </p:cNvGraphicFramePr>
          <p:nvPr>
            <p:extLst>
              <p:ext uri="{D42A27DB-BD31-4B8C-83A1-F6EECF244321}">
                <p14:modId xmlns:p14="http://schemas.microsoft.com/office/powerpoint/2010/main" val="53098256"/>
              </p:ext>
            </p:extLst>
          </p:nvPr>
        </p:nvGraphicFramePr>
        <p:xfrm>
          <a:off x="375403" y="3458928"/>
          <a:ext cx="2880000" cy="1961701"/>
        </p:xfrm>
        <a:graphic>
          <a:graphicData uri="http://schemas.openxmlformats.org/drawingml/2006/chart">
            <c:chart xmlns:c="http://schemas.openxmlformats.org/drawingml/2006/chart" xmlns:r="http://schemas.openxmlformats.org/officeDocument/2006/relationships" r:id="rId7"/>
          </a:graphicData>
        </a:graphic>
      </p:graphicFrame>
      <p:sp>
        <p:nvSpPr>
          <p:cNvPr id="5" name="TextBox 4">
            <a:extLst>
              <a:ext uri="{FF2B5EF4-FFF2-40B4-BE49-F238E27FC236}">
                <a16:creationId xmlns:a16="http://schemas.microsoft.com/office/drawing/2014/main" id="{9C98A450-0EFE-416E-8BF8-E1A754345CFD}"/>
              </a:ext>
            </a:extLst>
          </p:cNvPr>
          <p:cNvSpPr txBox="1"/>
          <p:nvPr/>
        </p:nvSpPr>
        <p:spPr>
          <a:xfrm>
            <a:off x="1557159" y="5409463"/>
            <a:ext cx="516488" cy="184666"/>
          </a:xfrm>
          <a:prstGeom prst="rect">
            <a:avLst/>
          </a:prstGeom>
          <a:noFill/>
        </p:spPr>
        <p:txBody>
          <a:bodyPr wrap="none" rtlCol="0">
            <a:spAutoFit/>
          </a:bodyPr>
          <a:lstStyle/>
          <a:p>
            <a:r>
              <a:rPr lang="ru-RU" sz="600" dirty="0">
                <a:latin typeface="Times New Roman" panose="02020603050405020304" pitchFamily="18" charset="0"/>
                <a:cs typeface="Times New Roman" panose="02020603050405020304" pitchFamily="18" charset="0"/>
              </a:rPr>
              <a:t>Рисунок 1</a:t>
            </a:r>
          </a:p>
        </p:txBody>
      </p:sp>
      <p:graphicFrame>
        <p:nvGraphicFramePr>
          <p:cNvPr id="15" name="Диаграмма 14">
            <a:extLst>
              <a:ext uri="{FF2B5EF4-FFF2-40B4-BE49-F238E27FC236}">
                <a16:creationId xmlns:a16="http://schemas.microsoft.com/office/drawing/2014/main" id="{60B290C8-B86F-4D48-8423-368AC56BFE83}"/>
              </a:ext>
            </a:extLst>
          </p:cNvPr>
          <p:cNvGraphicFramePr>
            <a:graphicFrameLocks/>
          </p:cNvGraphicFramePr>
          <p:nvPr>
            <p:extLst>
              <p:ext uri="{D42A27DB-BD31-4B8C-83A1-F6EECF244321}">
                <p14:modId xmlns:p14="http://schemas.microsoft.com/office/powerpoint/2010/main" val="3779045807"/>
              </p:ext>
            </p:extLst>
          </p:nvPr>
        </p:nvGraphicFramePr>
        <p:xfrm>
          <a:off x="3615763" y="4369993"/>
          <a:ext cx="2880000" cy="1800000"/>
        </p:xfrm>
        <a:graphic>
          <a:graphicData uri="http://schemas.openxmlformats.org/drawingml/2006/chart">
            <c:chart xmlns:c="http://schemas.openxmlformats.org/drawingml/2006/chart" xmlns:r="http://schemas.openxmlformats.org/officeDocument/2006/relationships" r:id="rId8"/>
          </a:graphicData>
        </a:graphic>
      </p:graphicFrame>
      <p:sp>
        <p:nvSpPr>
          <p:cNvPr id="16" name="TextBox 15">
            <a:extLst>
              <a:ext uri="{FF2B5EF4-FFF2-40B4-BE49-F238E27FC236}">
                <a16:creationId xmlns:a16="http://schemas.microsoft.com/office/drawing/2014/main" id="{CE8E5EC9-0505-48B9-B9C4-14E2EAEA567F}"/>
              </a:ext>
            </a:extLst>
          </p:cNvPr>
          <p:cNvSpPr txBox="1"/>
          <p:nvPr/>
        </p:nvSpPr>
        <p:spPr>
          <a:xfrm>
            <a:off x="4711827" y="4185227"/>
            <a:ext cx="516488" cy="184666"/>
          </a:xfrm>
          <a:prstGeom prst="rect">
            <a:avLst/>
          </a:prstGeom>
          <a:noFill/>
        </p:spPr>
        <p:txBody>
          <a:bodyPr wrap="none" rtlCol="0">
            <a:spAutoFit/>
          </a:bodyPr>
          <a:lstStyle/>
          <a:p>
            <a:r>
              <a:rPr lang="ru-RU" sz="600" dirty="0">
                <a:latin typeface="Times New Roman" panose="02020603050405020304" pitchFamily="18" charset="0"/>
                <a:cs typeface="Times New Roman" panose="02020603050405020304" pitchFamily="18" charset="0"/>
              </a:rPr>
              <a:t>Рисунок 2</a:t>
            </a:r>
          </a:p>
        </p:txBody>
      </p:sp>
      <p:sp>
        <p:nvSpPr>
          <p:cNvPr id="17" name="TextBox 16">
            <a:extLst>
              <a:ext uri="{FF2B5EF4-FFF2-40B4-BE49-F238E27FC236}">
                <a16:creationId xmlns:a16="http://schemas.microsoft.com/office/drawing/2014/main" id="{F055F831-6F3C-4261-8E46-31DDC6A6140C}"/>
              </a:ext>
            </a:extLst>
          </p:cNvPr>
          <p:cNvSpPr txBox="1"/>
          <p:nvPr/>
        </p:nvSpPr>
        <p:spPr>
          <a:xfrm>
            <a:off x="4711827" y="6185872"/>
            <a:ext cx="516488" cy="184666"/>
          </a:xfrm>
          <a:prstGeom prst="rect">
            <a:avLst/>
          </a:prstGeom>
          <a:noFill/>
        </p:spPr>
        <p:txBody>
          <a:bodyPr wrap="none" rtlCol="0">
            <a:spAutoFit/>
          </a:bodyPr>
          <a:lstStyle/>
          <a:p>
            <a:r>
              <a:rPr lang="ru-RU" sz="600" dirty="0">
                <a:latin typeface="Times New Roman" panose="02020603050405020304" pitchFamily="18" charset="0"/>
                <a:cs typeface="Times New Roman" panose="02020603050405020304" pitchFamily="18" charset="0"/>
              </a:rPr>
              <a:t>Рисунок 3</a:t>
            </a:r>
          </a:p>
        </p:txBody>
      </p:sp>
      <p:graphicFrame>
        <p:nvGraphicFramePr>
          <p:cNvPr id="18" name="Диаграмма 17">
            <a:extLst>
              <a:ext uri="{FF2B5EF4-FFF2-40B4-BE49-F238E27FC236}">
                <a16:creationId xmlns:a16="http://schemas.microsoft.com/office/drawing/2014/main" id="{EEC1CCB7-0BFB-4EA1-A4F7-D7E9BD8714B1}"/>
              </a:ext>
            </a:extLst>
          </p:cNvPr>
          <p:cNvGraphicFramePr>
            <a:graphicFrameLocks/>
          </p:cNvGraphicFramePr>
          <p:nvPr>
            <p:extLst>
              <p:ext uri="{D42A27DB-BD31-4B8C-83A1-F6EECF244321}">
                <p14:modId xmlns:p14="http://schemas.microsoft.com/office/powerpoint/2010/main" val="634230522"/>
              </p:ext>
            </p:extLst>
          </p:nvPr>
        </p:nvGraphicFramePr>
        <p:xfrm>
          <a:off x="6838131" y="3817359"/>
          <a:ext cx="2880000" cy="1800000"/>
        </p:xfrm>
        <a:graphic>
          <a:graphicData uri="http://schemas.openxmlformats.org/drawingml/2006/chart">
            <c:chart xmlns:c="http://schemas.openxmlformats.org/drawingml/2006/chart" xmlns:r="http://schemas.openxmlformats.org/officeDocument/2006/relationships" r:id="rId9"/>
          </a:graphicData>
        </a:graphic>
      </p:graphicFrame>
      <p:sp>
        <p:nvSpPr>
          <p:cNvPr id="7" name="Прямоугольник 6">
            <a:extLst>
              <a:ext uri="{FF2B5EF4-FFF2-40B4-BE49-F238E27FC236}">
                <a16:creationId xmlns:a16="http://schemas.microsoft.com/office/drawing/2014/main" id="{B0EF795F-55E1-4CB1-9854-94614C2B6F01}"/>
              </a:ext>
            </a:extLst>
          </p:cNvPr>
          <p:cNvSpPr/>
          <p:nvPr/>
        </p:nvSpPr>
        <p:spPr>
          <a:xfrm>
            <a:off x="317934" y="5672524"/>
            <a:ext cx="3060000" cy="830997"/>
          </a:xfrm>
          <a:prstGeom prst="rect">
            <a:avLst/>
          </a:prstGeom>
        </p:spPr>
        <p:txBody>
          <a:bodyPr>
            <a:spAutoFit/>
          </a:bodyPr>
          <a:lstStyle/>
          <a:p>
            <a:pPr indent="182563" algn="just"/>
            <a:r>
              <a:rPr lang="ru-RU" sz="600" dirty="0">
                <a:latin typeface="Times New Roman" panose="02020603050405020304" pitchFamily="18" charset="0"/>
                <a:cs typeface="Times New Roman" panose="02020603050405020304" pitchFamily="18" charset="0"/>
              </a:rPr>
              <a:t>К первой группе дефектов относятся поры, металлические и неметаллические включения, непровары, несплавления, дефекты формы шва, смещения кромок. Ко второй группе относятся вмятины и гофры. К третьей сплошная, равномерная, точечная и язвенная коррозия. К четвертой стресс-коррозионные дефекты под напряжением (КРН), трещины, расслоения и ликвации.</a:t>
            </a:r>
          </a:p>
          <a:p>
            <a:pPr indent="182563" algn="just"/>
            <a:r>
              <a:rPr lang="ru-RU" sz="600" dirty="0">
                <a:latin typeface="Times New Roman" panose="02020603050405020304" pitchFamily="18" charset="0"/>
                <a:cs typeface="Times New Roman" panose="02020603050405020304" pitchFamily="18" charset="0"/>
              </a:rPr>
              <a:t> На основании выполненного анализа выявлены группы дефектов для газопроводов различных диаметров, имеющих самые низкие показатели сходимости. Описаны причины обуславливающие полученные оценки.</a:t>
            </a:r>
          </a:p>
        </p:txBody>
      </p:sp>
      <p:sp>
        <p:nvSpPr>
          <p:cNvPr id="21" name="TextBox 20">
            <a:extLst>
              <a:ext uri="{FF2B5EF4-FFF2-40B4-BE49-F238E27FC236}">
                <a16:creationId xmlns:a16="http://schemas.microsoft.com/office/drawing/2014/main" id="{11D77AEE-0199-4845-AFE1-EB54D6E4F3D0}"/>
              </a:ext>
            </a:extLst>
          </p:cNvPr>
          <p:cNvSpPr txBox="1"/>
          <p:nvPr/>
        </p:nvSpPr>
        <p:spPr>
          <a:xfrm>
            <a:off x="8037879" y="5609808"/>
            <a:ext cx="516488" cy="184666"/>
          </a:xfrm>
          <a:prstGeom prst="rect">
            <a:avLst/>
          </a:prstGeom>
          <a:noFill/>
        </p:spPr>
        <p:txBody>
          <a:bodyPr wrap="none" rtlCol="0">
            <a:spAutoFit/>
          </a:bodyPr>
          <a:lstStyle/>
          <a:p>
            <a:r>
              <a:rPr lang="ru-RU" sz="600" dirty="0">
                <a:latin typeface="Times New Roman" panose="02020603050405020304" pitchFamily="18" charset="0"/>
                <a:cs typeface="Times New Roman" panose="02020603050405020304" pitchFamily="18" charset="0"/>
              </a:rPr>
              <a:t>Рисунок 4</a:t>
            </a:r>
          </a:p>
        </p:txBody>
      </p:sp>
      <p:sp>
        <p:nvSpPr>
          <p:cNvPr id="22" name="Прямоугольник 21">
            <a:extLst>
              <a:ext uri="{FF2B5EF4-FFF2-40B4-BE49-F238E27FC236}">
                <a16:creationId xmlns:a16="http://schemas.microsoft.com/office/drawing/2014/main" id="{F4C5C5B0-98EC-406D-B102-B0E6A57523EB}"/>
              </a:ext>
            </a:extLst>
          </p:cNvPr>
          <p:cNvSpPr/>
          <p:nvPr/>
        </p:nvSpPr>
        <p:spPr>
          <a:xfrm>
            <a:off x="6766123" y="5866482"/>
            <a:ext cx="3060000" cy="1567865"/>
          </a:xfrm>
          <a:prstGeom prst="rect">
            <a:avLst/>
          </a:prstGeom>
          <a:ln w="3175">
            <a:solidFill>
              <a:schemeClr val="tx1"/>
            </a:solidFill>
          </a:ln>
        </p:spPr>
        <p:txBody>
          <a:bodyPr wrap="square">
            <a:spAutoFit/>
          </a:bodyPr>
          <a:lstStyle/>
          <a:p>
            <a:pPr algn="ctr">
              <a:lnSpc>
                <a:spcPct val="107000"/>
              </a:lnSpc>
              <a:spcAft>
                <a:spcPts val="0"/>
              </a:spcAft>
            </a:pPr>
            <a:r>
              <a:rPr lang="ru-RU" sz="600" b="1" dirty="0">
                <a:latin typeface="Times New Roman" panose="02020603050405020304" pitchFamily="18" charset="0"/>
                <a:cs typeface="Times New Roman" panose="02020603050405020304" pitchFamily="18" charset="0"/>
              </a:rPr>
              <a:t>Выводы</a:t>
            </a:r>
          </a:p>
          <a:p>
            <a:pPr indent="180975" algn="just">
              <a:lnSpc>
                <a:spcPct val="107000"/>
              </a:lnSpc>
            </a:pPr>
            <a:r>
              <a:rPr lang="ru-RU" sz="600" dirty="0">
                <a:latin typeface="Times New Roman" panose="02020603050405020304" pitchFamily="18" charset="0"/>
                <a:cs typeface="Times New Roman" panose="02020603050405020304" pitchFamily="18" charset="0"/>
              </a:rPr>
              <a:t>Сегодня ВТД магнитными дефектоскопами позволяет с высокой вероятностью (более 90%) идентифицировать потерю металла, дефекты геометрии и аномалии кольцевых швов. В то же время, вероятность распознавания КРН составляет только около 50%. Расширить возможности ВТД в части выявления, идентификации и определения размеров широкого класса дефектов возможно при использовании электромагнитно акустической технологии в комбинировании с традиционной магнитной дефектоскопией. В то же время неразрушающие методы контроля (визуально-измерительный, ультразвуковой, вихретоковый, магнитопорошковый, рентгеновский, капиллярный) обеспечивают вероятность идентификации дефектов стенки труб до 100%. Именно поэтому для принятия результатов ВТД в обязательном порядке требуется выполнять ДДК труб в контрольных шурфах перед формированием окончательных технических отчетов. Однако в некоторых случаях (при выявлении КРН, расслоений, закатов) обеспечение такой высокой вероятности возможно только при проведении металлографических исследований.</a:t>
            </a:r>
          </a:p>
        </p:txBody>
      </p:sp>
      <p:sp>
        <p:nvSpPr>
          <p:cNvPr id="23" name="Прямоугольник 22">
            <a:extLst>
              <a:ext uri="{FF2B5EF4-FFF2-40B4-BE49-F238E27FC236}">
                <a16:creationId xmlns:a16="http://schemas.microsoft.com/office/drawing/2014/main" id="{FE08F43F-D5A1-4D28-9B57-CA2D3668CFE5}"/>
              </a:ext>
            </a:extLst>
          </p:cNvPr>
          <p:cNvSpPr/>
          <p:nvPr/>
        </p:nvSpPr>
        <p:spPr>
          <a:xfrm>
            <a:off x="3440071" y="6298530"/>
            <a:ext cx="3060000" cy="369332"/>
          </a:xfrm>
          <a:prstGeom prst="rect">
            <a:avLst/>
          </a:prstGeom>
        </p:spPr>
        <p:txBody>
          <a:bodyPr>
            <a:spAutoFit/>
          </a:bodyPr>
          <a:lstStyle/>
          <a:p>
            <a:pPr indent="182563" algn="just"/>
            <a:r>
              <a:rPr lang="ru-RU" sz="600" dirty="0">
                <a:latin typeface="Times New Roman" panose="02020603050405020304" pitchFamily="18" charset="0"/>
                <a:cs typeface="Times New Roman" panose="02020603050405020304" pitchFamily="18" charset="0"/>
              </a:rPr>
              <a:t>Верификация данных неразрушающих методов контроля реализована как в информационной системе, описанной в </a:t>
            </a:r>
            <a:r>
              <a:rPr lang="en-US" sz="600" dirty="0">
                <a:latin typeface="Times New Roman" panose="02020603050405020304" pitchFamily="18" charset="0"/>
                <a:cs typeface="Times New Roman" panose="02020603050405020304" pitchFamily="18" charset="0"/>
              </a:rPr>
              <a:t>[5]</a:t>
            </a:r>
            <a:r>
              <a:rPr lang="ru-RU" sz="600" dirty="0">
                <a:latin typeface="Times New Roman" panose="02020603050405020304" pitchFamily="18" charset="0"/>
                <a:cs typeface="Times New Roman" panose="02020603050405020304" pitchFamily="18" charset="0"/>
              </a:rPr>
              <a:t> за счет хранения копий технических актов обследования.</a:t>
            </a:r>
          </a:p>
        </p:txBody>
      </p:sp>
    </p:spTree>
    <p:extLst>
      <p:ext uri="{BB962C8B-B14F-4D97-AF65-F5344CB8AC3E}">
        <p14:creationId xmlns:p14="http://schemas.microsoft.com/office/powerpoint/2010/main" val="425015996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890</TotalTime>
  <Words>1034</Words>
  <Application>Microsoft Office PowerPoint</Application>
  <PresentationFormat>Произвольный</PresentationFormat>
  <Paragraphs>53</Paragraphs>
  <Slides>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vt:i4>
      </vt:variant>
    </vt:vector>
  </HeadingPairs>
  <TitlesOfParts>
    <vt:vector size="5" baseType="lpstr">
      <vt:lpstr>Arial</vt:lpstr>
      <vt:lpstr>Calibri</vt:lpstr>
      <vt:lpstr>Times New Roman</vt:lpstr>
      <vt:lpstr>Тема Office</vt:lpstr>
      <vt:lpstr>АНАЛИЗ РЕЗУЛЬТАТОВ КОНТРОЛЯ МЕТАЛЛА ТРУБ МАГИСТРАЛЬНЫХ ГАЗОПРОВОДОВ РАЗЛИЧНЫМИ МЕТОДАМИ ДИАГНОСТИКИ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Стендовый доклад</dc:title>
  <dc:creator>Комаров Дмитрий Валерьевич</dc:creator>
  <cp:lastModifiedBy>Dima</cp:lastModifiedBy>
  <cp:revision>39</cp:revision>
  <dcterms:created xsi:type="dcterms:W3CDTF">2020-01-31T07:34:52Z</dcterms:created>
  <dcterms:modified xsi:type="dcterms:W3CDTF">2020-03-15T19:42:25Z</dcterms:modified>
</cp:coreProperties>
</file>