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ОСОБЕННОСТИ ФОРМОИЗМЕНЕНИЯ КОЛЬЦЕВОГО ОБРАЗЦА </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АКСИАЛЬНОМ СЖАТИИ ПЛОСКИМ ШТАМПОМ</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Коновалов Д.А.</a:t>
            </a:r>
            <a:r>
              <a:rPr kumimoji="0" lang="ru-RU" sz="11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Козлов А.В.</a:t>
            </a:r>
            <a:r>
              <a:rPr kumimoji="0" lang="ru-RU" sz="11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Коновалов А.В.</a:t>
            </a:r>
            <a:r>
              <a:rPr kumimoji="0" lang="ru-RU" sz="11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11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ru-RU" sz="1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Институт машиноведения </a:t>
            </a:r>
            <a:r>
              <a:rPr kumimoji="0" lang="ru-RU" sz="1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УрО</a:t>
            </a:r>
            <a:r>
              <a:rPr kumimoji="0" lang="ru-RU" sz="1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РАН, 34, Комсомольская, г. Екатеринбург, 620049, Россия</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11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ru-RU" sz="1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АО «Институт реакторных материалов», а/я 29, г.Заречный, Свердловской  обл., 624250, Россия</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8" name="Rectangle 2"/>
          <p:cNvSpPr>
            <a:spLocks noChangeArrowheads="1"/>
          </p:cNvSpPr>
          <p:nvPr/>
        </p:nvSpPr>
        <p:spPr bwMode="auto">
          <a:xfrm>
            <a:off x="0" y="980728"/>
            <a:ext cx="9144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Оболочки тепловыделяющих элементов (</a:t>
            </a:r>
            <a:r>
              <a:rPr kumimoji="0" lang="ru-RU" sz="1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твэл</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реакторов типа БН</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эксплуатируются в неоднородных условиях: градиент температуры по длине оболочки составляет от 400 </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sym typeface="Symbol" pitchFamily="18" charset="2"/>
              </a:rPr>
              <a:t></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 до 650 </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sym typeface="Symbol" pitchFamily="18" charset="2"/>
              </a:rPr>
              <a:t></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 изменение повреждающей дозы от 30 сна до 85 сна и выше. Дополнительно </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оболочки </a:t>
            </a:r>
            <a:r>
              <a:rPr kumimoji="0" lang="ru-RU" sz="1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твэлов</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подвержены внутреннему </a:t>
            </a:r>
            <a:r>
              <a:rPr kumimoji="0" lang="ru-RU" sz="1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нагружению</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вследствие распухания топлива и давления </a:t>
            </a:r>
            <a:r>
              <a:rPr kumimoji="0" lang="ru-RU" sz="1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внутритвэльной</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газовой среды. </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Н</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еоднородные условия эксплуатации приводят к значительным изменениям по высоте оболочки </a:t>
            </a:r>
            <a:r>
              <a:rPr kumimoji="0" lang="ru-RU" sz="1000" b="0" i="0" u="none" strike="noStrike" cap="none" normalizeH="0" baseline="0" dirty="0" err="1" smtClean="0">
                <a:ln>
                  <a:noFill/>
                </a:ln>
                <a:solidFill>
                  <a:srgbClr val="000000"/>
                </a:solidFill>
                <a:effectLst/>
                <a:latin typeface="Times New Roman" pitchFamily="18" charset="0"/>
                <a:ea typeface="Times New Roman" pitchFamily="18" charset="0"/>
                <a:cs typeface="Arial" pitchFamily="34" charset="0"/>
                <a:sym typeface="Symbol" pitchFamily="18" charset="2"/>
              </a:rPr>
              <a:t>твэла</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 физических и механических свойств материала. </a:t>
            </a:r>
            <a:endPar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Для прогнозирования остаточного ресурса оболочек </a:t>
            </a:r>
            <a:r>
              <a:rPr kumimoji="0" lang="ru-RU" sz="1000" b="0" i="0" u="none" strike="noStrike" cap="none" normalizeH="0" baseline="0" dirty="0" err="1" smtClean="0">
                <a:ln>
                  <a:noFill/>
                </a:ln>
                <a:solidFill>
                  <a:srgbClr val="000000"/>
                </a:solidFill>
                <a:effectLst/>
                <a:latin typeface="Times New Roman" pitchFamily="18" charset="0"/>
                <a:ea typeface="Times New Roman" pitchFamily="18" charset="0"/>
                <a:cs typeface="Arial" pitchFamily="34" charset="0"/>
                <a:sym typeface="Symbol" pitchFamily="18" charset="2"/>
              </a:rPr>
              <a:t>твэлов</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 в АО ИРМ проводятся </a:t>
            </a:r>
            <a:r>
              <a:rPr kumimoji="0" lang="ru-RU" sz="1000" b="0" i="0" u="none" strike="noStrike" cap="none" normalizeH="0" baseline="0" dirty="0" err="1" smtClean="0">
                <a:ln>
                  <a:noFill/>
                </a:ln>
                <a:solidFill>
                  <a:srgbClr val="000000"/>
                </a:solidFill>
                <a:effectLst/>
                <a:latin typeface="Times New Roman" pitchFamily="18" charset="0"/>
                <a:ea typeface="Times New Roman" pitchFamily="18" charset="0"/>
                <a:cs typeface="Arial" pitchFamily="34" charset="0"/>
                <a:sym typeface="Symbol" pitchFamily="18" charset="2"/>
              </a:rPr>
              <a:t>послереакторные</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 исследования, включая определение их механических свойств по результатам испытаний при комнатной и повышенных температурах на аксиальное сжатие плоским штампом кольцевых образцов, вырезанных из разных частей по высоте оболочки </a:t>
            </a:r>
            <a:r>
              <a:rPr kumimoji="0" lang="ru-RU" sz="1000" b="0" i="0" u="none" strike="noStrike" cap="none" normalizeH="0" baseline="0" dirty="0" err="1" smtClean="0">
                <a:ln>
                  <a:noFill/>
                </a:ln>
                <a:solidFill>
                  <a:srgbClr val="000000"/>
                </a:solidFill>
                <a:effectLst/>
                <a:latin typeface="Times New Roman" pitchFamily="18" charset="0"/>
                <a:ea typeface="Times New Roman" pitchFamily="18" charset="0"/>
                <a:cs typeface="Arial" pitchFamily="34" charset="0"/>
                <a:sym typeface="Symbol" pitchFamily="18" charset="2"/>
              </a:rPr>
              <a:t>твэла</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 с записью диаграммы изменения силы сжатия в зависимости от перемещения. Достоинством этих испытаний является простота их применения в условиях защитных камер, как при изготовлении, так и при испытании облученных образцов. Результаты испытаний позволяют получать механические характеристики, которые являются дополнительным критерием для прогнозирования срока службы оболочек </a:t>
            </a:r>
            <a:r>
              <a:rPr kumimoji="0" lang="ru-RU" sz="1000" b="0" i="0" u="none" strike="noStrike" cap="none" normalizeH="0" baseline="0" dirty="0" err="1" smtClean="0">
                <a:ln>
                  <a:noFill/>
                </a:ln>
                <a:solidFill>
                  <a:srgbClr val="000000"/>
                </a:solidFill>
                <a:effectLst/>
                <a:latin typeface="Times New Roman" pitchFamily="18" charset="0"/>
                <a:ea typeface="Times New Roman" pitchFamily="18" charset="0"/>
                <a:cs typeface="Arial" pitchFamily="34" charset="0"/>
                <a:sym typeface="Symbol" pitchFamily="18" charset="2"/>
              </a:rPr>
              <a:t>твэлов</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rPr>
              <a:t> при эксплуатации в реакторе БН-600. Для адекватной оценки механических свойств кольцевых образцов при данном виде испытаний важно иметь информацию об особенностях формоизменения образцов.</a:t>
            </a:r>
            <a:r>
              <a:rPr kumimoji="0" lang="ru-RU" sz="1000" b="0" i="0" u="none" strike="noStrike" cap="none" normalizeH="0" baseline="0" dirty="0" smtClean="0">
                <a:ln>
                  <a:noFill/>
                </a:ln>
                <a:solidFill>
                  <a:srgbClr val="000000"/>
                </a:solidFill>
                <a:effectLst/>
                <a:latin typeface="Times New Roman" pitchFamily="18" charset="0"/>
                <a:cs typeface="Arial" pitchFamily="34" charset="0"/>
                <a:sym typeface="Symbol" pitchFamily="18" charset="2"/>
              </a:rPr>
              <a:t> </a:t>
            </a:r>
            <a:endPar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sym typeface="Symbol" pitchFamily="18" charset="2"/>
            </a:endParaRPr>
          </a:p>
        </p:txBody>
      </p:sp>
      <p:sp>
        <p:nvSpPr>
          <p:cNvPr id="6" name="Прямоугольник 5"/>
          <p:cNvSpPr/>
          <p:nvPr/>
        </p:nvSpPr>
        <p:spPr>
          <a:xfrm>
            <a:off x="0" y="2780928"/>
            <a:ext cx="5364088" cy="4077072"/>
          </a:xfrm>
          <a:prstGeom prst="rect">
            <a:avLst/>
          </a:prstGeom>
        </p:spPr>
        <p:txBody>
          <a:bodyPr wrap="square">
            <a:spAutoFit/>
          </a:bodyPr>
          <a:lstStyle/>
          <a:p>
            <a:pPr algn="just"/>
            <a:r>
              <a:rPr lang="ru-RU" sz="1000" dirty="0" smtClean="0">
                <a:latin typeface="Times New Roman" pitchFamily="18" charset="0"/>
                <a:cs typeface="Times New Roman" pitchFamily="18" charset="0"/>
              </a:rPr>
              <a:t>      В ИМАШ </a:t>
            </a:r>
            <a:r>
              <a:rPr lang="ru-RU" sz="1000" dirty="0" err="1" smtClean="0">
                <a:latin typeface="Times New Roman" pitchFamily="18" charset="0"/>
                <a:cs typeface="Times New Roman" pitchFamily="18" charset="0"/>
              </a:rPr>
              <a:t>УрО</a:t>
            </a:r>
            <a:r>
              <a:rPr lang="ru-RU" sz="1000" dirty="0" smtClean="0">
                <a:latin typeface="Times New Roman" pitchFamily="18" charset="0"/>
                <a:cs typeface="Times New Roman" pitchFamily="18" charset="0"/>
              </a:rPr>
              <a:t> РАН выполнены эксперименты на сжатие плоским штампом необлученных тонкостенных кольцевых образцов, вырезанных из оболочек </a:t>
            </a:r>
            <a:r>
              <a:rPr lang="ru-RU" sz="1000" dirty="0" err="1" smtClean="0">
                <a:latin typeface="Times New Roman" pitchFamily="18" charset="0"/>
                <a:cs typeface="Times New Roman" pitchFamily="18" charset="0"/>
              </a:rPr>
              <a:t>твэлов</a:t>
            </a:r>
            <a:r>
              <a:rPr lang="ru-RU" sz="1000" dirty="0" smtClean="0">
                <a:latin typeface="Times New Roman" pitchFamily="18" charset="0"/>
                <a:cs typeface="Times New Roman" pitchFamily="18" charset="0"/>
              </a:rPr>
              <a:t> из </a:t>
            </a:r>
            <a:r>
              <a:rPr lang="ru-RU" sz="1000" dirty="0" err="1" smtClean="0">
                <a:latin typeface="Times New Roman" pitchFamily="18" charset="0"/>
                <a:cs typeface="Times New Roman" pitchFamily="18" charset="0"/>
              </a:rPr>
              <a:t>аустенитной</a:t>
            </a:r>
            <a:r>
              <a:rPr lang="ru-RU" sz="1000" dirty="0" smtClean="0">
                <a:latin typeface="Times New Roman" pitchFamily="18" charset="0"/>
                <a:cs typeface="Times New Roman" pitchFamily="18" charset="0"/>
              </a:rPr>
              <a:t> стали </a:t>
            </a:r>
            <a:r>
              <a:rPr lang="ru-RU" sz="1000" dirty="0" smtClean="0">
                <a:latin typeface="Times New Roman" pitchFamily="18" charset="0"/>
                <a:cs typeface="Times New Roman" pitchFamily="18" charset="0"/>
              </a:rPr>
              <a:t>ЧС68. </a:t>
            </a:r>
            <a:r>
              <a:rPr lang="ru-RU" sz="1000" dirty="0" smtClean="0">
                <a:latin typeface="Times New Roman" pitchFamily="18" charset="0"/>
                <a:cs typeface="Times New Roman" pitchFamily="18" charset="0"/>
              </a:rPr>
              <a:t>Все кольца имели наружный диаметр и толщину, равные 6.9 и 0.41 мм соответственно. Высота колец </a:t>
            </a:r>
            <a:r>
              <a:rPr lang="en-US" sz="1000" dirty="0" smtClean="0">
                <a:latin typeface="Times New Roman" pitchFamily="18" charset="0"/>
                <a:cs typeface="Times New Roman" pitchFamily="18" charset="0"/>
              </a:rPr>
              <a:t>H </a:t>
            </a:r>
            <a:r>
              <a:rPr lang="ru-RU" sz="1000" dirty="0" smtClean="0">
                <a:latin typeface="Times New Roman" pitchFamily="18" charset="0"/>
                <a:cs typeface="Times New Roman" pitchFamily="18" charset="0"/>
              </a:rPr>
              <a:t>представлена в таблице 1. Кольца </a:t>
            </a:r>
            <a:r>
              <a:rPr lang="ru-RU" sz="1000" dirty="0" err="1" smtClean="0">
                <a:latin typeface="Times New Roman" pitchFamily="18" charset="0"/>
                <a:cs typeface="Times New Roman" pitchFamily="18" charset="0"/>
              </a:rPr>
              <a:t>аксиально</a:t>
            </a:r>
            <a:r>
              <a:rPr lang="ru-RU" sz="1000" dirty="0" smtClean="0">
                <a:latin typeface="Times New Roman" pitchFamily="18" charset="0"/>
                <a:cs typeface="Times New Roman" pitchFamily="18" charset="0"/>
              </a:rPr>
              <a:t> сжимали на величину Δ</a:t>
            </a:r>
            <a:r>
              <a:rPr lang="en-US" sz="1000" dirty="0" smtClean="0">
                <a:latin typeface="Times New Roman" pitchFamily="18" charset="0"/>
                <a:cs typeface="Times New Roman" pitchFamily="18" charset="0"/>
              </a:rPr>
              <a:t>d</a:t>
            </a:r>
            <a:r>
              <a:rPr lang="ru-RU" sz="1000" dirty="0" smtClean="0">
                <a:latin typeface="Times New Roman" pitchFamily="18" charset="0"/>
                <a:cs typeface="Times New Roman" pitchFamily="18" charset="0"/>
              </a:rPr>
              <a:t>: 1.5; 2.5 и 4 мм. Испытания провели на универсальной испытательной машине </a:t>
            </a:r>
            <a:r>
              <a:rPr lang="ru-RU" sz="1000" dirty="0" err="1" smtClean="0">
                <a:latin typeface="Times New Roman" pitchFamily="18" charset="0"/>
                <a:cs typeface="Times New Roman" pitchFamily="18" charset="0"/>
              </a:rPr>
              <a:t>Zwick</a:t>
            </a:r>
            <a:r>
              <a:rPr lang="ru-RU" sz="1000" dirty="0" smtClean="0">
                <a:latin typeface="Times New Roman" pitchFamily="18" charset="0"/>
                <a:cs typeface="Times New Roman" pitchFamily="18" charset="0"/>
              </a:rPr>
              <a:t>/</a:t>
            </a:r>
            <a:r>
              <a:rPr lang="en-US" sz="1000" dirty="0" err="1" smtClean="0">
                <a:latin typeface="Times New Roman" pitchFamily="18" charset="0"/>
                <a:cs typeface="Times New Roman" pitchFamily="18" charset="0"/>
              </a:rPr>
              <a:t>Roell</a:t>
            </a:r>
            <a:r>
              <a:rPr lang="ru-RU" sz="1000" dirty="0" smtClean="0">
                <a:latin typeface="Times New Roman" pitchFamily="18" charset="0"/>
                <a:cs typeface="Times New Roman" pitchFamily="18" charset="0"/>
              </a:rPr>
              <a:t> Z 2.5. </a:t>
            </a:r>
            <a:r>
              <a:rPr lang="ru-RU" sz="1000" dirty="0" smtClean="0">
                <a:latin typeface="Times New Roman"/>
                <a:ea typeface="Times New Roman"/>
              </a:rPr>
              <a:t>В результате испытаний установлено, что во всех случаях имел место прогиб кольца вдоль его вертикальной оси симметрии (</a:t>
            </a:r>
            <a:r>
              <a:rPr lang="ru-RU" sz="1000" dirty="0" smtClean="0">
                <a:solidFill>
                  <a:srgbClr val="000000"/>
                </a:solidFill>
                <a:latin typeface="Times New Roman"/>
                <a:ea typeface="Times New Roman"/>
              </a:rPr>
              <a:t>рис. 1</a:t>
            </a:r>
            <a:r>
              <a:rPr lang="ru-RU" sz="1000" dirty="0" smtClean="0">
                <a:latin typeface="Times New Roman"/>
                <a:ea typeface="Times New Roman"/>
              </a:rPr>
              <a:t>). Этот прогиб тем больше, чем больше величина сжатия </a:t>
            </a:r>
            <a:r>
              <a:rPr lang="ru-RU" sz="1000" dirty="0" smtClean="0">
                <a:latin typeface="Times New Roman"/>
                <a:ea typeface="Times New Roman"/>
              </a:rPr>
              <a:t>кольца.</a:t>
            </a:r>
          </a:p>
          <a:p>
            <a:pPr indent="180340" algn="just" fontAlgn="base">
              <a:spcAft>
                <a:spcPts val="0"/>
              </a:spcAft>
            </a:pPr>
            <a:r>
              <a:rPr lang="ru-RU" sz="1000" dirty="0" smtClean="0">
                <a:latin typeface="Times New Roman"/>
                <a:ea typeface="Times New Roman"/>
              </a:rPr>
              <a:t>В таблице 1 представлены полученные в результате сжатия вертикальный </a:t>
            </a:r>
            <a:r>
              <a:rPr lang="en-US" sz="1000" dirty="0" smtClean="0">
                <a:latin typeface="Times New Roman"/>
                <a:ea typeface="Times New Roman"/>
              </a:rPr>
              <a:t>A </a:t>
            </a:r>
            <a:r>
              <a:rPr lang="ru-RU" sz="1000" dirty="0" smtClean="0">
                <a:latin typeface="Times New Roman"/>
                <a:ea typeface="Times New Roman"/>
              </a:rPr>
              <a:t>и горизонтальный </a:t>
            </a:r>
            <a:r>
              <a:rPr lang="en-US" sz="1000" dirty="0" smtClean="0">
                <a:latin typeface="Times New Roman"/>
                <a:ea typeface="Times New Roman"/>
              </a:rPr>
              <a:t>B </a:t>
            </a:r>
            <a:r>
              <a:rPr lang="ru-RU" sz="1000" dirty="0" smtClean="0">
                <a:latin typeface="Times New Roman"/>
                <a:ea typeface="Times New Roman"/>
              </a:rPr>
              <a:t>габаритные размеры колец по соответствующим осям симметрии.</a:t>
            </a:r>
          </a:p>
          <a:p>
            <a:pPr algn="just"/>
            <a:r>
              <a:rPr lang="ru-RU" sz="1000" dirty="0" smtClean="0">
                <a:latin typeface="Times New Roman"/>
                <a:ea typeface="Times New Roman"/>
              </a:rPr>
              <a:t>Каждый эксперимент моделировали по разработанной в ИМАШ </a:t>
            </a:r>
            <a:r>
              <a:rPr lang="ru-RU" sz="1000" dirty="0" err="1" smtClean="0">
                <a:latin typeface="Times New Roman"/>
                <a:ea typeface="Times New Roman"/>
              </a:rPr>
              <a:t>УрО</a:t>
            </a:r>
            <a:r>
              <a:rPr lang="ru-RU" sz="1000" dirty="0" smtClean="0">
                <a:latin typeface="Times New Roman"/>
                <a:ea typeface="Times New Roman"/>
              </a:rPr>
              <a:t> РАН </a:t>
            </a:r>
            <a:r>
              <a:rPr lang="ru-RU" sz="1000" dirty="0" smtClean="0">
                <a:latin typeface="Times New Roman" pitchFamily="18" charset="0"/>
                <a:ea typeface="Times New Roman"/>
                <a:cs typeface="Times New Roman" pitchFamily="18" charset="0"/>
              </a:rPr>
              <a:t>специализированной  компьютерной </a:t>
            </a:r>
            <a:r>
              <a:rPr lang="ru-RU" sz="1000" dirty="0" smtClean="0">
                <a:latin typeface="Times New Roman" pitchFamily="18" charset="0"/>
                <a:ea typeface="Times New Roman"/>
                <a:cs typeface="Times New Roman" pitchFamily="18" charset="0"/>
              </a:rPr>
              <a:t>программе. </a:t>
            </a:r>
            <a:r>
              <a:rPr lang="ru-RU" sz="1000" dirty="0" smtClean="0">
                <a:latin typeface="Times New Roman" pitchFamily="18" charset="0"/>
                <a:cs typeface="Times New Roman" pitchFamily="18" charset="0"/>
              </a:rPr>
              <a:t>Использовали упругопластическую модель материала кольца. Задали модуль Юнга, равным 187 ГПа, коэффициент Пуассона, равным 0.28, коэффициент трения Кулона материала кольца со штампов, равным 0.1. Кривая сопротивления пластической деформации представлена на рис. 2. </a:t>
            </a:r>
          </a:p>
          <a:p>
            <a:pPr algn="just"/>
            <a:r>
              <a:rPr lang="ru-RU" sz="10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Компьютерное </a:t>
            </a:r>
            <a:r>
              <a:rPr lang="ru-RU" sz="1000" dirty="0" smtClean="0">
                <a:latin typeface="Times New Roman" pitchFamily="18" charset="0"/>
                <a:cs typeface="Times New Roman" pitchFamily="18" charset="0"/>
              </a:rPr>
              <a:t>моделирование сжатия тонкостенного кольцевого образца плоским штампом также выявило эффект прогиба стенки кольца вдоль его вертикальной оси, наблюдаемый в экспериментах.</a:t>
            </a:r>
          </a:p>
          <a:p>
            <a:pPr algn="just"/>
            <a:r>
              <a:rPr lang="ru-RU" sz="1000" dirty="0" smtClean="0">
                <a:latin typeface="Times New Roman" pitchFamily="18" charset="0"/>
                <a:cs typeface="Times New Roman" pitchFamily="18" charset="0"/>
              </a:rPr>
              <a:t>       В </a:t>
            </a:r>
            <a:r>
              <a:rPr lang="ru-RU" sz="1000" dirty="0" smtClean="0">
                <a:latin typeface="Times New Roman" pitchFamily="18" charset="0"/>
                <a:cs typeface="Times New Roman" pitchFamily="18" charset="0"/>
              </a:rPr>
              <a:t>таблице 1 приведены относительные отклонения δ1 и δ2 опытных значений габаритных размеров от соответствующих размеров, рассчитанных по программе. Отклонения для вертикальных габаритных размеров не превышает 3.5%, а для горизонтальных значений – 1%.</a:t>
            </a:r>
          </a:p>
          <a:p>
            <a:pPr algn="just"/>
            <a:r>
              <a:rPr lang="ru-RU" sz="1000" dirty="0" smtClean="0">
                <a:latin typeface="Times New Roman" pitchFamily="18" charset="0"/>
                <a:cs typeface="Times New Roman" pitchFamily="18" charset="0"/>
              </a:rPr>
              <a:t>На рис. 3 представлены экспериментальные значения силы </a:t>
            </a:r>
            <a:r>
              <a:rPr lang="en-US" sz="1000" dirty="0" smtClean="0">
                <a:latin typeface="Times New Roman" pitchFamily="18" charset="0"/>
                <a:cs typeface="Times New Roman" pitchFamily="18" charset="0"/>
              </a:rPr>
              <a:t>P </a:t>
            </a:r>
            <a:r>
              <a:rPr lang="ru-RU" sz="1000" dirty="0" err="1" smtClean="0">
                <a:latin typeface="Times New Roman" pitchFamily="18" charset="0"/>
                <a:cs typeface="Times New Roman" pitchFamily="18" charset="0"/>
              </a:rPr>
              <a:t>нагружения</a:t>
            </a:r>
            <a:r>
              <a:rPr lang="ru-RU" sz="1000" dirty="0" smtClean="0">
                <a:latin typeface="Times New Roman" pitchFamily="18" charset="0"/>
                <a:cs typeface="Times New Roman" pitchFamily="18" charset="0"/>
              </a:rPr>
              <a:t> образца в зависимости от величины перемещения штампа Δ</a:t>
            </a:r>
            <a:r>
              <a:rPr lang="en-US" sz="1000" dirty="0" smtClean="0">
                <a:latin typeface="Times New Roman" pitchFamily="18" charset="0"/>
                <a:cs typeface="Times New Roman" pitchFamily="18" charset="0"/>
              </a:rPr>
              <a:t>d</a:t>
            </a:r>
            <a:r>
              <a:rPr lang="ru-RU" sz="1000" dirty="0" smtClean="0">
                <a:latin typeface="Times New Roman" pitchFamily="18" charset="0"/>
                <a:cs typeface="Times New Roman" pitchFamily="18" charset="0"/>
              </a:rPr>
              <a:t>, отнесенные к высоте колец </a:t>
            </a:r>
            <a:r>
              <a:rPr lang="en-US" sz="1000" dirty="0" smtClean="0">
                <a:latin typeface="Times New Roman" pitchFamily="18" charset="0"/>
                <a:cs typeface="Times New Roman" pitchFamily="18" charset="0"/>
              </a:rPr>
              <a:t>H</a:t>
            </a:r>
            <a:r>
              <a:rPr lang="ru-RU" sz="1000" dirty="0" smtClean="0">
                <a:latin typeface="Times New Roman" pitchFamily="18" charset="0"/>
                <a:cs typeface="Times New Roman" pitchFamily="18" charset="0"/>
              </a:rPr>
              <a:t> (черные линии). Размерность величины </a:t>
            </a:r>
            <a:r>
              <a:rPr lang="en-US" sz="1000" dirty="0" smtClean="0">
                <a:latin typeface="Times New Roman" pitchFamily="18" charset="0"/>
                <a:cs typeface="Times New Roman" pitchFamily="18" charset="0"/>
              </a:rPr>
              <a:t>P </a:t>
            </a:r>
            <a:r>
              <a:rPr lang="ru-RU" sz="1000" dirty="0" smtClean="0">
                <a:latin typeface="Times New Roman" pitchFamily="18" charset="0"/>
                <a:cs typeface="Times New Roman" pitchFamily="18" charset="0"/>
              </a:rPr>
              <a:t>равна </a:t>
            </a:r>
            <a:r>
              <a:rPr lang="en-US" sz="1000" dirty="0" smtClean="0">
                <a:latin typeface="Times New Roman" pitchFamily="18" charset="0"/>
                <a:cs typeface="Times New Roman" pitchFamily="18" charset="0"/>
              </a:rPr>
              <a:t>H</a:t>
            </a:r>
            <a:r>
              <a:rPr lang="ru-RU" sz="1000" dirty="0" smtClean="0">
                <a:latin typeface="Times New Roman" pitchFamily="18" charset="0"/>
                <a:cs typeface="Times New Roman" pitchFamily="18" charset="0"/>
              </a:rPr>
              <a:t>/</a:t>
            </a:r>
            <a:r>
              <a:rPr lang="en-US" sz="1000" dirty="0" smtClean="0">
                <a:latin typeface="Times New Roman" pitchFamily="18" charset="0"/>
                <a:cs typeface="Times New Roman" pitchFamily="18" charset="0"/>
              </a:rPr>
              <a:t>mm</a:t>
            </a:r>
            <a:r>
              <a:rPr lang="ru-RU" sz="1000" dirty="0" smtClean="0">
                <a:latin typeface="Times New Roman" pitchFamily="18" charset="0"/>
                <a:cs typeface="Times New Roman" pitchFamily="18" charset="0"/>
              </a:rPr>
              <a:t>. На этом рисунке красной линией представлена рассчитанная по программе кривая </a:t>
            </a:r>
            <a:r>
              <a:rPr lang="ru-RU" sz="1000" dirty="0" err="1" smtClean="0">
                <a:latin typeface="Times New Roman" pitchFamily="18" charset="0"/>
                <a:cs typeface="Times New Roman" pitchFamily="18" charset="0"/>
              </a:rPr>
              <a:t>нагружения</a:t>
            </a:r>
            <a:r>
              <a:rPr lang="ru-RU" sz="1000" dirty="0" smtClean="0">
                <a:latin typeface="Times New Roman" pitchFamily="18" charset="0"/>
                <a:cs typeface="Times New Roman" pitchFamily="18" charset="0"/>
              </a:rPr>
              <a:t>. Из рис. </a:t>
            </a:r>
            <a:r>
              <a:rPr lang="ru-RU" sz="1000" dirty="0" smtClean="0">
                <a:latin typeface="Times New Roman" pitchFamily="18" charset="0"/>
                <a:cs typeface="Times New Roman" pitchFamily="18" charset="0"/>
              </a:rPr>
              <a:t>3 </a:t>
            </a:r>
            <a:r>
              <a:rPr lang="ru-RU" sz="1000" dirty="0" smtClean="0">
                <a:latin typeface="Times New Roman" pitchFamily="18" charset="0"/>
                <a:cs typeface="Times New Roman" pitchFamily="18" charset="0"/>
              </a:rPr>
              <a:t>видно, что экспериментальные и расчетная кривые </a:t>
            </a:r>
            <a:r>
              <a:rPr lang="ru-RU" sz="1000" dirty="0" err="1" smtClean="0">
                <a:latin typeface="Times New Roman" pitchFamily="18" charset="0"/>
                <a:cs typeface="Times New Roman" pitchFamily="18" charset="0"/>
              </a:rPr>
              <a:t>нагружения</a:t>
            </a:r>
            <a:r>
              <a:rPr lang="ru-RU" sz="1000" dirty="0" smtClean="0">
                <a:latin typeface="Times New Roman" pitchFamily="18" charset="0"/>
                <a:cs typeface="Times New Roman" pitchFamily="18" charset="0"/>
              </a:rPr>
              <a:t> имеют достаточно близкие значения</a:t>
            </a:r>
            <a:r>
              <a:rPr lang="ru-RU" sz="1000" dirty="0" smtClean="0">
                <a:latin typeface="Times New Roman" pitchFamily="18" charset="0"/>
                <a:cs typeface="Times New Roman" pitchFamily="18" charset="0"/>
              </a:rPr>
              <a:t>.</a:t>
            </a:r>
            <a:endParaRPr lang="ru-RU" sz="1000" dirty="0">
              <a:latin typeface="Times New Roman" pitchFamily="18" charset="0"/>
              <a:cs typeface="Times New Roman" pitchFamily="18" charset="0"/>
            </a:endParaRPr>
          </a:p>
        </p:txBody>
      </p:sp>
      <p:pic>
        <p:nvPicPr>
          <p:cNvPr id="8" name="Рисунок 7" descr="Колечик все.png"/>
          <p:cNvPicPr>
            <a:picLocks noChangeAspect="1"/>
          </p:cNvPicPr>
          <p:nvPr/>
        </p:nvPicPr>
        <p:blipFill>
          <a:blip r:embed="rId2" cstate="print"/>
          <a:stretch>
            <a:fillRect/>
          </a:stretch>
        </p:blipFill>
        <p:spPr>
          <a:xfrm>
            <a:off x="5868144" y="4869160"/>
            <a:ext cx="2904363" cy="501637"/>
          </a:xfrm>
          <a:prstGeom prst="rect">
            <a:avLst/>
          </a:prstGeom>
        </p:spPr>
      </p:pic>
      <p:pic>
        <p:nvPicPr>
          <p:cNvPr id="9" name="Рисунок 8" descr="Таблица.png"/>
          <p:cNvPicPr>
            <a:picLocks noChangeAspect="1"/>
          </p:cNvPicPr>
          <p:nvPr/>
        </p:nvPicPr>
        <p:blipFill>
          <a:blip r:embed="rId3" cstate="print"/>
          <a:stretch>
            <a:fillRect/>
          </a:stretch>
        </p:blipFill>
        <p:spPr>
          <a:xfrm>
            <a:off x="5940152" y="2780928"/>
            <a:ext cx="2736304" cy="1837984"/>
          </a:xfrm>
          <a:prstGeom prst="rect">
            <a:avLst/>
          </a:prstGeom>
        </p:spPr>
      </p:pic>
      <p:sp>
        <p:nvSpPr>
          <p:cNvPr id="10" name="Прямоугольник 9"/>
          <p:cNvSpPr/>
          <p:nvPr/>
        </p:nvSpPr>
        <p:spPr>
          <a:xfrm>
            <a:off x="5255568" y="5661248"/>
            <a:ext cx="3888432" cy="246221"/>
          </a:xfrm>
          <a:prstGeom prst="rect">
            <a:avLst/>
          </a:prstGeom>
        </p:spPr>
        <p:txBody>
          <a:bodyPr wrap="square">
            <a:spAutoFit/>
          </a:bodyPr>
          <a:lstStyle/>
          <a:p>
            <a:pPr algn="ctr"/>
            <a:r>
              <a:rPr lang="ru-RU" sz="1000" dirty="0" smtClean="0">
                <a:latin typeface="Times New Roman" pitchFamily="18" charset="0"/>
                <a:cs typeface="Times New Roman" pitchFamily="18" charset="0"/>
              </a:rPr>
              <a:t>Рис. 1</a:t>
            </a:r>
            <a:r>
              <a:rPr lang="ru-RU" sz="1000" b="1" dirty="0" smtClean="0">
                <a:latin typeface="Times New Roman" pitchFamily="18" charset="0"/>
                <a:cs typeface="Times New Roman" pitchFamily="18" charset="0"/>
              </a:rPr>
              <a:t>.</a:t>
            </a:r>
            <a:r>
              <a:rPr lang="ru-RU" sz="1000" dirty="0" smtClean="0">
                <a:latin typeface="Times New Roman" pitchFamily="18" charset="0"/>
                <a:cs typeface="Times New Roman" pitchFamily="18" charset="0"/>
              </a:rPr>
              <a:t>  Форма колец после сжатия на 1.5 </a:t>
            </a:r>
            <a:r>
              <a:rPr lang="ru-RU" sz="1000" dirty="0" smtClean="0">
                <a:latin typeface="Times New Roman" pitchFamily="18" charset="0"/>
                <a:cs typeface="Times New Roman" pitchFamily="18" charset="0"/>
              </a:rPr>
              <a:t>(а), </a:t>
            </a:r>
            <a:r>
              <a:rPr lang="ru-RU" sz="1000" dirty="0" smtClean="0">
                <a:latin typeface="Times New Roman" pitchFamily="18" charset="0"/>
                <a:cs typeface="Times New Roman" pitchFamily="18" charset="0"/>
              </a:rPr>
              <a:t>2.5 </a:t>
            </a:r>
            <a:r>
              <a:rPr lang="ru-RU" sz="1000" dirty="0" smtClean="0">
                <a:latin typeface="Times New Roman" pitchFamily="18" charset="0"/>
                <a:cs typeface="Times New Roman" pitchFamily="18" charset="0"/>
              </a:rPr>
              <a:t>(б) </a:t>
            </a:r>
            <a:r>
              <a:rPr lang="ru-RU" sz="1000" dirty="0" smtClean="0">
                <a:latin typeface="Times New Roman" pitchFamily="18" charset="0"/>
                <a:cs typeface="Times New Roman" pitchFamily="18" charset="0"/>
              </a:rPr>
              <a:t>и 4 </a:t>
            </a:r>
            <a:r>
              <a:rPr lang="ru-RU" sz="1000" dirty="0" smtClean="0">
                <a:latin typeface="Times New Roman" pitchFamily="18" charset="0"/>
                <a:cs typeface="Times New Roman" pitchFamily="18" charset="0"/>
              </a:rPr>
              <a:t>(в) </a:t>
            </a:r>
            <a:r>
              <a:rPr lang="ru-RU" sz="1000" dirty="0" smtClean="0">
                <a:latin typeface="Times New Roman" pitchFamily="18" charset="0"/>
                <a:cs typeface="Times New Roman" pitchFamily="18" charset="0"/>
              </a:rPr>
              <a:t>мм</a:t>
            </a:r>
            <a:endParaRPr lang="ru-RU" sz="1000" dirty="0">
              <a:latin typeface="Times New Roman" pitchFamily="18" charset="0"/>
              <a:cs typeface="Times New Roman" pitchFamily="18" charset="0"/>
            </a:endParaRPr>
          </a:p>
        </p:txBody>
      </p:sp>
      <p:sp>
        <p:nvSpPr>
          <p:cNvPr id="11" name="Прямоугольник 10"/>
          <p:cNvSpPr/>
          <p:nvPr/>
        </p:nvSpPr>
        <p:spPr>
          <a:xfrm>
            <a:off x="5436096" y="5373216"/>
            <a:ext cx="3888432" cy="246221"/>
          </a:xfrm>
          <a:prstGeom prst="rect">
            <a:avLst/>
          </a:prstGeom>
        </p:spPr>
        <p:txBody>
          <a:bodyPr wrap="square">
            <a:spAutoFit/>
          </a:bodyPr>
          <a:lstStyle/>
          <a:p>
            <a:r>
              <a:rPr lang="ru-RU" sz="10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                     а	                          б 	 в</a:t>
            </a:r>
            <a:endParaRPr lang="ru-RU" sz="1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ривая упрочнения.jpg"/>
          <p:cNvPicPr>
            <a:picLocks noChangeAspect="1"/>
          </p:cNvPicPr>
          <p:nvPr/>
        </p:nvPicPr>
        <p:blipFill>
          <a:blip r:embed="rId2" cstate="print"/>
          <a:stretch>
            <a:fillRect/>
          </a:stretch>
        </p:blipFill>
        <p:spPr>
          <a:xfrm>
            <a:off x="755576" y="764704"/>
            <a:ext cx="2954166" cy="1660401"/>
          </a:xfrm>
          <a:prstGeom prst="rect">
            <a:avLst/>
          </a:prstGeom>
        </p:spPr>
      </p:pic>
      <p:pic>
        <p:nvPicPr>
          <p:cNvPr id="3" name="Рисунок 2" descr="Диаграммы сжатия.jpg"/>
          <p:cNvPicPr>
            <a:picLocks noChangeAspect="1"/>
          </p:cNvPicPr>
          <p:nvPr/>
        </p:nvPicPr>
        <p:blipFill>
          <a:blip r:embed="rId3" cstate="print"/>
          <a:stretch>
            <a:fillRect/>
          </a:stretch>
        </p:blipFill>
        <p:spPr>
          <a:xfrm>
            <a:off x="5148064" y="548680"/>
            <a:ext cx="3240360" cy="1943408"/>
          </a:xfrm>
          <a:prstGeom prst="rect">
            <a:avLst/>
          </a:prstGeom>
        </p:spPr>
      </p:pic>
      <p:sp>
        <p:nvSpPr>
          <p:cNvPr id="4" name="Прямоугольник 3"/>
          <p:cNvSpPr/>
          <p:nvPr/>
        </p:nvSpPr>
        <p:spPr>
          <a:xfrm>
            <a:off x="539552" y="2564904"/>
            <a:ext cx="4014192" cy="400110"/>
          </a:xfrm>
          <a:prstGeom prst="rect">
            <a:avLst/>
          </a:prstGeom>
        </p:spPr>
        <p:txBody>
          <a:bodyPr wrap="square">
            <a:spAutoFit/>
          </a:bodyPr>
          <a:lstStyle/>
          <a:p>
            <a:pPr algn="just" fontAlgn="base">
              <a:spcAft>
                <a:spcPts val="0"/>
              </a:spcAft>
            </a:pPr>
            <a:r>
              <a:rPr lang="ru-RU" sz="1000" dirty="0" smtClean="0">
                <a:solidFill>
                  <a:srgbClr val="000000"/>
                </a:solidFill>
                <a:latin typeface="Times New Roman" pitchFamily="18" charset="0"/>
                <a:ea typeface="Times New Roman"/>
                <a:cs typeface="Times New Roman" pitchFamily="18" charset="0"/>
              </a:rPr>
              <a:t>Рис. </a:t>
            </a:r>
            <a:r>
              <a:rPr lang="ru-RU" sz="1000" dirty="0" smtClean="0">
                <a:solidFill>
                  <a:srgbClr val="000000"/>
                </a:solidFill>
                <a:latin typeface="Times New Roman" pitchFamily="18" charset="0"/>
                <a:ea typeface="Times New Roman"/>
                <a:cs typeface="Times New Roman" pitchFamily="18" charset="0"/>
              </a:rPr>
              <a:t>2.</a:t>
            </a:r>
            <a:r>
              <a:rPr lang="ru-RU" sz="1000" dirty="0" smtClean="0">
                <a:latin typeface="Times New Roman" pitchFamily="18" charset="0"/>
                <a:ea typeface="Times New Roman"/>
                <a:cs typeface="Times New Roman" pitchFamily="18" charset="0"/>
              </a:rPr>
              <a:t> Зависимость сопротивления </a:t>
            </a:r>
            <a:r>
              <a:rPr lang="ru-RU" sz="1000" dirty="0" smtClean="0">
                <a:latin typeface="Times New Roman" pitchFamily="18" charset="0"/>
                <a:ea typeface="Times New Roman"/>
                <a:cs typeface="Times New Roman" pitchFamily="18" charset="0"/>
              </a:rPr>
              <a:t>пластической деформации </a:t>
            </a:r>
            <a:r>
              <a:rPr lang="ru-RU" sz="1000" dirty="0" smtClean="0">
                <a:latin typeface="Times New Roman" pitchFamily="18" charset="0"/>
                <a:ea typeface="Times New Roman"/>
                <a:cs typeface="Times New Roman" pitchFamily="18" charset="0"/>
                <a:sym typeface="Symbol"/>
              </a:rPr>
              <a:t></a:t>
            </a:r>
            <a:r>
              <a:rPr lang="ru-RU" sz="1000" dirty="0" smtClean="0">
                <a:latin typeface="Times New Roman" pitchFamily="18" charset="0"/>
                <a:ea typeface="Times New Roman"/>
                <a:cs typeface="Times New Roman" pitchFamily="18" charset="0"/>
              </a:rPr>
              <a:t> </a:t>
            </a:r>
            <a:r>
              <a:rPr lang="ru-RU" sz="1000" dirty="0" smtClean="0">
                <a:latin typeface="Times New Roman" pitchFamily="18" charset="0"/>
                <a:ea typeface="Times New Roman"/>
                <a:cs typeface="Times New Roman" pitchFamily="18" charset="0"/>
              </a:rPr>
              <a:t>от эквивалентной </a:t>
            </a:r>
            <a:r>
              <a:rPr lang="ru-RU" sz="1000" dirty="0" smtClean="0">
                <a:latin typeface="Times New Roman" pitchFamily="18" charset="0"/>
                <a:ea typeface="Times New Roman"/>
                <a:cs typeface="Times New Roman" pitchFamily="18" charset="0"/>
              </a:rPr>
              <a:t>деформации </a:t>
            </a:r>
            <a:r>
              <a:rPr lang="ru-RU" sz="1000" dirty="0" err="1" smtClean="0">
                <a:latin typeface="Times New Roman" pitchFamily="18" charset="0"/>
                <a:ea typeface="Times New Roman"/>
                <a:cs typeface="Times New Roman" pitchFamily="18" charset="0"/>
              </a:rPr>
              <a:t>ε</a:t>
            </a:r>
            <a:endParaRPr lang="ru-RU" sz="1000" dirty="0">
              <a:latin typeface="Times New Roman" pitchFamily="18" charset="0"/>
              <a:cs typeface="Times New Roman" pitchFamily="18" charset="0"/>
            </a:endParaRPr>
          </a:p>
        </p:txBody>
      </p:sp>
      <p:sp>
        <p:nvSpPr>
          <p:cNvPr id="6" name="Прямоугольник 5"/>
          <p:cNvSpPr/>
          <p:nvPr/>
        </p:nvSpPr>
        <p:spPr>
          <a:xfrm>
            <a:off x="4932040" y="2564904"/>
            <a:ext cx="4014192" cy="553998"/>
          </a:xfrm>
          <a:prstGeom prst="rect">
            <a:avLst/>
          </a:prstGeom>
        </p:spPr>
        <p:txBody>
          <a:bodyPr wrap="square">
            <a:spAutoFit/>
          </a:bodyPr>
          <a:lstStyle/>
          <a:p>
            <a:r>
              <a:rPr lang="ru-RU" sz="1000" dirty="0" smtClean="0">
                <a:solidFill>
                  <a:srgbClr val="000000"/>
                </a:solidFill>
                <a:latin typeface="Times New Roman" pitchFamily="18" charset="0"/>
                <a:ea typeface="Times New Roman"/>
                <a:cs typeface="Times New Roman" pitchFamily="18" charset="0"/>
              </a:rPr>
              <a:t>Рис. 3.</a:t>
            </a:r>
            <a:r>
              <a:rPr lang="ru-RU" sz="1000" dirty="0" smtClean="0">
                <a:latin typeface="Times New Roman" pitchFamily="18" charset="0"/>
                <a:ea typeface="Times New Roman"/>
                <a:cs typeface="Times New Roman" pitchFamily="18" charset="0"/>
              </a:rPr>
              <a:t> </a:t>
            </a:r>
            <a:r>
              <a:rPr lang="ru-RU" sz="1000" dirty="0" smtClean="0">
                <a:latin typeface="Times New Roman" pitchFamily="18" charset="0"/>
                <a:ea typeface="Times New Roman"/>
                <a:cs typeface="Times New Roman" pitchFamily="18" charset="0"/>
              </a:rPr>
              <a:t>Зависимость </a:t>
            </a:r>
            <a:r>
              <a:rPr lang="ru-RU" sz="1000" dirty="0" smtClean="0">
                <a:latin typeface="Times New Roman" pitchFamily="18" charset="0"/>
                <a:cs typeface="Times New Roman" pitchFamily="18" charset="0"/>
              </a:rPr>
              <a:t>относительной силы </a:t>
            </a:r>
            <a:r>
              <a:rPr lang="en-US" sz="1000" dirty="0" smtClean="0">
                <a:latin typeface="Times New Roman" pitchFamily="18" charset="0"/>
                <a:cs typeface="Times New Roman" pitchFamily="18" charset="0"/>
              </a:rPr>
              <a:t>P </a:t>
            </a:r>
            <a:r>
              <a:rPr lang="ru-RU" sz="1000" dirty="0" err="1" smtClean="0">
                <a:latin typeface="Times New Roman" pitchFamily="18" charset="0"/>
                <a:cs typeface="Times New Roman" pitchFamily="18" charset="0"/>
              </a:rPr>
              <a:t>нагружения</a:t>
            </a:r>
            <a:r>
              <a:rPr lang="ru-RU" sz="1000" dirty="0" smtClean="0">
                <a:latin typeface="Times New Roman" pitchFamily="18" charset="0"/>
                <a:cs typeface="Times New Roman" pitchFamily="18" charset="0"/>
              </a:rPr>
              <a:t> кольцевого</a:t>
            </a:r>
          </a:p>
          <a:p>
            <a:r>
              <a:rPr lang="ru-RU" sz="1000" dirty="0" smtClean="0">
                <a:latin typeface="Times New Roman" pitchFamily="18" charset="0"/>
                <a:cs typeface="Times New Roman" pitchFamily="18" charset="0"/>
              </a:rPr>
              <a:t>образца от перемещения штампа </a:t>
            </a:r>
            <a:r>
              <a:rPr lang="en-US" sz="1000" dirty="0" err="1" smtClean="0">
                <a:latin typeface="Times New Roman" pitchFamily="18" charset="0"/>
                <a:cs typeface="Times New Roman" pitchFamily="18" charset="0"/>
              </a:rPr>
              <a:t>Δd</a:t>
            </a:r>
            <a:endParaRPr lang="ru-RU" sz="1000" dirty="0" smtClean="0">
              <a:latin typeface="Times New Roman" pitchFamily="18" charset="0"/>
              <a:cs typeface="Times New Roman" pitchFamily="18" charset="0"/>
            </a:endParaRPr>
          </a:p>
          <a:p>
            <a:pPr algn="just" fontAlgn="base">
              <a:spcAft>
                <a:spcPts val="0"/>
              </a:spcAft>
            </a:pPr>
            <a:endParaRPr lang="ru-RU" sz="1000" dirty="0">
              <a:latin typeface="Times New Roman" pitchFamily="18" charset="0"/>
              <a:cs typeface="Times New Roman" pitchFamily="18" charset="0"/>
            </a:endParaRPr>
          </a:p>
        </p:txBody>
      </p:sp>
      <p:sp>
        <p:nvSpPr>
          <p:cNvPr id="3073" name="Rectangle 1"/>
          <p:cNvSpPr>
            <a:spLocks noChangeArrowheads="1"/>
          </p:cNvSpPr>
          <p:nvPr/>
        </p:nvSpPr>
        <p:spPr bwMode="auto">
          <a:xfrm>
            <a:off x="539552" y="3356992"/>
            <a:ext cx="8208912"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ЗАКЛЮЧЕНИЕ</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u-RU" sz="1100" dirty="0" smtClean="0">
                <a:latin typeface="Times New Roman" pitchFamily="18" charset="0"/>
                <a:ea typeface="Times New Roman" pitchFamily="18" charset="0"/>
                <a:cs typeface="Times New Roman" pitchFamily="18" charset="0"/>
              </a:rPr>
              <a:t> </a:t>
            </a:r>
            <a:r>
              <a:rPr lang="ru-RU" sz="1100" dirty="0" smtClean="0">
                <a:latin typeface="Times New Roman" pitchFamily="18" charset="0"/>
                <a:ea typeface="Times New Roman" pitchFamily="18" charset="0"/>
                <a:cs typeface="Times New Roman" pitchFamily="18" charset="0"/>
              </a:rPr>
              <a:t>       </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Эксперименты и компьютерное конечно элементное моделирование сжатия на величины 1.5, 2.5 и 4 мм плоским штампом необлученных тонкостенных кольцевых образцов, вырезанных из оболочек </a:t>
            </a:r>
            <a:r>
              <a:rPr kumimoji="0" lang="ru-RU" sz="1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твэлов</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из </a:t>
            </a:r>
            <a:r>
              <a:rPr kumimoji="0" lang="ru-RU" sz="1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аустенитной</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стали ЧС68,  показало, что во всех случаях имеет место прогиб кольца вдоль его вертикальной оси симметрии. Этот прогиб тем больше, чем больше величина сжатия кольца. Экспериментальные данные по габаритным размерам и кривым </a:t>
            </a:r>
            <a:r>
              <a:rPr kumimoji="0" lang="ru-RU" sz="1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нагружения</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образца хорошо совпадают с данными, рассчитанные по разработанной в ИМАШ </a:t>
            </a:r>
            <a:r>
              <a:rPr kumimoji="0" lang="ru-RU" sz="1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УрО</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РАН специализированной конечно-элементной компьютерной программе. Полученные результаты важны для проведения оценки механических свойств материала </a:t>
            </a:r>
            <a:r>
              <a:rPr kumimoji="0" lang="ru-RU" sz="1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твэла</a:t>
            </a:r>
            <a:r>
              <a:rPr kumimoji="0" lang="ru-RU"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также могут быть полезны для тестирования программ конечно-элементного моделирования больших пластических деформаций.</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573</Words>
  <Application>Microsoft Office PowerPoint</Application>
  <PresentationFormat>Экран (4:3)</PresentationFormat>
  <Paragraphs>20</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Demon</dc:creator>
  <cp:lastModifiedBy>Alena</cp:lastModifiedBy>
  <cp:revision>11</cp:revision>
  <dcterms:created xsi:type="dcterms:W3CDTF">2020-10-27T09:19:51Z</dcterms:created>
  <dcterms:modified xsi:type="dcterms:W3CDTF">2020-10-27T09:52:52Z</dcterms:modified>
</cp:coreProperties>
</file>