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E5B39-103B-499C-A239-924F882D6637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63EBF-3B4F-438E-8288-24E23CC38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63EBF-3B4F-438E-8288-24E23CC381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10A9-AD8D-4DFB-B851-9A6129C63C0B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FEC8-2633-4037-BCD9-C3E010227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Оценка повторяемости экспериментальных данных, получаемых при </a:t>
            </a:r>
            <a:r>
              <a:rPr lang="ru-RU" sz="2000" b="1" dirty="0" err="1"/>
              <a:t>скретч-тесте</a:t>
            </a:r>
            <a:r>
              <a:rPr lang="ru-RU" sz="2000" b="1" dirty="0"/>
              <a:t> полимерного эпоксидного покрытия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9269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Д.А. Коновалов, И.А. Веретенникова, Е.О. </a:t>
            </a:r>
            <a:r>
              <a:rPr lang="ru-RU" sz="1600" dirty="0" smtClean="0"/>
              <a:t>Смирнова</a:t>
            </a:r>
          </a:p>
          <a:p>
            <a:pPr algn="ctr"/>
            <a:r>
              <a:rPr lang="ru-RU" sz="1600" dirty="0" smtClean="0"/>
              <a:t>Институт машиноведения </a:t>
            </a:r>
            <a:r>
              <a:rPr lang="ru-RU" sz="1600" dirty="0" err="1" smtClean="0"/>
              <a:t>УрО</a:t>
            </a:r>
            <a:r>
              <a:rPr lang="ru-RU" sz="1600" dirty="0" smtClean="0"/>
              <a:t> РАН, г. Екатеринбург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72169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Покрытие</a:t>
            </a:r>
            <a:r>
              <a:rPr lang="ru-RU" dirty="0" smtClean="0"/>
              <a:t> - компаунд </a:t>
            </a:r>
            <a:r>
              <a:rPr lang="ru-RU" dirty="0"/>
              <a:t>на основе однокомпонентного эпоксидного </a:t>
            </a:r>
            <a:r>
              <a:rPr lang="ru-RU" b="1" dirty="0"/>
              <a:t>клея ЭТП-2</a:t>
            </a:r>
            <a:r>
              <a:rPr lang="ru-RU" dirty="0"/>
              <a:t> горячего отверждения, разработанного в Институте органического синтеза им. И.Я. </a:t>
            </a:r>
            <a:r>
              <a:rPr lang="ru-RU" dirty="0" err="1"/>
              <a:t>Постовского</a:t>
            </a:r>
            <a:r>
              <a:rPr lang="ru-RU" dirty="0"/>
              <a:t> </a:t>
            </a:r>
            <a:r>
              <a:rPr lang="ru-RU" dirty="0" err="1"/>
              <a:t>УрО</a:t>
            </a:r>
            <a:r>
              <a:rPr lang="ru-RU" dirty="0"/>
              <a:t> </a:t>
            </a:r>
            <a:r>
              <a:rPr lang="ru-RU" dirty="0" smtClean="0"/>
              <a:t>РАН.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3790781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Материал подложки</a:t>
            </a:r>
            <a:r>
              <a:rPr lang="ru-RU" dirty="0" smtClean="0"/>
              <a:t> – сталь </a:t>
            </a:r>
            <a:r>
              <a:rPr lang="ru-RU" dirty="0" smtClean="0"/>
              <a:t>Ст3 </a:t>
            </a:r>
            <a:r>
              <a:rPr lang="ru-RU" dirty="0" smtClean="0"/>
              <a:t>(шероховатость </a:t>
            </a:r>
            <a:r>
              <a:rPr lang="en-US" dirty="0" smtClean="0"/>
              <a:t>Ra=0.01)</a:t>
            </a:r>
            <a:r>
              <a:rPr lang="ru-RU" dirty="0" smtClean="0"/>
              <a:t> и алюминиевый сплав АМг6</a:t>
            </a:r>
            <a:r>
              <a:rPr lang="en-US" dirty="0" smtClean="0"/>
              <a:t> (Ra=0.035)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653136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err="1" smtClean="0"/>
              <a:t>Скретч-тест</a:t>
            </a:r>
            <a:r>
              <a:rPr lang="ru-RU" dirty="0" smtClean="0"/>
              <a:t> – </a:t>
            </a:r>
            <a:r>
              <a:rPr lang="ru-RU" dirty="0" smtClean="0"/>
              <a:t>с помощью машины </a:t>
            </a:r>
            <a:r>
              <a:rPr lang="en-US" dirty="0" err="1"/>
              <a:t>Zwick</a:t>
            </a:r>
            <a:r>
              <a:rPr lang="ru-RU" dirty="0"/>
              <a:t>/</a:t>
            </a:r>
            <a:r>
              <a:rPr lang="en-US" dirty="0" err="1"/>
              <a:t>Roell</a:t>
            </a:r>
            <a:r>
              <a:rPr lang="en-US" dirty="0"/>
              <a:t> Z</a:t>
            </a:r>
            <a:r>
              <a:rPr lang="ru-RU" dirty="0" smtClean="0"/>
              <a:t>2.5 со столиком  для перемещения образца в горизонтальной плоскости. Наконечник </a:t>
            </a:r>
            <a:r>
              <a:rPr lang="ru-RU" dirty="0" err="1" smtClean="0"/>
              <a:t>Роквелла</a:t>
            </a:r>
            <a:r>
              <a:rPr lang="ru-RU" dirty="0" smtClean="0"/>
              <a:t> с радиусом </a:t>
            </a:r>
            <a:r>
              <a:rPr lang="ru-RU" dirty="0" err="1" smtClean="0"/>
              <a:t>скругления</a:t>
            </a:r>
            <a:r>
              <a:rPr lang="ru-RU" dirty="0" smtClean="0"/>
              <a:t> вершины 200 мкм. </a:t>
            </a:r>
            <a:r>
              <a:rPr lang="ru-RU" dirty="0" smtClean="0"/>
              <a:t>Эксперимент проводили до момента касания </a:t>
            </a:r>
            <a:r>
              <a:rPr lang="ru-RU" dirty="0" err="1" smtClean="0"/>
              <a:t>индентором</a:t>
            </a:r>
            <a:r>
              <a:rPr lang="ru-RU" dirty="0" smtClean="0"/>
              <a:t> материала подложки.</a:t>
            </a:r>
          </a:p>
          <a:p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641574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- качественная </a:t>
            </a:r>
            <a:r>
              <a:rPr lang="ru-RU" dirty="0"/>
              <a:t>и количественная оценка царапин для одного и того же покрытия, нанесенного на алюминиевые и стальные подложки, и статистический анализ полученных результатов.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Ирина\Desktop\Фото царапан\3\Untitled-1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2876550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Ирина\Desktop\Фото царапан\3\Untitled-1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2876550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843808" y="0"/>
            <a:ext cx="31683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Результаты эксперимента</a:t>
            </a:r>
          </a:p>
          <a:p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1268760"/>
            <a:ext cx="10081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Сталь </a:t>
            </a:r>
            <a:r>
              <a:rPr lang="ru-RU" sz="1400" dirty="0" smtClean="0"/>
              <a:t>Ст3</a:t>
            </a:r>
            <a:endParaRPr lang="ru-RU" sz="1400" dirty="0" smtClean="0"/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1412776"/>
            <a:ext cx="10081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АМг6</a:t>
            </a:r>
          </a:p>
          <a:p>
            <a:endParaRPr lang="ru-RU" sz="16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43808" y="332656"/>
            <a:ext cx="26642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Фотография царапин</a:t>
            </a:r>
            <a:endParaRPr lang="ru-RU" sz="1400" dirty="0" smtClean="0"/>
          </a:p>
          <a:p>
            <a:pPr algn="ctr"/>
            <a:endParaRPr lang="ru-RU" sz="1600" dirty="0"/>
          </a:p>
        </p:txBody>
      </p:sp>
      <p:pic>
        <p:nvPicPr>
          <p:cNvPr id="23" name="Рисунок 22" descr="D:\работа\По влиянию шероховатости Сталь\svan 208c norma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59831"/>
            <a:ext cx="3240360" cy="2277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 descr="D:\работа\По влиянию шероховатости Сталь\svan 208c later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63169"/>
            <a:ext cx="3281496" cy="2306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 descr="D:\работа\По влиянию шероховатости Сталь\AMG norm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10437"/>
            <a:ext cx="3168352" cy="222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D:\работа\По влиянию шероховатости Сталь\AMG later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35177"/>
            <a:ext cx="3179036" cy="223418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Прямоугольник 26"/>
          <p:cNvSpPr/>
          <p:nvPr/>
        </p:nvSpPr>
        <p:spPr>
          <a:xfrm>
            <a:off x="1115616" y="1628800"/>
            <a:ext cx="2511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Диаграммы царапания для стали Ст3</a:t>
            </a:r>
            <a:endParaRPr lang="ru-RU" sz="1400" dirty="0" smtClean="0"/>
          </a:p>
          <a:p>
            <a:endParaRPr lang="ru-RU" sz="1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92080" y="1700808"/>
            <a:ext cx="2511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Диаграммы царапания для сплава АМг6</a:t>
            </a:r>
            <a:endParaRPr lang="ru-RU" sz="14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Таблица для презенташ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8817" y="2348880"/>
            <a:ext cx="5917519" cy="3312368"/>
          </a:xfrm>
          <a:prstGeom prst="rect">
            <a:avLst/>
          </a:prstGeom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5536" y="5661248"/>
            <a:ext cx="84249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Статистический анализ проведенных испытаний показал, что метод царапания позволяет получать результаты с достаточной повторяемостью для определения характеристик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адгезионной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прочности эпоксидных покрытий как на стальных, так и на алюминиевых поверхностях.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98884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где </a:t>
            </a:r>
            <a:r>
              <a:rPr lang="en-US" sz="1400" dirty="0" err="1"/>
              <a:t>t</a:t>
            </a:r>
            <a:r>
              <a:rPr lang="en-US" sz="1400" baseline="-25000" dirty="0" err="1"/>
              <a:t>s</a:t>
            </a:r>
            <a:r>
              <a:rPr lang="en-US" sz="1400" baseline="-25000" dirty="0"/>
              <a:t> </a:t>
            </a:r>
            <a:r>
              <a:rPr lang="ru-RU" sz="1400" dirty="0"/>
              <a:t>– критерий </a:t>
            </a:r>
            <a:r>
              <a:rPr lang="ru-RU" sz="1400" dirty="0" smtClean="0"/>
              <a:t>Стьюдента, для </a:t>
            </a:r>
            <a:r>
              <a:rPr lang="ru-RU" sz="1400" dirty="0"/>
              <a:t>четырех экспериментов </a:t>
            </a:r>
            <a:r>
              <a:rPr lang="ru-RU" sz="1400" dirty="0" smtClean="0"/>
              <a:t>равный 3,1824 при уровне значимости 0.05. </a:t>
            </a:r>
            <a:endParaRPr lang="ru-RU" sz="1400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71600" y="1052736"/>
          <a:ext cx="1543050" cy="854075"/>
        </p:xfrm>
        <a:graphic>
          <a:graphicData uri="http://schemas.openxmlformats.org/presentationml/2006/ole">
            <p:oleObj spid="_x0000_s18434" name="Формула" r:id="rId4" imgW="1168400" imgH="66040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131443" y="1124199"/>
          <a:ext cx="1298575" cy="596900"/>
        </p:xfrm>
        <a:graphic>
          <a:graphicData uri="http://schemas.openxmlformats.org/presentationml/2006/ole">
            <p:oleObj spid="_x0000_s18435" name="Формула" r:id="rId5" imgW="837836" imgH="393529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860231" y="1124199"/>
          <a:ext cx="2795587" cy="606425"/>
        </p:xfrm>
        <a:graphic>
          <a:graphicData uri="http://schemas.openxmlformats.org/presentationml/2006/ole">
            <p:oleObj spid="_x0000_s18436" name="Формула" r:id="rId6" imgW="1815312" imgH="406224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83568" y="476672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Среднеквадратическое отклонение 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476672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Коэффициент вариации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476672"/>
            <a:ext cx="280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Доверительный интервал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0"/>
            <a:ext cx="4896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Статистический расчет для максимальных усилий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216</Words>
  <Application>Microsoft Office PowerPoint</Application>
  <PresentationFormat>Экран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Формула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</dc:creator>
  <cp:lastModifiedBy>Alena</cp:lastModifiedBy>
  <cp:revision>26</cp:revision>
  <dcterms:created xsi:type="dcterms:W3CDTF">2020-09-23T14:01:35Z</dcterms:created>
  <dcterms:modified xsi:type="dcterms:W3CDTF">2020-10-27T10:41:16Z</dcterms:modified>
</cp:coreProperties>
</file>