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690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1377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7068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2758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8445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4135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9825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5516" algn="l" defTabSz="29513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34" y="1110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4047B-37FA-4076-881D-1B7D928B6F66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00FCA-CC67-458A-A9D5-065B5DE85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5690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1377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7068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2758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78445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4135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29825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5516" algn="l" defTabSz="295137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00FCA-CC67-458A-A9D5-065B5DE855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5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10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10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52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69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37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06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27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844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413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982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551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4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4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690" indent="0">
              <a:buNone/>
              <a:defRPr sz="6500" b="1"/>
            </a:lvl2pPr>
            <a:lvl3pPr marL="2951377" indent="0">
              <a:buNone/>
              <a:defRPr sz="5800" b="1"/>
            </a:lvl3pPr>
            <a:lvl4pPr marL="4427068" indent="0">
              <a:buNone/>
              <a:defRPr sz="5200" b="1"/>
            </a:lvl4pPr>
            <a:lvl5pPr marL="5902758" indent="0">
              <a:buNone/>
              <a:defRPr sz="5200" b="1"/>
            </a:lvl5pPr>
            <a:lvl6pPr marL="7378445" indent="0">
              <a:buNone/>
              <a:defRPr sz="5200" b="1"/>
            </a:lvl6pPr>
            <a:lvl7pPr marL="8854135" indent="0">
              <a:buNone/>
              <a:defRPr sz="5200" b="1"/>
            </a:lvl7pPr>
            <a:lvl8pPr marL="10329825" indent="0">
              <a:buNone/>
              <a:defRPr sz="5200" b="1"/>
            </a:lvl8pPr>
            <a:lvl9pPr marL="11805516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690" indent="0">
              <a:buNone/>
              <a:defRPr sz="6500" b="1"/>
            </a:lvl2pPr>
            <a:lvl3pPr marL="2951377" indent="0">
              <a:buNone/>
              <a:defRPr sz="5800" b="1"/>
            </a:lvl3pPr>
            <a:lvl4pPr marL="4427068" indent="0">
              <a:buNone/>
              <a:defRPr sz="5200" b="1"/>
            </a:lvl4pPr>
            <a:lvl5pPr marL="5902758" indent="0">
              <a:buNone/>
              <a:defRPr sz="5200" b="1"/>
            </a:lvl5pPr>
            <a:lvl6pPr marL="7378445" indent="0">
              <a:buNone/>
              <a:defRPr sz="5200" b="1"/>
            </a:lvl6pPr>
            <a:lvl7pPr marL="8854135" indent="0">
              <a:buNone/>
              <a:defRPr sz="5200" b="1"/>
            </a:lvl7pPr>
            <a:lvl8pPr marL="10329825" indent="0">
              <a:buNone/>
              <a:defRPr sz="5200" b="1"/>
            </a:lvl8pPr>
            <a:lvl9pPr marL="11805516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201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8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6336372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5690" indent="0">
              <a:buNone/>
              <a:defRPr sz="3900"/>
            </a:lvl2pPr>
            <a:lvl3pPr marL="2951377" indent="0">
              <a:buNone/>
              <a:defRPr sz="3200"/>
            </a:lvl3pPr>
            <a:lvl4pPr marL="4427068" indent="0">
              <a:buNone/>
              <a:defRPr sz="2900"/>
            </a:lvl4pPr>
            <a:lvl5pPr marL="5902758" indent="0">
              <a:buNone/>
              <a:defRPr sz="2900"/>
            </a:lvl5pPr>
            <a:lvl6pPr marL="7378445" indent="0">
              <a:buNone/>
              <a:defRPr sz="2900"/>
            </a:lvl6pPr>
            <a:lvl7pPr marL="8854135" indent="0">
              <a:buNone/>
              <a:defRPr sz="2900"/>
            </a:lvl7pPr>
            <a:lvl8pPr marL="10329825" indent="0">
              <a:buNone/>
              <a:defRPr sz="2900"/>
            </a:lvl8pPr>
            <a:lvl9pPr marL="11805516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5690" indent="0">
              <a:buNone/>
              <a:defRPr sz="9000"/>
            </a:lvl2pPr>
            <a:lvl3pPr marL="2951377" indent="0">
              <a:buNone/>
              <a:defRPr sz="7700"/>
            </a:lvl3pPr>
            <a:lvl4pPr marL="4427068" indent="0">
              <a:buNone/>
              <a:defRPr sz="6500"/>
            </a:lvl4pPr>
            <a:lvl5pPr marL="5902758" indent="0">
              <a:buNone/>
              <a:defRPr sz="6500"/>
            </a:lvl5pPr>
            <a:lvl6pPr marL="7378445" indent="0">
              <a:buNone/>
              <a:defRPr sz="6500"/>
            </a:lvl6pPr>
            <a:lvl7pPr marL="8854135" indent="0">
              <a:buNone/>
              <a:defRPr sz="6500"/>
            </a:lvl7pPr>
            <a:lvl8pPr marL="10329825" indent="0">
              <a:buNone/>
              <a:defRPr sz="6500"/>
            </a:lvl8pPr>
            <a:lvl9pPr marL="11805516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5690" indent="0">
              <a:buNone/>
              <a:defRPr sz="3900"/>
            </a:lvl2pPr>
            <a:lvl3pPr marL="2951377" indent="0">
              <a:buNone/>
              <a:defRPr sz="3200"/>
            </a:lvl3pPr>
            <a:lvl4pPr marL="4427068" indent="0">
              <a:buNone/>
              <a:defRPr sz="2900"/>
            </a:lvl4pPr>
            <a:lvl5pPr marL="5902758" indent="0">
              <a:buNone/>
              <a:defRPr sz="2900"/>
            </a:lvl5pPr>
            <a:lvl6pPr marL="7378445" indent="0">
              <a:buNone/>
              <a:defRPr sz="2900"/>
            </a:lvl6pPr>
            <a:lvl7pPr marL="8854135" indent="0">
              <a:buNone/>
              <a:defRPr sz="2900"/>
            </a:lvl7pPr>
            <a:lvl8pPr marL="10329825" indent="0">
              <a:buNone/>
              <a:defRPr sz="2900"/>
            </a:lvl8pPr>
            <a:lvl9pPr marL="11805516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139" tIns="147568" rIns="295139" bIns="1475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4"/>
            <a:ext cx="19248120" cy="19983384"/>
          </a:xfrm>
          <a:prstGeom prst="rect">
            <a:avLst/>
          </a:prstGeom>
        </p:spPr>
        <p:txBody>
          <a:bodyPr vert="horz" lIns="295139" tIns="147568" rIns="295139" bIns="1475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8"/>
            <a:ext cx="4990253" cy="1612128"/>
          </a:xfrm>
          <a:prstGeom prst="rect">
            <a:avLst/>
          </a:prstGeom>
        </p:spPr>
        <p:txBody>
          <a:bodyPr vert="horz" lIns="295139" tIns="147568" rIns="295139" bIns="147568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8"/>
            <a:ext cx="6772487" cy="1612128"/>
          </a:xfrm>
          <a:prstGeom prst="rect">
            <a:avLst/>
          </a:prstGeom>
        </p:spPr>
        <p:txBody>
          <a:bodyPr vert="horz" lIns="295139" tIns="147568" rIns="295139" bIns="147568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8"/>
            <a:ext cx="4990253" cy="1612128"/>
          </a:xfrm>
          <a:prstGeom prst="rect">
            <a:avLst/>
          </a:prstGeom>
        </p:spPr>
        <p:txBody>
          <a:bodyPr vert="horz" lIns="295139" tIns="147568" rIns="295139" bIns="147568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377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766" indent="-1106766" algn="l" defTabSz="2951377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994" indent="-922307" algn="l" defTabSz="2951377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222" indent="-737845" algn="l" defTabSz="2951377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913" indent="-737845" algn="l" defTabSz="2951377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603" indent="-737845" algn="l" defTabSz="2951377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6290" indent="-737845" algn="l" defTabSz="295137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1980" indent="-737845" algn="l" defTabSz="295137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7670" indent="-737845" algn="l" defTabSz="295137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3357" indent="-737845" algn="l" defTabSz="295137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690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377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068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2758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8445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4135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9825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5516" algn="l" defTabSz="29513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1386800" cy="3978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F:\эмблема И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2392" y="2"/>
            <a:ext cx="1764408" cy="1895774"/>
          </a:xfrm>
          <a:prstGeom prst="roundRect">
            <a:avLst>
              <a:gd name="adj" fmla="val 469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8624" y="74633"/>
            <a:ext cx="15049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ФГАОУ ВО «Северо-Восточный федеральный университет имени М. К. Аммосова», г. Якутск </a:t>
            </a:r>
          </a:p>
          <a:p>
            <a:pPr algn="ctr"/>
            <a:r>
              <a:rPr lang="ru-RU" sz="2800" dirty="0" smtClean="0"/>
              <a:t>Институт естественных наук</a:t>
            </a:r>
          </a:p>
          <a:p>
            <a:pPr algn="ctr"/>
            <a:r>
              <a:rPr lang="ru-RU" sz="2800" dirty="0" smtClean="0"/>
              <a:t>Химическое отделение</a:t>
            </a:r>
            <a:endParaRPr lang="en-US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ru-RU" sz="2800" dirty="0" smtClean="0"/>
              <a:t>Учебно-научно-технологическая лаборатория «Технологии полимерных нанокомпозитов»</a:t>
            </a:r>
          </a:p>
          <a:p>
            <a:pPr algn="ctr"/>
            <a:r>
              <a:rPr lang="ru-RU" sz="2800" b="1" dirty="0" smtClean="0"/>
              <a:t>Лазарева Н.Н., Кириллина Д.Ю., </a:t>
            </a:r>
            <a:r>
              <a:rPr lang="ru-RU" sz="2800" b="1" dirty="0" err="1" smtClean="0"/>
              <a:t>Слепцова</a:t>
            </a:r>
            <a:r>
              <a:rPr lang="ru-RU" sz="2800" b="1" dirty="0" smtClean="0"/>
              <a:t> С.А., Охлопкова А.А.</a:t>
            </a:r>
          </a:p>
        </p:txBody>
      </p:sp>
      <p:pic>
        <p:nvPicPr>
          <p:cNvPr id="6" name="Picture 5" descr="https://mail.yandex.ru/message_part/logo%20s-vfu.jpg?hid=1.3&amp;ids=2320000002916869101&amp;no_disposition=y&amp;name=logo%20s-vf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33" y="90316"/>
            <a:ext cx="1882026" cy="1656183"/>
          </a:xfrm>
          <a:prstGeom prst="roundRect">
            <a:avLst>
              <a:gd name="adj" fmla="val 24882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04368" y="2322563"/>
            <a:ext cx="1893810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ПОЛИМЕР-СИЛИКАТНЫХ КОМПОЗИТОВ НА ОСНОВЕ ПОЛИТЕТРАФТОРЭТИЛЕНА И ПРИРОДНОГО ВЕРМИКУЛИТА С ДОБАВКОЙ</a:t>
            </a:r>
            <a:r>
              <a:rPr lang="en-US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FORUM</a:t>
            </a:r>
            <a:r>
              <a:rPr lang="en-US" sz="3600" b="1" cap="all" baseline="30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3920" y="28749499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Контактные данные: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Лазарева Надежда Николаевна, к.т.н., с.н.с. УНТЛ «Технологии полимерных нанокомпозитов» ХО ИЕН СВФУ имени М. К. Аммосова, г. Якутск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email: lazareva-nadia92@mail.ru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240" y="4050755"/>
            <a:ext cx="8784976" cy="4209276"/>
          </a:xfrm>
          <a:prstGeom prst="roundRect">
            <a:avLst>
              <a:gd name="adj" fmla="val 33305"/>
            </a:avLst>
          </a:prstGeom>
          <a:solidFill>
            <a:srgbClr val="EBF2C4"/>
          </a:solidFill>
          <a:ln>
            <a:noFill/>
          </a:ln>
          <a:effectLst>
            <a:outerShdw blurRad="330200" dist="76200" dir="5400000" sx="101000" sy="101000" algn="t" rotWithShape="0">
              <a:prstClr val="black">
                <a:alpha val="39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работоспособности и надежности узлов трения техники и оборудования Арктических регионов требует использования антифрикционных материалов, способных обеспечить стабильность рабочих параметров в большом диапазоне рабочих скоростей и давлений, при низких и высоких температурах.</a:t>
            </a:r>
          </a:p>
          <a:p>
            <a:pPr indent="36195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Композиты на основе политетрафторэтилена (ПТФЭ) широко применяются в качестве эффективных материалов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триботехнического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назначения для деталей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пневмо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 топливных систем техники, работающей в интервале температур от -60 до +250 °С. Однако промышленно выпускаемые композиты несмотря на высокую износостойкость обладают низкими деформационно-прочностными характеристиками, что ограничивает спектр их применения.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3240" y="23636931"/>
            <a:ext cx="12133560" cy="4940082"/>
          </a:xfrm>
          <a:prstGeom prst="roundRect">
            <a:avLst>
              <a:gd name="adj" fmla="val 23847"/>
            </a:avLst>
          </a:prstGeom>
          <a:solidFill>
            <a:srgbClr val="EBF2C4"/>
          </a:solidFill>
          <a:ln>
            <a:noFill/>
          </a:ln>
          <a:effectLst>
            <a:outerShdw blurRad="330200" dist="76200" dir="5400000" sx="101000" sy="101000" algn="t" rotWithShape="0">
              <a:prstClr val="black">
                <a:alpha val="39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7800000"/>
            </a:lightRig>
          </a:scene3d>
          <a:sp3d extrusionH="152400" contourW="12700" prstMaterial="softEdge">
            <a:bevelT w="190500" h="38100"/>
            <a:extrusionClr>
              <a:srgbClr val="EBF2C4"/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txBody>
          <a:bodyPr wrap="square" rtlCol="0" anchor="t">
            <a:spAutoFit/>
          </a:bodyPr>
          <a:lstStyle/>
          <a:p>
            <a:pPr indent="222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Выявлено, что введение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механоактивированного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вермикулита 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ПТФЭ приводит к повышению относительного удлинения при разрыве и модуля упругости композитов. Установлено, что использование слоистых силикатов с функциональной добавкой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модификаторов полимерной матрицы способствует значительному улучшению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триботехнических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ПТФЭ, так,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скорости массового изнашивания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исходным полимером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ИК-спектроскопии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установлено, что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трибоокислительные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протекают в композитах, содержащих массовую долю вермикулита выше 0,5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СЭМ выявлено, что введение вермикулита 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полимерную матрицу приводит к формированию структуры отличной от структуры ПТФЭ.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трения композитов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повышением содержания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гладкой и ровной, что доказывает целесообразность использования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функциональной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образом, анализ результатов деформационно-прочностных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триботехнических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испытаний дают основание полагать о перспективности разработки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полимер-силикатных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композитов, которые могут найти применение в качестве уплотнительных и герметизирующих элементов в узлах трения техники и оборудования, в том числе при низких температурах эксплуатации.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9297" y="14347899"/>
            <a:ext cx="2376984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Наполнитель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67129" y="15211995"/>
            <a:ext cx="360040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75041" y="14380998"/>
            <a:ext cx="2088232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Полимерная матрица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23313" y="15356011"/>
            <a:ext cx="2232248" cy="1323439"/>
          </a:xfrm>
          <a:prstGeom prst="rect">
            <a:avLst/>
          </a:prstGeom>
          <a:solidFill>
            <a:srgbClr val="E6EDF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Вермикулит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Инаглинского</a:t>
            </a:r>
            <a:r>
              <a:rPr lang="ru-RU" sz="2000" b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месторождения (РС(Я))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087409" y="14851955"/>
            <a:ext cx="288032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631025" y="15656237"/>
            <a:ext cx="2304256" cy="707886"/>
          </a:xfrm>
          <a:prstGeom prst="rect">
            <a:avLst/>
          </a:prstGeom>
          <a:solidFill>
            <a:srgbClr val="E6EDF6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</a:rPr>
              <a:t>ПТФЭ ПН-90 (ООО «</a:t>
            </a:r>
            <a:r>
              <a:rPr lang="ru-RU" sz="2000" b="1" dirty="0" err="1" smtClean="0">
                <a:solidFill>
                  <a:srgbClr val="FF0000"/>
                </a:solidFill>
                <a:effectLst/>
              </a:rPr>
              <a:t>ГалоПолимер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»)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1585" y="14347899"/>
            <a:ext cx="2881040" cy="8309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добавка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80832" y="15644043"/>
            <a:ext cx="3096344" cy="707886"/>
          </a:xfrm>
          <a:prstGeom prst="rect">
            <a:avLst/>
          </a:prstGeom>
          <a:solidFill>
            <a:srgbClr val="E6EDF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(ООО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Владфорум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b="1" dirty="0" smtClean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967729" y="15211995"/>
            <a:ext cx="288032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Тефлон — просто | ВКонтакте"/>
          <p:cNvPicPr>
            <a:picLocks noChangeAspect="1" noChangeArrowheads="1"/>
          </p:cNvPicPr>
          <p:nvPr/>
        </p:nvPicPr>
        <p:blipFill>
          <a:blip r:embed="rId5" cstate="print"/>
          <a:srcRect t="19291"/>
          <a:stretch>
            <a:fillRect/>
          </a:stretch>
        </p:blipFill>
        <p:spPr bwMode="auto">
          <a:xfrm>
            <a:off x="703033" y="16508139"/>
            <a:ext cx="2230486" cy="1800201"/>
          </a:xfrm>
          <a:prstGeom prst="rect">
            <a:avLst/>
          </a:prstGeom>
          <a:noFill/>
        </p:spPr>
      </p:pic>
      <p:pic>
        <p:nvPicPr>
          <p:cNvPr id="1028" name="Picture 4" descr="Сухая смазка ФОРУМ. 50 м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8771" y="16364123"/>
            <a:ext cx="2153094" cy="2153094"/>
          </a:xfrm>
          <a:prstGeom prst="rect">
            <a:avLst/>
          </a:prstGeom>
          <a:noFill/>
        </p:spPr>
      </p:pic>
      <p:pic>
        <p:nvPicPr>
          <p:cNvPr id="23" name="Picture 4" descr="Картинки по запросу вермикулит вспуче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337" y="16724162"/>
            <a:ext cx="2016224" cy="193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9181232" y="3978747"/>
            <a:ext cx="0" cy="2630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431225" y="13627819"/>
            <a:ext cx="41044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исследования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17713" y="18812395"/>
            <a:ext cx="410445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переработки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1563" y="19479548"/>
            <a:ext cx="1435261" cy="509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ПТФЭ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3138" y="20266628"/>
            <a:ext cx="1423687" cy="671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Сушка 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Печь ПЭ-0041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Т=180°С, 4 ч</a:t>
            </a:r>
          </a:p>
        </p:txBody>
      </p:sp>
      <p:cxnSp>
        <p:nvCxnSpPr>
          <p:cNvPr id="32" name="Прямая со стрелкой 31"/>
          <p:cNvCxnSpPr>
            <a:stCxn id="30" idx="2"/>
            <a:endCxn id="31" idx="0"/>
          </p:cNvCxnSpPr>
          <p:nvPr/>
        </p:nvCxnSpPr>
        <p:spPr>
          <a:xfrm>
            <a:off x="1459194" y="19988834"/>
            <a:ext cx="5788" cy="277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54752" y="21372009"/>
            <a:ext cx="1608881" cy="682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Просеивание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Сито №1К, 0,25 мкм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78873" y="19467973"/>
            <a:ext cx="1469985" cy="474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Вермикулит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9426" y="20258911"/>
            <a:ext cx="1620455" cy="655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Сушка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Муфельная печь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Т=950°С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293329" y="19942535"/>
            <a:ext cx="5788" cy="316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921969" y="20252555"/>
            <a:ext cx="2963119" cy="1875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Arial" pitchFamily="34" charset="0"/>
                <a:cs typeface="Arial" pitchFamily="34" charset="0"/>
              </a:rPr>
              <a:t>Механоактивация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Планетарная мельница «Активатор 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l-GR" sz="1600" dirty="0">
                <a:latin typeface="Arial Narrow" panose="020B0606020202030204" pitchFamily="34" charset="0"/>
                <a:cs typeface="Arial" pitchFamily="34" charset="0"/>
              </a:rPr>
              <a:t>υ</a:t>
            </a:r>
            <a:r>
              <a:rPr lang="ru-RU" sz="1600" baseline="-25000" dirty="0">
                <a:latin typeface="Arial Narrow" panose="020B0606020202030204" pitchFamily="34" charset="0"/>
                <a:cs typeface="Arial" pitchFamily="34" charset="0"/>
              </a:rPr>
              <a:t>вращения корпуса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=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12,2 м/с </a:t>
            </a:r>
          </a:p>
          <a:p>
            <a:pPr algn="ctr"/>
            <a:r>
              <a:rPr lang="el-GR" sz="1600" dirty="0">
                <a:latin typeface="Arial Narrow" panose="020B0606020202030204" pitchFamily="34" charset="0"/>
                <a:cs typeface="Arial" pitchFamily="34" charset="0"/>
              </a:rPr>
              <a:t>υ</a:t>
            </a:r>
            <a:r>
              <a:rPr lang="ru-RU" sz="1600" baseline="-25000" dirty="0">
                <a:latin typeface="Arial Narrow" panose="020B0606020202030204" pitchFamily="34" charset="0"/>
                <a:cs typeface="Arial" pitchFamily="34" charset="0"/>
              </a:rPr>
              <a:t>вращения барабанов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=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8,5 м/с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Соотношение мелющих тел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1:40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, 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Время обработки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 мин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2289" y="22593138"/>
            <a:ext cx="35129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Смешение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Лопастной смеситель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вращения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=3000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об/мин,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2-4 мин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08319" y="21332675"/>
            <a:ext cx="2009594" cy="827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Механическое измельчение,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просеивание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38333" y="23650018"/>
            <a:ext cx="3460830" cy="844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Холодное формование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Гидравлический пресс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Р = 50 МПа, 2 мин</a:t>
            </a:r>
          </a:p>
        </p:txBody>
      </p:sp>
      <p:cxnSp>
        <p:nvCxnSpPr>
          <p:cNvPr id="43" name="Прямая со стрелкой 42"/>
          <p:cNvCxnSpPr>
            <a:stCxn id="38" idx="2"/>
            <a:endCxn id="41" idx="0"/>
          </p:cNvCxnSpPr>
          <p:nvPr/>
        </p:nvCxnSpPr>
        <p:spPr>
          <a:xfrm>
            <a:off x="2668748" y="23424135"/>
            <a:ext cx="0" cy="22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38333" y="24782408"/>
            <a:ext cx="3460830" cy="726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Спекание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Муфельная печь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Т=375°С, 90 мин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 стрелкой 44"/>
          <p:cNvCxnSpPr>
            <a:cxnSpLocks/>
            <a:stCxn id="41" idx="2"/>
            <a:endCxn id="44" idx="0"/>
          </p:cNvCxnSpPr>
          <p:nvPr/>
        </p:nvCxnSpPr>
        <p:spPr>
          <a:xfrm>
            <a:off x="2668748" y="24494970"/>
            <a:ext cx="0" cy="287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339605" y="24856406"/>
            <a:ext cx="2170254" cy="578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Полимерный композит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>
            <a:cxnSpLocks/>
            <a:stCxn id="44" idx="3"/>
            <a:endCxn id="46" idx="1"/>
          </p:cNvCxnSpPr>
          <p:nvPr/>
        </p:nvCxnSpPr>
        <p:spPr>
          <a:xfrm flipV="1">
            <a:off x="4399163" y="25145773"/>
            <a:ext cx="9404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55C5992C-5599-4E24-A3FC-15B2A010D12C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1459193" y="20937958"/>
            <a:ext cx="5789" cy="434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3" idx="2"/>
          </p:cNvCxnSpPr>
          <p:nvPr/>
        </p:nvCxnSpPr>
        <p:spPr>
          <a:xfrm>
            <a:off x="1459193" y="22054914"/>
            <a:ext cx="1" cy="549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55C5992C-5599-4E24-A3FC-15B2A010D12C}"/>
              </a:ext>
            </a:extLst>
          </p:cNvPr>
          <p:cNvCxnSpPr>
            <a:cxnSpLocks/>
          </p:cNvCxnSpPr>
          <p:nvPr/>
        </p:nvCxnSpPr>
        <p:spPr>
          <a:xfrm flipH="1">
            <a:off x="3332004" y="20900627"/>
            <a:ext cx="5789" cy="434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9" idx="3"/>
          </p:cNvCxnSpPr>
          <p:nvPr/>
        </p:nvCxnSpPr>
        <p:spPr>
          <a:xfrm>
            <a:off x="4417913" y="21746670"/>
            <a:ext cx="504056" cy="18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570041" y="22916851"/>
            <a:ext cx="1469985" cy="474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FORUM</a:t>
            </a:r>
            <a:r>
              <a:rPr lang="en-US" sz="16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®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>
            <a:stCxn id="61" idx="1"/>
            <a:endCxn id="38" idx="3"/>
          </p:cNvCxnSpPr>
          <p:nvPr/>
        </p:nvCxnSpPr>
        <p:spPr>
          <a:xfrm flipH="1" flipV="1">
            <a:off x="4425206" y="23008637"/>
            <a:ext cx="1144835" cy="145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7" idx="2"/>
            <a:endCxn id="38" idx="3"/>
          </p:cNvCxnSpPr>
          <p:nvPr/>
        </p:nvCxnSpPr>
        <p:spPr>
          <a:xfrm flipH="1">
            <a:off x="4425206" y="22127654"/>
            <a:ext cx="1978323" cy="880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561" y="9139856"/>
            <a:ext cx="1194995" cy="1247601"/>
          </a:xfrm>
          <a:prstGeom prst="rect">
            <a:avLst/>
          </a:prstGeom>
        </p:spPr>
      </p:pic>
      <p:cxnSp>
        <p:nvCxnSpPr>
          <p:cNvPr id="70" name="Прямая со стрелкой 69"/>
          <p:cNvCxnSpPr/>
          <p:nvPr/>
        </p:nvCxnSpPr>
        <p:spPr>
          <a:xfrm>
            <a:off x="1937556" y="9729303"/>
            <a:ext cx="1673338" cy="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18578" y="9282631"/>
            <a:ext cx="15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Альтернатива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21"/>
          <a:stretch/>
        </p:blipFill>
        <p:spPr>
          <a:xfrm>
            <a:off x="3610894" y="9139858"/>
            <a:ext cx="1481976" cy="1247601"/>
          </a:xfrm>
          <a:prstGeom prst="rect">
            <a:avLst/>
          </a:prstGeom>
        </p:spPr>
      </p:pic>
      <p:cxnSp>
        <p:nvCxnSpPr>
          <p:cNvPr id="73" name="Прямая со стрелкой 72"/>
          <p:cNvCxnSpPr>
            <a:endCxn id="77" idx="1"/>
          </p:cNvCxnSpPr>
          <p:nvPr/>
        </p:nvCxnSpPr>
        <p:spPr>
          <a:xfrm flipV="1">
            <a:off x="5092870" y="9723996"/>
            <a:ext cx="2013592" cy="53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347504" y="9107989"/>
            <a:ext cx="159381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Методы модификации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2054" y="11467579"/>
            <a:ext cx="3044133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Высокая стоимость;</a:t>
            </a:r>
          </a:p>
          <a:p>
            <a:pPr marL="285750" indent="-28575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Склонность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агломерации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340005" y="10384477"/>
            <a:ext cx="460022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высокая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диспергируемость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материале, 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улучшенные барьерные свойства, 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высокая термостойкость, 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эффект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самосмазывания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сравнительная дешевизна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06462" y="9185387"/>
            <a:ext cx="179471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Механическая активация в планетарной мельнице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73621" y="10628303"/>
            <a:ext cx="2893670" cy="7523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+ комплексное воздействие на спектр свойств полимера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3474891-501C-4CDD-BFAD-66FCA64D8138}"/>
              </a:ext>
            </a:extLst>
          </p:cNvPr>
          <p:cNvSpPr txBox="1"/>
          <p:nvPr/>
        </p:nvSpPr>
        <p:spPr>
          <a:xfrm>
            <a:off x="3351579" y="11777097"/>
            <a:ext cx="4542354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Низкая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поверхностная активность частиц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0232" y="8299227"/>
            <a:ext cx="89035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Модифицирование структуры полимера наполнителями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2560" y="8731275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Слоистые силикаты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2240" y="8731275"/>
            <a:ext cx="241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Нанонаполнители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52240" y="12259667"/>
            <a:ext cx="864096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6195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дополнение к слоистым силикатам в качестве функциональной добавки для снижения коэффициента трения разрабатываемых материалов использован ультрадисперсный ПТФЭ марки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469264" y="4050755"/>
            <a:ext cx="116652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Результаты  исследований  физико-механических и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триботехнических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характеристик ПКМ </a:t>
            </a: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9181229" y="4986859"/>
          <a:ext cx="12215767" cy="3139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5374"/>
                <a:gridCol w="734776"/>
                <a:gridCol w="734776"/>
                <a:gridCol w="734776"/>
                <a:gridCol w="722570"/>
                <a:gridCol w="651777"/>
                <a:gridCol w="656659"/>
                <a:gridCol w="734776"/>
                <a:gridCol w="812891"/>
                <a:gridCol w="820214"/>
                <a:gridCol w="820214"/>
                <a:gridCol w="722570"/>
                <a:gridCol w="722570"/>
                <a:gridCol w="722570"/>
                <a:gridCol w="638786"/>
                <a:gridCol w="550468"/>
              </a:tblGrid>
              <a:tr h="3032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Композит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Относительное удлинение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Прочность при растяжении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, M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Модуль упругости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, M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Скорость массового изнашивания, мг/ч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Коэффициент трения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758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ПТФЭ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300±20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19±1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350±20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205,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±10,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20±0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165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+ 1 мас. % вермикулита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165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мас. % вермикулита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537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558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165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мас.% вермикулита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165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мас. % вермикулита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545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583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2" name="Скругленный прямоугольник 91"/>
          <p:cNvSpPr/>
          <p:nvPr/>
        </p:nvSpPr>
        <p:spPr>
          <a:xfrm>
            <a:off x="9289032" y="8227219"/>
            <a:ext cx="1198954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Примечания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без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композиты, содержащие 1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%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композиты, содержащие 2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%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1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613280" y="13483803"/>
            <a:ext cx="763284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2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Рисунок 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2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- ИК-спектры композитов в зависимости от процентного содержания вермикулита 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800" kern="150" baseline="30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после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1, 5 ч (а) и 4 ч (б) </a:t>
            </a:r>
            <a:r>
              <a:rPr lang="ru-RU" sz="1800" dirty="0">
                <a:effectLst/>
                <a:latin typeface="Times New Roman" panose="02020603050405020304" pitchFamily="18" charset="0"/>
                <a:ea typeface="Droid Sans Fallback"/>
                <a:cs typeface="Calibri" panose="020F0502020204030204" pitchFamily="34" charset="0"/>
              </a:rPr>
              <a:t>трения </a:t>
            </a:r>
            <a:endParaRPr lang="ru-RU" sz="1800" dirty="0">
              <a:effectLst/>
              <a:latin typeface="Calibri" panose="020F0502020204030204" pitchFamily="34" charset="0"/>
              <a:ea typeface="Droid Sans Fallback"/>
              <a:cs typeface="Calibri" panose="020F0502020204030204" pitchFamily="34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17966208" y="13195771"/>
            <a:ext cx="3420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Рисунок </a:t>
            </a:r>
            <a:r>
              <a:rPr lang="ru-RU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</a:t>
            </a: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Поверхность композитов </a:t>
            </a:r>
            <a:r>
              <a:rPr kumimoji="0" lang="ru-RU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после 1,5 ч </a:t>
            </a:r>
            <a:r>
              <a:rPr lang="ru-RU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трения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74" y="9723059"/>
            <a:ext cx="4098430" cy="379496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193" y="9667379"/>
            <a:ext cx="3297383" cy="356287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696" y="9667379"/>
            <a:ext cx="4592250" cy="3888432"/>
          </a:xfrm>
          <a:prstGeom prst="rect">
            <a:avLst/>
          </a:prstGeom>
        </p:spPr>
      </p:pic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063252"/>
              </p:ext>
            </p:extLst>
          </p:nvPr>
        </p:nvGraphicFramePr>
        <p:xfrm>
          <a:off x="9613280" y="14275891"/>
          <a:ext cx="7327526" cy="218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3818">
                  <a:extLst>
                    <a:ext uri="{9D8B030D-6E8A-4147-A177-3AD203B41FA5}">
                      <a16:colId xmlns="" xmlns:a16="http://schemas.microsoft.com/office/drawing/2014/main" val="3581158613"/>
                    </a:ext>
                  </a:extLst>
                </a:gridCol>
                <a:gridCol w="4833708">
                  <a:extLst>
                    <a:ext uri="{9D8B030D-6E8A-4147-A177-3AD203B41FA5}">
                      <a16:colId xmlns="" xmlns:a16="http://schemas.microsoft.com/office/drawing/2014/main" val="3338489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 и 1147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Валентные колебания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979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2900-2800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Метиленовая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28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1300-800 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Слоистые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силикаты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4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&lt;650 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Деформационные колебания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520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3400-3200 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Ассоциаты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гидроксильных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4261721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1438 и 1664 см</a:t>
                      </a:r>
                      <a:r>
                        <a:rPr lang="ru-RU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Ассимметричные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колебания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карбоксилатных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групп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682478"/>
                  </a:ext>
                </a:extLst>
              </a:tr>
            </a:tbl>
          </a:graphicData>
        </a:graphic>
      </p:graphicFrame>
      <p:sp>
        <p:nvSpPr>
          <p:cNvPr id="102" name="Скругленный прямоугольник 101"/>
          <p:cNvSpPr/>
          <p:nvPr/>
        </p:nvSpPr>
        <p:spPr>
          <a:xfrm>
            <a:off x="17102112" y="13915851"/>
            <a:ext cx="4032448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Следовательно, в результате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трибохимических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реакций активные частицы наполнителя локализуются на поверхности трения и образуют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высокоориентированный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слой, отличающийся высокой степенью упорядоченности. Такой слой выполняет роль защитного экрана, предохраняющего материал от изнашивания.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9541272" y="9019307"/>
            <a:ext cx="1166529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Результаты  структурных исследований  ПКМ </a:t>
            </a:r>
          </a:p>
        </p:txBody>
      </p:sp>
      <p:pic>
        <p:nvPicPr>
          <p:cNvPr id="104" name="Рисунок 103" descr="C:\Users\Пользователь\Desktop\Безымянный2.pn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64" y="17228219"/>
            <a:ext cx="5910450" cy="444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Рисунок 104" descr="C:\Users\Пользователь\Desktop\Безымянный3.pn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908" y="17243896"/>
            <a:ext cx="5352652" cy="4520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TextBox 105"/>
          <p:cNvSpPr txBox="1"/>
          <p:nvPr/>
        </p:nvSpPr>
        <p:spPr>
          <a:xfrm>
            <a:off x="9685288" y="21692715"/>
            <a:ext cx="554461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Рисунок 4 - Микрофотографии поверхности трения композитов, содержащих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механоактивированный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вермикулит: А) 1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Б) 2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В) 5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Г) 7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%. Содержание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 всех композитах составляет 1 </a:t>
            </a:r>
            <a:r>
              <a:rPr lang="ru-RU" sz="1800" kern="1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мас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%.</a:t>
            </a:r>
            <a:endParaRPr lang="ru-RU" sz="1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5733960" y="21692715"/>
            <a:ext cx="5400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Рисунок 5 - Микрофотографии поверхности трения композитов, содержащих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механоактивированный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вермикулит: А) 1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Б) 2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В) 5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%; Г) 7 </a:t>
            </a:r>
            <a:r>
              <a:rPr 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%. Содержание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 всех композитах составляет 2 </a:t>
            </a:r>
            <a:r>
              <a:rPr lang="ru-RU" sz="1800" kern="1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мас</a:t>
            </a:r>
            <a:r>
              <a:rPr lang="ru-RU" sz="1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%.</a:t>
            </a:r>
            <a:endParaRPr lang="ru-RU" sz="1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24248" y="2937203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Рисунок 1 - Микрофотографии надмолекулярной структуры: А) исходный ПТФЭ; Б) ПТФЭ+0,5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%В; В) ПТФЭ+0,5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%В+1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%Ф; Г) ПТФЭ+1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%В+2 </a:t>
            </a:r>
            <a:r>
              <a:rPr lang="ru-RU" altLang="ru-RU" sz="1800" dirty="0" err="1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мас</a:t>
            </a:r>
            <a:r>
              <a:rPr lang="ru-RU" altLang="ru-RU" sz="1800" dirty="0" smtClean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 %Ф. Увеличение ×300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656"/>
          <a:stretch>
            <a:fillRect/>
          </a:stretch>
        </p:blipFill>
        <p:spPr>
          <a:xfrm>
            <a:off x="0" y="26949299"/>
            <a:ext cx="6892119" cy="21602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50" t="50257" r="9103" b="5398"/>
          <a:stretch>
            <a:fillRect/>
          </a:stretch>
        </p:blipFill>
        <p:spPr>
          <a:xfrm>
            <a:off x="6732960" y="26949299"/>
            <a:ext cx="2448272" cy="216024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044328" y="2903753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4568" y="29109539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8824" y="2905901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69064" y="290590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52240" y="25941187"/>
            <a:ext cx="871296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Результаты  исследований надмолекулярной структуры ПКМ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1030</Words>
  <Application>Microsoft Office PowerPoint</Application>
  <PresentationFormat>Произвольный</PresentationFormat>
  <Paragraphs>186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Лазарева</dc:creator>
  <cp:lastModifiedBy>Иван</cp:lastModifiedBy>
  <cp:revision>27</cp:revision>
  <dcterms:created xsi:type="dcterms:W3CDTF">2020-10-25T12:41:13Z</dcterms:created>
  <dcterms:modified xsi:type="dcterms:W3CDTF">2020-10-26T05:07:06Z</dcterms:modified>
</cp:coreProperties>
</file>