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E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C013-32B1-4EAF-8452-962CE66055C1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5C91C-3D79-4C80-A4AC-17CF8400C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8F90A-B0E5-43E3-A449-96A853934FC4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BCD1-78D4-4497-AD6F-E6A446D29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1BCD1-78D4-4497-AD6F-E6A446D299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1BCD1-78D4-4497-AD6F-E6A446D299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37AF4-3D2D-4D52-BBC5-882B2DA270A2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5E0B-A036-45D8-B61A-91465336E4D1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B306-CB71-4774-92FF-5A1836B52E2B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DD33-CD10-4547-8C4C-DC70DE0D6BC3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2EA5-6C22-4658-A0B4-5A75C01B6ED3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D00F2-DFAA-42B4-8B64-40C0A005E26F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53DA-8EE2-4948-A31F-E3ED0AF087B2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7D3-2003-4C36-9736-14B86B56512B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8120-8692-4875-B697-3582980215DD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BF80-7398-4031-95B9-551E45941CD7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27FB-0605-4580-B926-B2242D26AC2F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EA6EA-882B-43A4-856D-940F8EBB3F30}" type="datetime1">
              <a:rPr lang="ru-RU" smtClean="0"/>
              <a:pPr/>
              <a:t>25.10.2020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49BACC-E376-4C2C-AAA7-AB5072F72E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3845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dirty="0">
                <a:solidFill>
                  <a:schemeClr val="tx2">
                    <a:lumMod val="75000"/>
                  </a:schemeClr>
                </a:solidFill>
              </a:rPr>
              <a:t>Методика расчета прочностной надежности торсионов механической бесступенчатой передачи с помощью методов непараметрической статистики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424936" cy="187220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Д.т.н.,  профессор К.В.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Сызранцева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магистрант Т.Е.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Лобкова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Тюменский индустриальный университет,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к.т.н., доцент А.В. Юркевич,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машиноведения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Бесступенчатая передача Благонравова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357E42-595D-4474-AEEE-330DE1B2D688}"/>
              </a:ext>
            </a:extLst>
          </p:cNvPr>
          <p:cNvSpPr/>
          <p:nvPr/>
        </p:nvSpPr>
        <p:spPr>
          <a:xfrm>
            <a:off x="286003" y="4437112"/>
            <a:ext cx="8400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Их ведущие элементы – коромысла совершают колебательное движение со сдвигом по фазе, а ведомые элементы соединены только через торсионные валы с шестернями суммирующего редуктора. Центральное зубчатое колесо этого редуктора является ведомым валом передачи и соединено с колесами АТС. </a:t>
            </a:r>
          </a:p>
          <a:p>
            <a:pPr indent="180340" algn="just"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Исследование законов управления и динамики такой передачи проводились в рамках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грантов РФФИ Урал 01-01-96448, 16-08-00717, руководитель А.А. Благонравов.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Кинематика 1.png">
            <a:extLst>
              <a:ext uri="{FF2B5EF4-FFF2-40B4-BE49-F238E27FC236}">
                <a16:creationId xmlns:a16="http://schemas.microsoft.com/office/drawing/2014/main" id="{31E46AA3-AB83-4736-AC70-22184A57FE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27" y="1556792"/>
            <a:ext cx="4338952" cy="24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22B0E0A-EB97-408F-9860-54F9A0616CD8}"/>
              </a:ext>
            </a:extLst>
          </p:cNvPr>
          <p:cNvSpPr/>
          <p:nvPr/>
        </p:nvSpPr>
        <p:spPr>
          <a:xfrm>
            <a:off x="4854708" y="2797771"/>
            <a:ext cx="39460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Принцип ее работы заключается в следующем: вращение ведущего вала, соединенного с коленчатым валом ДВС, преобразуется с помощью шарнирно-рычажного механизма в угловые колебания ведущих элементов пяти механических выпрямителей – механизмов свободного хода (МСХ).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B35033-DD70-414D-96C5-4C98ED97D004}"/>
              </a:ext>
            </a:extLst>
          </p:cNvPr>
          <p:cNvSpPr/>
          <p:nvPr/>
        </p:nvSpPr>
        <p:spPr>
          <a:xfrm>
            <a:off x="4834491" y="1412776"/>
            <a:ext cx="3946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Передача Благонравова отличается повышенной тяговой способностью, а также существенно сниженным расходом топлива, на 20-30%, что делает ее весьма привлекательной для российской автомобильной промышленности.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635209"/>
            <a:ext cx="87129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 нагружения торсионов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 descr="стоповый_осц.png">
            <a:extLst>
              <a:ext uri="{FF2B5EF4-FFF2-40B4-BE49-F238E27FC236}">
                <a16:creationId xmlns:a16="http://schemas.microsoft.com/office/drawing/2014/main" id="{E1746F2E-FDFC-47C8-A3B5-749BF5A2DE56}"/>
              </a:ext>
            </a:extLst>
          </p:cNvPr>
          <p:cNvPicPr/>
          <p:nvPr/>
        </p:nvPicPr>
        <p:blipFill>
          <a:blip r:embed="rId2"/>
          <a:srcRect t="27025" r="10239" b="37109"/>
          <a:stretch>
            <a:fillRect/>
          </a:stretch>
        </p:blipFill>
        <p:spPr bwMode="auto">
          <a:xfrm>
            <a:off x="1187624" y="4612213"/>
            <a:ext cx="6480720" cy="20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5552C4-0EE8-4370-90CD-4717F0861562}"/>
              </a:ext>
            </a:extLst>
          </p:cNvPr>
          <p:cNvSpPr/>
          <p:nvPr/>
        </p:nvSpPr>
        <p:spPr>
          <a:xfrm>
            <a:off x="224948" y="1417103"/>
            <a:ext cx="44190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Случайная природа нагружения торсионов, одних из наиболее ответственных деталей трансмиссии, предполагает использование на стадии проектирования вероятностных методов расчета. На ходовом макете АТС с экспериментальным образцом такой передачи проведены натурные испытания. Получены экспериментальные выборки деформаций (пропорциональны касательным напряжениям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ru-RU" sz="1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торсиона из стали 45ХН2МФА на характерных режимах движения: тяговом, эксплуатационном, стоповом и режиме разгона.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FDF64B-59D1-4168-93F8-B18C0A6553B5}"/>
              </a:ext>
            </a:extLst>
          </p:cNvPr>
          <p:cNvSpPr/>
          <p:nvPr/>
        </p:nvSpPr>
        <p:spPr>
          <a:xfrm>
            <a:off x="287524" y="392259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2400" algn="ctr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Фрагмент осциллограммы угловых деформаций торсиона </a:t>
            </a:r>
          </a:p>
          <a:p>
            <a:pPr indent="152400" algn="ctr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наиболее тяжелом «стоповом» режиме работы передачи: </a:t>
            </a:r>
            <a:endParaRPr lang="ru-RU" u="sng" dirty="0"/>
          </a:p>
        </p:txBody>
      </p:sp>
      <p:pic>
        <p:nvPicPr>
          <p:cNvPr id="16" name="Рисунок 15" descr="общий вид.jpg">
            <a:extLst>
              <a:ext uri="{FF2B5EF4-FFF2-40B4-BE49-F238E27FC236}">
                <a16:creationId xmlns:a16="http://schemas.microsoft.com/office/drawing/2014/main" id="{D24E4131-3E98-480B-90EA-8B93E42217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186" y="1412776"/>
            <a:ext cx="3895892" cy="230425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42989"/>
            <a:ext cx="8928992" cy="112399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функции плотности распределения касательных напряжений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3138A2-38E8-4BD6-ADAE-1936FD61B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65381"/>
            <a:ext cx="3779912" cy="222641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2013D38-C399-4D29-ACBA-A19D01E1A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C81E2A2-91C8-4BB1-A585-F8E7ED878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559136"/>
              </p:ext>
            </p:extLst>
          </p:nvPr>
        </p:nvGraphicFramePr>
        <p:xfrm>
          <a:off x="5531160" y="3338659"/>
          <a:ext cx="2736304" cy="117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r:id="rId4" imgW="2222500" imgH="952500" progId="Equation.3">
                  <p:embed/>
                </p:oleObj>
              </mc:Choice>
              <mc:Fallback>
                <p:oleObj r:id="rId4" imgW="2222500" imgH="952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160" y="3338659"/>
                        <a:ext cx="2736304" cy="117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75C0A07C-1906-4445-AA8E-31D2B064E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E3D7783-9EC4-424C-B38A-1F1813D84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510337"/>
              </p:ext>
            </p:extLst>
          </p:nvPr>
        </p:nvGraphicFramePr>
        <p:xfrm>
          <a:off x="1727626" y="5449332"/>
          <a:ext cx="5992790" cy="107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r:id="rId6" imgW="3594100" imgH="952500" progId="Equation.3">
                  <p:embed/>
                </p:oleObj>
              </mc:Choice>
              <mc:Fallback>
                <p:oleObj r:id="rId6" imgW="3594100" imgH="952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26" y="5449332"/>
                        <a:ext cx="5992790" cy="1076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DFAAD32C-FF02-41A1-ADE4-ECB8B7F34C24}"/>
              </a:ext>
            </a:extLst>
          </p:cNvPr>
          <p:cNvSpPr txBox="1">
            <a:spLocks/>
          </p:cNvSpPr>
          <p:nvPr/>
        </p:nvSpPr>
        <p:spPr>
          <a:xfrm>
            <a:off x="251520" y="1988840"/>
            <a:ext cx="8640960" cy="790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sz="1400" dirty="0"/>
              <a:t>Поскольку ни один из исследуемых режимов не описывается законами, исследованными в рамках параметрической статистики, функция плотности распределения касательных напряжений восстанавливается методами непараметрической статистики.</a:t>
            </a:r>
          </a:p>
        </p:txBody>
      </p:sp>
      <p:sp>
        <p:nvSpPr>
          <p:cNvPr id="15" name="Содержимое 2">
            <a:extLst>
              <a:ext uri="{FF2B5EF4-FFF2-40B4-BE49-F238E27FC236}">
                <a16:creationId xmlns:a16="http://schemas.microsoft.com/office/drawing/2014/main" id="{B162C2D5-AEA2-4A59-A7B1-B6FD1EF5F3D2}"/>
              </a:ext>
            </a:extLst>
          </p:cNvPr>
          <p:cNvSpPr txBox="1">
            <a:spLocks/>
          </p:cNvSpPr>
          <p:nvPr/>
        </p:nvSpPr>
        <p:spPr>
          <a:xfrm>
            <a:off x="4572000" y="2813793"/>
            <a:ext cx="3695464" cy="7905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sz="1400" dirty="0"/>
              <a:t>На основе оценки </a:t>
            </a:r>
            <a:r>
              <a:rPr lang="ru-RU" sz="1400" dirty="0" err="1"/>
              <a:t>Парзена-Розенблатта</a:t>
            </a:r>
            <a:r>
              <a:rPr lang="ru-RU" sz="1400" dirty="0"/>
              <a:t> она будет выглядеть следующим образом:</a:t>
            </a:r>
          </a:p>
        </p:txBody>
      </p:sp>
      <p:sp>
        <p:nvSpPr>
          <p:cNvPr id="16" name="Содержимое 2">
            <a:extLst>
              <a:ext uri="{FF2B5EF4-FFF2-40B4-BE49-F238E27FC236}">
                <a16:creationId xmlns:a16="http://schemas.microsoft.com/office/drawing/2014/main" id="{7FA2CBE0-52F8-4D88-8193-1299919EF182}"/>
              </a:ext>
            </a:extLst>
          </p:cNvPr>
          <p:cNvSpPr txBox="1">
            <a:spLocks/>
          </p:cNvSpPr>
          <p:nvPr/>
        </p:nvSpPr>
        <p:spPr>
          <a:xfrm>
            <a:off x="4550093" y="4740822"/>
            <a:ext cx="3888432" cy="79057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sz="1400" dirty="0"/>
              <a:t>где        - параметр размытости или «ширина окна», устанавливаемая в результате максимизации функционала качества: </a:t>
            </a: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85735E66-20CB-4DBF-9366-155505FD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DE49B73-9DC0-4116-818B-C68E8F31C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13116"/>
              </p:ext>
            </p:extLst>
          </p:nvPr>
        </p:nvGraphicFramePr>
        <p:xfrm>
          <a:off x="5191846" y="4758522"/>
          <a:ext cx="244249" cy="28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8" imgW="190335" imgH="215713" progId="Equation.3">
                  <p:embed/>
                </p:oleObj>
              </mc:Choice>
              <mc:Fallback>
                <p:oleObj r:id="rId8" imgW="190335" imgH="215713" progId="Equation.3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90DECA25-8DD9-4CE0-9594-71FD0C26B8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846" y="4758522"/>
                        <a:ext cx="244249" cy="280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092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вероятности отказа торсиона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99D78CA-398D-4B9F-AE8C-BA94A5334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07496"/>
              </p:ext>
            </p:extLst>
          </p:nvPr>
        </p:nvGraphicFramePr>
        <p:xfrm>
          <a:off x="1475656" y="5462324"/>
          <a:ext cx="6338868" cy="119915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5343">
                  <a:extLst>
                    <a:ext uri="{9D8B030D-6E8A-4147-A177-3AD203B41FA5}">
                      <a16:colId xmlns:a16="http://schemas.microsoft.com/office/drawing/2014/main" val="614519311"/>
                    </a:ext>
                  </a:extLst>
                </a:gridCol>
                <a:gridCol w="2313525">
                  <a:extLst>
                    <a:ext uri="{9D8B030D-6E8A-4147-A177-3AD203B41FA5}">
                      <a16:colId xmlns:a16="http://schemas.microsoft.com/office/drawing/2014/main" val="367767941"/>
                    </a:ext>
                  </a:extLst>
                </a:gridCol>
              </a:tblGrid>
              <a:tr h="324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деформирования торсиона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6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Вероятность отказа,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6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5495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Закручивание по часовой стрелке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3.81929549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237482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Закручивание против часовой стрелки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5.0125∙10</a:t>
                      </a:r>
                      <a:r>
                        <a:rPr lang="ru-RU" sz="1400" baseline="30000" dirty="0">
                          <a:effectLst/>
                        </a:rPr>
                        <a:t>-8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843041"/>
                  </a:ext>
                </a:extLst>
              </a:tr>
              <a:tr h="291461">
                <a:tc>
                  <a:txBody>
                    <a:bodyPr/>
                    <a:lstStyle/>
                    <a:p>
                      <a:pPr indent="18034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Суммарная величина: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3.81929554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6E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9854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41A44D-D9C6-4491-8470-8EA695A6FD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3621"/>
            <a:ext cx="5384800" cy="2077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C96DAF4-70D7-417E-9383-7CEB1F36D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21260ED-63EC-4CB8-895B-6593555A5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54460"/>
              </p:ext>
            </p:extLst>
          </p:nvPr>
        </p:nvGraphicFramePr>
        <p:xfrm>
          <a:off x="2237279" y="1979525"/>
          <a:ext cx="488546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2514600" imgH="495300" progId="Equation.3">
                  <p:embed/>
                </p:oleObj>
              </mc:Choice>
              <mc:Fallback>
                <p:oleObj r:id="rId4" imgW="2514600" imgH="495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279" y="1979525"/>
                        <a:ext cx="4885466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BE10F1D5-BDDB-40F1-B455-5A700494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270" y="1540162"/>
            <a:ext cx="8640960" cy="100811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400" dirty="0"/>
              <a:t>Вероятность отказа торсиона по определению означает вероятность того, что действующие касательные напряжения превысят предельно допустимые для материала торсиона: </a:t>
            </a: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259C1380-4F2F-4BA2-AC96-65A74DBE65C8}"/>
              </a:ext>
            </a:extLst>
          </p:cNvPr>
          <p:cNvSpPr txBox="1">
            <a:spLocks/>
          </p:cNvSpPr>
          <p:nvPr/>
        </p:nvSpPr>
        <p:spPr>
          <a:xfrm>
            <a:off x="5259693" y="3126397"/>
            <a:ext cx="3456384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sz="1400" dirty="0"/>
              <a:t>Графическая иллюстрация для расчета вероятности отказа при закручивании торсиона по часовой стрелке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id="{25D46224-E8CF-44E1-A253-03DD633B14A1}"/>
              </a:ext>
            </a:extLst>
          </p:cNvPr>
          <p:cNvSpPr txBox="1">
            <a:spLocks/>
          </p:cNvSpPr>
          <p:nvPr/>
        </p:nvSpPr>
        <p:spPr>
          <a:xfrm>
            <a:off x="556794" y="5066357"/>
            <a:ext cx="806489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 2"/>
              <a:buNone/>
            </a:pPr>
            <a:r>
              <a:rPr lang="ru-RU" sz="1800" u="sng" dirty="0"/>
              <a:t>Результаты расчетов вероятности отказа торсиона в «стоповом» режиме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19" y="908720"/>
            <a:ext cx="80294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9BACC-E376-4C2C-AAA7-AB5072F72E5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5A8515-2CCD-4B71-8A3A-ADE3E6A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230700"/>
            <a:ext cx="5148064" cy="3308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004E2-E3E6-4003-B906-CC95C9699FC2}"/>
              </a:ext>
            </a:extLst>
          </p:cNvPr>
          <p:cNvSpPr txBox="1"/>
          <p:nvPr/>
        </p:nvSpPr>
        <p:spPr>
          <a:xfrm>
            <a:off x="6119664" y="580526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Коллектив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Отдела механики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ИМАШ </a:t>
            </a:r>
            <a:r>
              <a:rPr lang="ru-RU" sz="1000" dirty="0" err="1">
                <a:solidFill>
                  <a:schemeClr val="bg1"/>
                </a:solidFill>
              </a:rPr>
              <a:t>УрО</a:t>
            </a:r>
            <a:r>
              <a:rPr lang="ru-RU" sz="1000" dirty="0">
                <a:solidFill>
                  <a:schemeClr val="bg1"/>
                </a:solidFill>
              </a:rPr>
              <a:t> РАН</a:t>
            </a:r>
          </a:p>
          <a:p>
            <a:r>
              <a:rPr lang="ru-RU" sz="1000" dirty="0">
                <a:solidFill>
                  <a:schemeClr val="bg1"/>
                </a:solidFill>
              </a:rPr>
              <a:t>Май 2003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2E65B-789E-4E9D-94EC-FBA195FD8370}"/>
              </a:ext>
            </a:extLst>
          </p:cNvPr>
          <p:cNvSpPr txBox="1"/>
          <p:nvPr/>
        </p:nvSpPr>
        <p:spPr>
          <a:xfrm>
            <a:off x="827584" y="191683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Статья посвящается создателю бесступенчатой трансмиссии нового типа, научному руководителю и вдохновителю Отдела механики Института машиноведения </a:t>
            </a:r>
            <a:r>
              <a:rPr lang="ru-RU" dirty="0" err="1"/>
              <a:t>УрО</a:t>
            </a:r>
            <a:r>
              <a:rPr lang="ru-RU" dirty="0"/>
              <a:t> РАН, великому ученому </a:t>
            </a:r>
          </a:p>
          <a:p>
            <a:pPr algn="ctr"/>
            <a:r>
              <a:rPr lang="ru-RU" b="1" dirty="0"/>
              <a:t>Александру Александровичу Благонравову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F5FCFD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438</Words>
  <Application>Microsoft Office PowerPoint</Application>
  <PresentationFormat>Экран (4:3)</PresentationFormat>
  <Paragraphs>46</Paragraphs>
  <Slides>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MS Mincho</vt:lpstr>
      <vt:lpstr>Calibri</vt:lpstr>
      <vt:lpstr>Constantia</vt:lpstr>
      <vt:lpstr>Times New Roman</vt:lpstr>
      <vt:lpstr>Wingdings 2</vt:lpstr>
      <vt:lpstr>Поток</vt:lpstr>
      <vt:lpstr>Equation.3</vt:lpstr>
      <vt:lpstr>Методика расчета прочностной надежности торсионов механической бесступенчатой передачи с помощью методов непараметрической статистики</vt:lpstr>
      <vt:lpstr>Бесступенчатая передача Благонравова</vt:lpstr>
      <vt:lpstr>Характер нагружения торсионов</vt:lpstr>
      <vt:lpstr>Восстановление функции плотности распределения касательных напряжений</vt:lpstr>
      <vt:lpstr>Оценка вероятности отказа торсиона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растут кристаллы  в домашних условиях</dc:title>
  <dc:creator>User</dc:creator>
  <cp:lastModifiedBy>KS</cp:lastModifiedBy>
  <cp:revision>93</cp:revision>
  <dcterms:created xsi:type="dcterms:W3CDTF">2016-01-26T06:15:16Z</dcterms:created>
  <dcterms:modified xsi:type="dcterms:W3CDTF">2020-10-25T14:55:47Z</dcterms:modified>
</cp:coreProperties>
</file>