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8388" cy="30275213"/>
  <p:notesSz cx="6669088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675"/>
        <p:guide pos="48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21031" tIns="10516" rIns="21031" bIns="10516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085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2981325" y="-3468688"/>
            <a:ext cx="5962650" cy="84423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1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716463"/>
            <a:ext cx="5330825" cy="4462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981325" y="-3467100"/>
            <a:ext cx="5964238" cy="84439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21031" tIns="10516" rIns="21031" bIns="10516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375" y="9404350"/>
            <a:ext cx="18181638" cy="6489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338" y="17156113"/>
            <a:ext cx="14971712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490825" y="1208088"/>
            <a:ext cx="4806950" cy="25838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8388" y="1208088"/>
            <a:ext cx="14270037" cy="25838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100" y="19454813"/>
            <a:ext cx="18180050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100" y="12831763"/>
            <a:ext cx="18180050" cy="6623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388" y="7083425"/>
            <a:ext cx="9537700" cy="1996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58488" y="7083425"/>
            <a:ext cx="9539287" cy="1996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8438" cy="50450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975" y="6777038"/>
            <a:ext cx="9450388" cy="282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975" y="9601200"/>
            <a:ext cx="9450388" cy="174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850" y="6777038"/>
            <a:ext cx="9453563" cy="282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850" y="9601200"/>
            <a:ext cx="9453563" cy="17443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2950" y="1204913"/>
            <a:ext cx="11955463" cy="25839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08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2588" y="21193125"/>
            <a:ext cx="12833350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3350" cy="181657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2588" y="23695025"/>
            <a:ext cx="12833350" cy="3552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68388" y="1208088"/>
            <a:ext cx="19229387" cy="5037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388" y="7083425"/>
            <a:ext cx="19229387" cy="1996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щёлкните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200">
          <a:solidFill>
            <a:srgbClr val="FFC407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200">
          <a:solidFill>
            <a:srgbClr val="FFC407"/>
          </a:solidFill>
          <a:latin typeface="Times New Roman" pitchFamily="16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200">
          <a:solidFill>
            <a:srgbClr val="FFC407"/>
          </a:solidFill>
          <a:latin typeface="Times New Roman" pitchFamily="16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200">
          <a:solidFill>
            <a:srgbClr val="FFC407"/>
          </a:solidFill>
          <a:latin typeface="Times New Roman" pitchFamily="16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200">
          <a:solidFill>
            <a:srgbClr val="FFC407"/>
          </a:solidFill>
          <a:latin typeface="Times New Roman" pitchFamily="16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FFC407"/>
          </a:solidFill>
          <a:latin typeface="Times New Roman" pitchFamily="16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FFC407"/>
          </a:solidFill>
          <a:latin typeface="Times New Roman" pitchFamily="16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FFC407"/>
          </a:solidFill>
          <a:latin typeface="Times New Roman" pitchFamily="16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200">
          <a:solidFill>
            <a:srgbClr val="FFC407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26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105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22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89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192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77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6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64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4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4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4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лексей\Desktop\Устюхин файлы\ПРоект 18-20\AIP\BH_Fe30CrxCo(1).pn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2746" y="24138606"/>
            <a:ext cx="5040000" cy="357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6" name="Picture 2" descr="C:\Users\Алексей\Desktop\Устюхин файлы\ПРоект 18-20\AIP\Hc(1).pn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50177" y="24138606"/>
            <a:ext cx="5040000" cy="357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25" name="Picture 77" descr="I:\AIP\14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90738" y="10889134"/>
            <a:ext cx="4896544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24" name="Picture 76" descr="I:\AIP\11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94194" y="10889134"/>
            <a:ext cx="4871476" cy="38889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052" name="Text Box 1"/>
          <p:cNvSpPr txBox="1">
            <a:spLocks noChangeArrowheads="1"/>
          </p:cNvSpPr>
          <p:nvPr/>
        </p:nvSpPr>
        <p:spPr bwMode="auto">
          <a:xfrm>
            <a:off x="985838" y="974725"/>
            <a:ext cx="20037425" cy="2119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840" tIns="43920" rIns="87840" bIns="43920">
            <a:spAutoFit/>
          </a:bodyPr>
          <a:lstStyle/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ru-RU" sz="4400" b="1">
                <a:solidFill>
                  <a:srgbClr val="003366"/>
                </a:solidFill>
                <a:latin typeface="Arial" charset="0"/>
                <a:cs typeface="Times New Roman" pitchFamily="18" charset="0"/>
              </a:rPr>
              <a:t>ИССЛЕДОВАНИЕ ФУНКЦИОНАЛЬНЫХ СВОЙСТВ FE-30CR-(8-16)CO ПОРОШКОВЫХ МАГНИТОТВЕРДЫХ СПЛАВОВ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endParaRPr lang="ru-RU" sz="4400" b="1">
              <a:solidFill>
                <a:srgbClr val="0033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1260475" y="4635500"/>
            <a:ext cx="19619913" cy="112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marL="741363" lvl="1" indent="-269875" algn="ctr">
              <a:buClrTx/>
              <a:buFontTx/>
              <a:buNone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</a:pPr>
            <a:r>
              <a:rPr lang="ru-RU" sz="3200" b="1" dirty="0">
                <a:solidFill>
                  <a:srgbClr val="333333"/>
                </a:solidFill>
                <a:cs typeface="Times New Roman" pitchFamily="18" charset="0"/>
              </a:rPr>
              <a:t>Федеральное государственное бюджетное учреждение науки Институт металлургии </a:t>
            </a:r>
          </a:p>
          <a:p>
            <a:pPr marL="741363" lvl="1" indent="-269875" algn="ctr">
              <a:buClrTx/>
              <a:buFontTx/>
              <a:buNone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</a:pPr>
            <a:r>
              <a:rPr lang="ru-RU" sz="3200" b="1" dirty="0">
                <a:solidFill>
                  <a:srgbClr val="333333"/>
                </a:solidFill>
                <a:cs typeface="Times New Roman" pitchFamily="18" charset="0"/>
              </a:rPr>
              <a:t>и материаловедения им. А.А. </a:t>
            </a:r>
            <a:r>
              <a:rPr lang="ru-RU" sz="3200" b="1" dirty="0" err="1">
                <a:solidFill>
                  <a:srgbClr val="333333"/>
                </a:solidFill>
                <a:cs typeface="Times New Roman" pitchFamily="18" charset="0"/>
              </a:rPr>
              <a:t>Байкова</a:t>
            </a:r>
            <a:r>
              <a:rPr lang="ru-RU" sz="3200" b="1" dirty="0">
                <a:solidFill>
                  <a:srgbClr val="333333"/>
                </a:solidFill>
                <a:cs typeface="Times New Roman" pitchFamily="18" charset="0"/>
              </a:rPr>
              <a:t> РАН, Москва, Россия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992188" y="2995613"/>
            <a:ext cx="19959637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ru-RU" sz="4000" b="1" u="sng">
                <a:solidFill>
                  <a:srgbClr val="333333"/>
                </a:solidFill>
                <a:latin typeface="Arial" charset="0"/>
              </a:rPr>
              <a:t>Устюхин А.С., Зеленский В.А., Миляев И.М., Анкудинов А.Б.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</a:pPr>
            <a:r>
              <a:rPr lang="en-US" sz="3600" i="1">
                <a:solidFill>
                  <a:srgbClr val="333333"/>
                </a:solidFill>
                <a:latin typeface="Arial" charset="0"/>
              </a:rPr>
              <a:t>e-mail: </a:t>
            </a:r>
            <a:r>
              <a:rPr lang="en-US" sz="3600" i="1" u="sng">
                <a:solidFill>
                  <a:srgbClr val="333333"/>
                </a:solidFill>
                <a:latin typeface="Arial" charset="0"/>
              </a:rPr>
              <a:t>fcbneo@yandex.ru</a:t>
            </a:r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973138" y="6784975"/>
            <a:ext cx="9361016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</a:pPr>
            <a:r>
              <a:rPr lang="ru-RU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Производство магнитотвёрдых материалов системы </a:t>
            </a:r>
            <a:r>
              <a:rPr lang="ru-RU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Fe-Сг-Со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для постоянных магнитов порошковым методом имеет ряд преимуществ по сравнению с технологией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литья особенно в мелкосерийном производстве: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возможность прецизионного регулирования химического состава сплавов, повышенный коэффициент использования металла при производстве,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снижение затрат на механическую обработку материала,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высокие магнитные свойства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. Целью данной работы является выявление возможности получения </a:t>
            </a:r>
            <a:r>
              <a:rPr lang="ru-RU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Fe-Сг-Со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порошковых магнитных материалов с низким и средним содержанием кобальта (8-16 </a:t>
            </a:r>
            <a:r>
              <a:rPr lang="ru-RU" dirty="0" err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вес.%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) с хорошими магнитными свойствами при температуре спекания – 1100°С.</a:t>
            </a:r>
            <a:endParaRPr lang="ru-RU" dirty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973114" y="9809014"/>
            <a:ext cx="9289032" cy="302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973114" y="11969254"/>
            <a:ext cx="9289579" cy="2011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Исходные порошковые образцы состава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Fe-30Сг-(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8-16)Со изготавливали из промышленных высокочистых порошков железа марки ВС с размером частиц 10—20 мкм, хрома ПХС-1, кобальта ПК-1У, с частицами &lt; 50 мкм. Смешение шихт осуществляли в турбулентном смесителе С 2.0, прессование проводили на прессе KNUTH HP 15 в разъёмной матрице с диаметром 13,6 мм при давлении 600 МПа. Сырые прессовки имели относительную плотность ~80%. Спекание проводили в вакуумной шахтной печи в вакууме не хуже 10-2 Па с выдержкой 2,5 ч в диапазоне  температуры 1100 - 1400°С. Плотность образцов определяли методом гидростатического взвешивания. Нагрев под закалку проводили в муфельной высокотемпературной печи </a:t>
            </a:r>
            <a:r>
              <a:rPr lang="ru-RU" dirty="0" err="1">
                <a:solidFill>
                  <a:schemeClr val="tx1"/>
                </a:solidFill>
                <a:latin typeface="Arial" charset="0"/>
                <a:cs typeface="Arial" charset="0"/>
              </a:rPr>
              <a:t>Nabertherm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 НТ-16/16. Рентгенофазовый анализ проводили на вертикальном рентгеновском </a:t>
            </a:r>
            <a:r>
              <a:rPr lang="ru-RU" dirty="0" err="1">
                <a:solidFill>
                  <a:schemeClr val="tx1"/>
                </a:solidFill>
                <a:latin typeface="Arial" charset="0"/>
                <a:cs typeface="Arial" charset="0"/>
              </a:rPr>
              <a:t>дифрактометре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 SHIMADZU XRD-6000, в </a:t>
            </a:r>
            <a:r>
              <a:rPr lang="ru-RU" dirty="0" err="1">
                <a:solidFill>
                  <a:schemeClr val="tx1"/>
                </a:solidFill>
                <a:latin typeface="Arial" charset="0"/>
                <a:cs typeface="Arial" charset="0"/>
              </a:rPr>
              <a:t>монохроматизированном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 медном излучении. Измерения магнитных гистерезисных свойств производили на </a:t>
            </a:r>
            <a:r>
              <a:rPr lang="ru-RU" dirty="0" err="1">
                <a:solidFill>
                  <a:schemeClr val="tx1"/>
                </a:solidFill>
                <a:latin typeface="Arial" charset="0"/>
                <a:cs typeface="Arial" charset="0"/>
              </a:rPr>
              <a:t>гистерезисграфе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charset="0"/>
                <a:cs typeface="Arial" charset="0"/>
              </a:rPr>
              <a:t>Permagraph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 L.</a:t>
            </a:r>
          </a:p>
        </p:txBody>
      </p:sp>
      <p:sp>
        <p:nvSpPr>
          <p:cNvPr id="2059" name="Text Box 8"/>
          <p:cNvSpPr txBox="1">
            <a:spLocks noChangeArrowheads="1"/>
          </p:cNvSpPr>
          <p:nvPr/>
        </p:nvSpPr>
        <p:spPr bwMode="auto">
          <a:xfrm>
            <a:off x="936625" y="5973763"/>
            <a:ext cx="2311400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u="sng">
                <a:solidFill>
                  <a:srgbClr val="333333"/>
                </a:solidFill>
                <a:latin typeface="Arial" charset="0"/>
              </a:rPr>
              <a:t>Введение</a:t>
            </a:r>
          </a:p>
        </p:txBody>
      </p:sp>
      <p:sp>
        <p:nvSpPr>
          <p:cNvPr id="2060" name="Line 9"/>
          <p:cNvSpPr>
            <a:spLocks noChangeShapeType="1"/>
          </p:cNvSpPr>
          <p:nvPr/>
        </p:nvSpPr>
        <p:spPr bwMode="auto">
          <a:xfrm>
            <a:off x="722313" y="5759450"/>
            <a:ext cx="1587" cy="241204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>
            <a:off x="20880388" y="5759450"/>
            <a:ext cx="1587" cy="241935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2" name="Text Box 11"/>
          <p:cNvSpPr txBox="1">
            <a:spLocks noChangeArrowheads="1"/>
          </p:cNvSpPr>
          <p:nvPr/>
        </p:nvSpPr>
        <p:spPr bwMode="auto">
          <a:xfrm>
            <a:off x="1045122" y="11393190"/>
            <a:ext cx="4125913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u="sng" dirty="0">
                <a:solidFill>
                  <a:srgbClr val="333333"/>
                </a:solidFill>
                <a:latin typeface="Arial" charset="0"/>
              </a:rPr>
              <a:t>Эксперимент</a:t>
            </a:r>
          </a:p>
        </p:txBody>
      </p:sp>
      <p:sp>
        <p:nvSpPr>
          <p:cNvPr id="2063" name="Text Box 12"/>
          <p:cNvSpPr txBox="1">
            <a:spLocks noChangeArrowheads="1"/>
          </p:cNvSpPr>
          <p:nvPr/>
        </p:nvSpPr>
        <p:spPr bwMode="auto">
          <a:xfrm>
            <a:off x="1117130" y="18738006"/>
            <a:ext cx="32416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u="sng" dirty="0">
                <a:solidFill>
                  <a:srgbClr val="000000"/>
                </a:solidFill>
                <a:latin typeface="Arial" charset="0"/>
              </a:rPr>
              <a:t>Результаты</a:t>
            </a:r>
          </a:p>
        </p:txBody>
      </p:sp>
      <p:sp>
        <p:nvSpPr>
          <p:cNvPr id="2064" name="Line 13"/>
          <p:cNvSpPr>
            <a:spLocks noChangeShapeType="1"/>
          </p:cNvSpPr>
          <p:nvPr/>
        </p:nvSpPr>
        <p:spPr bwMode="auto">
          <a:xfrm>
            <a:off x="20880388" y="20520025"/>
            <a:ext cx="1587" cy="93662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6" name="Text Box 15"/>
          <p:cNvSpPr txBox="1">
            <a:spLocks noChangeArrowheads="1"/>
          </p:cNvSpPr>
          <p:nvPr/>
        </p:nvSpPr>
        <p:spPr bwMode="auto">
          <a:xfrm>
            <a:off x="973114" y="24498646"/>
            <a:ext cx="9361040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>
              <a:spcAft>
                <a:spcPts val="1425"/>
              </a:spcAft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Были проведены исследования фазового состава изготовленных образов. На рис. 2 показаны рентгенограммы образцов состава Fe-30Сг-16Со, спеченных при температурах 1100°С и 1400°С. Видно, что рентгенограмма спечённого при 1100°С сплава показывает слабые следы наличия </a:t>
            </a:r>
            <a:r>
              <a:rPr lang="ru-RU" dirty="0" err="1" smtClean="0">
                <a:solidFill>
                  <a:schemeClr val="tx1"/>
                </a:solidFill>
                <a:latin typeface="Arial" charset="0"/>
              </a:rPr>
              <a:t>γ-фазы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(около 1%), при высокой температуре спекания фиксируется только </a:t>
            </a:r>
            <a:r>
              <a:rPr lang="ru-RU" dirty="0" err="1" smtClean="0">
                <a:solidFill>
                  <a:schemeClr val="tx1"/>
                </a:solidFill>
                <a:latin typeface="Arial" charset="0"/>
              </a:rPr>
              <a:t>α-фаза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. Похожая картина наблюдается для состава Fe-30Сг-12Со. При содержании кобальта в сплаве в количестве 8% фиксируется только </a:t>
            </a:r>
            <a:r>
              <a:rPr lang="ru-RU" dirty="0" err="1" smtClean="0">
                <a:solidFill>
                  <a:schemeClr val="tx1"/>
                </a:solidFill>
                <a:latin typeface="Arial" charset="0"/>
              </a:rPr>
              <a:t>α-фаза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во всем исследованном интервале температур спекания. Результаты рентгенофазового анализа для всех сплавов сведены в табл. 1.</a:t>
            </a:r>
            <a:endParaRPr lang="ru-RU" dirty="0">
              <a:solidFill>
                <a:srgbClr val="4C4C4C"/>
              </a:solidFill>
              <a:latin typeface="Arial" charset="0"/>
            </a:endParaRPr>
          </a:p>
        </p:txBody>
      </p:sp>
      <p:sp>
        <p:nvSpPr>
          <p:cNvPr id="2067" name="Line 16"/>
          <p:cNvSpPr>
            <a:spLocks noChangeShapeType="1"/>
          </p:cNvSpPr>
          <p:nvPr/>
        </p:nvSpPr>
        <p:spPr bwMode="auto">
          <a:xfrm>
            <a:off x="722313" y="29879925"/>
            <a:ext cx="20158075" cy="714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8" name="Line 17"/>
          <p:cNvSpPr>
            <a:spLocks noChangeShapeType="1"/>
          </p:cNvSpPr>
          <p:nvPr/>
        </p:nvSpPr>
        <p:spPr bwMode="auto">
          <a:xfrm>
            <a:off x="722313" y="5759450"/>
            <a:ext cx="20158075" cy="158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1918330" y="24282622"/>
            <a:ext cx="504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а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2926442" y="11609214"/>
            <a:ext cx="504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а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8111018" y="11607428"/>
            <a:ext cx="50482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б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7534954" y="24354630"/>
            <a:ext cx="864096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0000"/>
                </a:solidFill>
                <a:latin typeface="Arial" charset="0"/>
              </a:rPr>
              <a:t>б</a:t>
            </a:r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614671" y="28531094"/>
            <a:ext cx="8448675" cy="1439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80" name="Text Box 14"/>
          <p:cNvSpPr txBox="1">
            <a:spLocks noChangeArrowheads="1"/>
          </p:cNvSpPr>
          <p:nvPr/>
        </p:nvSpPr>
        <p:spPr bwMode="auto">
          <a:xfrm>
            <a:off x="1261146" y="23922582"/>
            <a:ext cx="6408266" cy="627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200" b="1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Рис. 1. 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Зависимость плотности образцов от температуры спекания</a:t>
            </a:r>
          </a:p>
        </p:txBody>
      </p:sp>
      <p:sp>
        <p:nvSpPr>
          <p:cNvPr id="2123" name="TextBox 44"/>
          <p:cNvSpPr txBox="1">
            <a:spLocks noChangeArrowheads="1"/>
          </p:cNvSpPr>
          <p:nvPr/>
        </p:nvSpPr>
        <p:spPr bwMode="auto">
          <a:xfrm>
            <a:off x="10622186" y="5992590"/>
            <a:ext cx="9865096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C4C4C"/>
                </a:solidFill>
                <a:latin typeface="Arial" charset="0"/>
              </a:rPr>
              <a:t>Таблица 1. 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Фазовый состав закаленных сплавов Fe-30Сг-(8-16)Со, полученных при различных температурах спекания</a:t>
            </a:r>
            <a:r>
              <a:rPr lang="ru-RU" dirty="0">
                <a:solidFill>
                  <a:srgbClr val="4C4C4C"/>
                </a:solidFill>
                <a:latin typeface="Arial" charset="0"/>
              </a:rPr>
              <a:t>.</a:t>
            </a:r>
            <a:endParaRPr lang="ru-RU" dirty="0"/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0694193" y="6856686"/>
          <a:ext cx="9793089" cy="3888432"/>
        </p:xfrm>
        <a:graphic>
          <a:graphicData uri="http://schemas.openxmlformats.org/drawingml/2006/table">
            <a:tbl>
              <a:tblPr/>
              <a:tblGrid>
                <a:gridCol w="2153113"/>
                <a:gridCol w="1866437"/>
                <a:gridCol w="1753986"/>
                <a:gridCol w="1534738"/>
                <a:gridCol w="1242407"/>
                <a:gridCol w="1242408"/>
              </a:tblGrid>
              <a:tr h="7949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Сплав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Температура спекания, °С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1150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1250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1400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  <a:tr h="659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" pitchFamily="34" charset="0"/>
                          <a:ea typeface="Verdana" pitchFamily="34" charset="0"/>
                          <a:cs typeface="Verdana" pitchFamily="34" charset="0"/>
                        </a:rPr>
                        <a:t>Fe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-30Сг-8Со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  <a:tr h="98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" pitchFamily="34" charset="0"/>
                          <a:ea typeface="Verdana" pitchFamily="34" charset="0"/>
                          <a:cs typeface="Verdana" pitchFamily="34" charset="0"/>
                        </a:rPr>
                        <a:t>Fe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-30Сг-12Со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γ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(следы)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γ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(следы)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γ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(следы)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  <a:tr h="988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" pitchFamily="34" charset="0"/>
                          <a:ea typeface="Verdana" pitchFamily="34" charset="0"/>
                          <a:cs typeface="Verdana" pitchFamily="34" charset="0"/>
                        </a:rPr>
                        <a:t>Fe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-30Сг-16Со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γ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(следы)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γ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(следы)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+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γ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(следы)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α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10550179" y="21186279"/>
          <a:ext cx="10153127" cy="2808311"/>
        </p:xfrm>
        <a:graphic>
          <a:graphicData uri="http://schemas.openxmlformats.org/drawingml/2006/table">
            <a:tbl>
              <a:tblPr/>
              <a:tblGrid>
                <a:gridCol w="2151313"/>
                <a:gridCol w="2642849"/>
                <a:gridCol w="1887559"/>
                <a:gridCol w="1699737"/>
                <a:gridCol w="1771669"/>
              </a:tblGrid>
              <a:tr h="923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Сплав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Температура спекания</a:t>
                      </a:r>
                      <a:r>
                        <a:rPr lang="en-US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,°C</a:t>
                      </a:r>
                      <a:endParaRPr lang="ru-RU" sz="2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</a:t>
                      </a:r>
                      <a:r>
                        <a:rPr lang="en-US" sz="2000" b="1" baseline="-25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</a:t>
                      </a:r>
                      <a:r>
                        <a:rPr lang="en-US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endParaRPr lang="ru-RU" sz="2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Тл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en-US" sz="2000" b="1" baseline="-250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</a:t>
                      </a:r>
                      <a:r>
                        <a:rPr lang="en-US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endParaRPr lang="ru-RU" sz="2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</a:t>
                      </a:r>
                      <a:r>
                        <a:rPr lang="en-US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  <a:r>
                        <a:rPr lang="ru-RU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(BH)</a:t>
                      </a:r>
                      <a:r>
                        <a:rPr lang="en-US" sz="2000" b="1" baseline="-25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max</a:t>
                      </a:r>
                      <a:r>
                        <a:rPr lang="en-US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endParaRPr lang="ru-RU" sz="2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кДж</a:t>
                      </a:r>
                      <a:r>
                        <a:rPr lang="en-US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/</a:t>
                      </a:r>
                      <a:r>
                        <a:rPr lang="ru-RU" sz="2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</a:t>
                      </a:r>
                      <a:r>
                        <a:rPr lang="en-US" sz="2000" b="1" baseline="30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20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628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Fe-30Cr-8Co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1100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1,18 – 1,19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40,7 – 4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27,6 – </a:t>
                      </a:r>
                      <a:r>
                        <a:rPr lang="ru-RU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  <a:r>
                        <a:rPr lang="en-US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ru-RU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628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Fe-30Cr-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1,16 – 1,19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43,7 – 46,4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29,4 – 32,0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6283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Fe-30Cr-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r>
                        <a:rPr lang="en-US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ru-RU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r>
                        <a:rPr lang="en-US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</a:t>
                      </a:r>
                      <a:r>
                        <a:rPr lang="ru-RU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r>
                        <a:rPr lang="en-US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ru-RU" sz="2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</a:t>
                      </a:r>
                      <a:r>
                        <a:rPr lang="en-US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</a:t>
                      </a:r>
                      <a:r>
                        <a:rPr lang="ru-RU" sz="2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10550178" y="20355281"/>
            <a:ext cx="9793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4C4C4C"/>
                </a:solidFill>
                <a:latin typeface="Arial" charset="0"/>
              </a:rPr>
              <a:t>Таблица </a:t>
            </a:r>
            <a:r>
              <a:rPr lang="ru-RU" b="1" dirty="0" smtClean="0">
                <a:solidFill>
                  <a:srgbClr val="4C4C4C"/>
                </a:solidFill>
                <a:latin typeface="Arial" charset="0"/>
              </a:rPr>
              <a:t>2.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Магнитные свойства Fe-30Cr-(8-16)</a:t>
            </a:r>
            <a:r>
              <a:rPr lang="ru-RU" dirty="0" err="1" smtClean="0">
                <a:solidFill>
                  <a:schemeClr val="tx1"/>
                </a:solidFill>
                <a:latin typeface="Arial" charset="0"/>
              </a:rPr>
              <a:t>Co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 сплавов, полученных при температуре спекания 1100 °C</a:t>
            </a:r>
            <a:endParaRPr lang="ru-RU" dirty="0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10622186" y="14849574"/>
            <a:ext cx="9793088" cy="79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Рис. </a:t>
            </a:r>
            <a:r>
              <a:rPr lang="ru-RU" sz="2200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Рентгенограммы закаленных образцов состава Fe-30Сг-16Со.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2200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Температура спекания: (а) - 1100°С; (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</a:t>
            </a:r>
            <a:r>
              <a:rPr lang="ru-RU" sz="2200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- 1400°C</a:t>
            </a:r>
            <a:endParaRPr lang="ru-RU" sz="2200" i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406162" y="27811014"/>
            <a:ext cx="103333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Рис. 3. </a:t>
            </a:r>
            <a:r>
              <a:rPr lang="ru-RU" sz="2200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Зависимость 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коэрцитивной силы </a:t>
            </a:r>
            <a:r>
              <a:rPr lang="en-US" sz="2200" i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Hc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(а) 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максимального энергетического произведения 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BH</a:t>
            </a:r>
            <a:r>
              <a:rPr lang="ru-RU" sz="2200" i="1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200" i="1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max</a:t>
            </a:r>
            <a:r>
              <a:rPr lang="ru-RU" sz="2200" i="1" baseline="-25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i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(б) 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-30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-8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-30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-12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-30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-16</a:t>
            </a:r>
            <a:r>
              <a:rPr lang="en-US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</a:t>
            </a:r>
            <a:r>
              <a:rPr lang="ru-RU" sz="2200" i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порошковых сплавов от температуры спекания</a:t>
            </a:r>
          </a:p>
        </p:txBody>
      </p:sp>
      <p:pic>
        <p:nvPicPr>
          <p:cNvPr id="2126" name="Picture 78" descr="C:\Users\Алексей\Downloads\logo2020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5122" y="2536206"/>
            <a:ext cx="1727200" cy="1651000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685082" y="4192390"/>
            <a:ext cx="2333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МРДМК-2020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973114" y="19314070"/>
            <a:ext cx="9296044" cy="4680520"/>
            <a:chOff x="973114" y="19314070"/>
            <a:chExt cx="9296044" cy="4680520"/>
          </a:xfrm>
        </p:grpSpPr>
        <p:sp>
          <p:nvSpPr>
            <p:cNvPr id="2056" name="Text Box 5"/>
            <p:cNvSpPr txBox="1">
              <a:spLocks noChangeArrowheads="1"/>
            </p:cNvSpPr>
            <p:nvPr/>
          </p:nvSpPr>
          <p:spPr bwMode="auto">
            <a:xfrm>
              <a:off x="973114" y="19314070"/>
              <a:ext cx="8928992" cy="46805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 numCol="2" spcCol="360000">
              <a:normAutofit/>
            </a:bodyPr>
            <a:lstStyle/>
            <a:p>
              <a:pPr algn="just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</a:pPr>
              <a:r>
                <a:rPr lang="ru-RU" dirty="0">
                  <a:solidFill>
                    <a:schemeClr val="tx1"/>
                  </a:solidFill>
                  <a:latin typeface="Arial" charset="0"/>
                </a:rPr>
                <a:t>На рис. 1 представлены зависимости плотности синтезированных материалов от температуры спекания. Из рис.1 видно, что увеличение температуры спекания от 1100°С до 1400°С приводит к росту плотности независимо от процента содержания кобальта. Также видно, что увеличение содержания кобальта снижает плотность, хотя и незначительно.</a:t>
              </a:r>
            </a:p>
            <a:p>
              <a:pPr algn="just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</a:pPr>
              <a:endParaRPr lang="ru-RU" sz="2600" dirty="0">
                <a:solidFill>
                  <a:srgbClr val="4C4C4C"/>
                </a:solidFill>
                <a:latin typeface="Arial" charset="0"/>
              </a:endParaRPr>
            </a:p>
          </p:txBody>
        </p:sp>
        <p:pic>
          <p:nvPicPr>
            <p:cNvPr id="2127" name="Picture 79" descr="C:\Users\Алексей\Desktop\Устюхин файлы\ПРоект 18-20\AIP\Плотность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365602" y="20106158"/>
              <a:ext cx="4903556" cy="37444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45" name="Прямоугольник 44"/>
          <p:cNvSpPr/>
          <p:nvPr/>
        </p:nvSpPr>
        <p:spPr>
          <a:xfrm>
            <a:off x="10478170" y="15569654"/>
            <a:ext cx="102251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 анализа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результатов измерения магнитных свойств следует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что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сплавы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Fe-30Cr-8Co,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-30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-12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-30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-16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при температуре спекания 1100 °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обладают хорошим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уровнем магнитных свойств,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 иногда и превышают характеристики литых аналогов. Как видно из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табл. 2,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 повышением содержания кобальта коэрцитивная сила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сплавов увеличивается, но при этом несколько снижаются значения остаточной индукции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Подобная зависимость характерна не только для температуры спекания 1100 °C, но и для более высоких температур вплоть до 1400°C (рис. 3). Сопоставив показатели магнитных свойств с данными рентгенофазового анализа, можно заключить, что спекание в </a:t>
            </a:r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области формирования </a:t>
            </a:r>
            <a:r>
              <a:rPr lang="el-G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-фазы является ключевым фактором для получения порошковых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Fe-Cr-Co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сплавов с высокими магнитными свойствами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</TotalTime>
  <Words>778</Words>
  <Application>Microsoft Office PowerPoint</Application>
  <PresentationFormat>Произвольный</PresentationFormat>
  <Paragraphs>71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Алексей</dc:creator>
  <cp:lastModifiedBy>Алексей</cp:lastModifiedBy>
  <cp:revision>165</cp:revision>
  <cp:lastPrinted>2013-09-29T18:07:29Z</cp:lastPrinted>
  <dcterms:created xsi:type="dcterms:W3CDTF">2002-10-03T01:23:02Z</dcterms:created>
  <dcterms:modified xsi:type="dcterms:W3CDTF">2020-10-27T11:11:09Z</dcterms:modified>
</cp:coreProperties>
</file>