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61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DD479-8271-4F02-AFDD-99A8F914B074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6FAE70-3C7C-45A0-8F87-57DEE55AD7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858312" cy="26432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cap="al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Диагностика и эксплуатационный контроль деформаций торсионов механической бесступенчатой передачи с внутренней силовой функцией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429132"/>
            <a:ext cx="9144000" cy="1480698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/>
              <a:t> </a:t>
            </a:r>
            <a:r>
              <a:rPr lang="ru-RU" sz="2800" cap="all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к.т.н</a:t>
            </a:r>
            <a:r>
              <a:rPr lang="ru-RU" sz="2000" b="1" dirty="0" smtClean="0">
                <a:solidFill>
                  <a:schemeClr val="bg1"/>
                </a:solidFill>
              </a:rPr>
              <a:t>., доцент А.В. Юркевич,  Институт машиноведения УрО </a:t>
            </a:r>
            <a:r>
              <a:rPr lang="ru-RU" sz="2000" b="1" dirty="0" smtClean="0">
                <a:solidFill>
                  <a:schemeClr val="bg1"/>
                </a:solidFill>
              </a:rPr>
              <a:t>РАН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</a:t>
            </a:r>
            <a:r>
              <a:rPr lang="ru-RU" sz="2000" b="1" dirty="0" smtClean="0">
                <a:solidFill>
                  <a:schemeClr val="bg1"/>
                </a:solidFill>
              </a:rPr>
              <a:t>. п</a:t>
            </a:r>
            <a:r>
              <a:rPr lang="ru-RU" sz="2000" b="1" dirty="0" smtClean="0">
                <a:solidFill>
                  <a:schemeClr val="bg1"/>
                </a:solidFill>
              </a:rPr>
              <a:t>реподаватель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Л.Н</a:t>
            </a:r>
            <a:r>
              <a:rPr lang="ru-RU" sz="2000" b="1" dirty="0" smtClean="0">
                <a:solidFill>
                  <a:schemeClr val="bg1"/>
                </a:solidFill>
              </a:rPr>
              <a:t>. Юркевич, Курганский государственный университет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8" descr="расчетная схема нагружения торсионного вала передачи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85720" y="1428736"/>
            <a:ext cx="3665996" cy="1465267"/>
          </a:xfrm>
          <a:prstGeom prst="rect">
            <a:avLst/>
          </a:prstGeom>
          <a:noFill/>
        </p:spPr>
      </p:pic>
      <p:pic>
        <p:nvPicPr>
          <p:cNvPr id="1026" name="Рисунок 19" descr="Фрагмент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00034" y="4000504"/>
            <a:ext cx="3251265" cy="1759024"/>
          </a:xfrm>
          <a:prstGeom prst="rect">
            <a:avLst/>
          </a:prstGeom>
          <a:noFill/>
        </p:spPr>
      </p:pic>
      <p:pic>
        <p:nvPicPr>
          <p:cNvPr id="1025" name="Рисунок 1" descr="Закрутка.jpg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5000628" y="3929066"/>
            <a:ext cx="3571900" cy="192030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00562" y="2500306"/>
            <a:ext cx="435771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Относительные деформации </a:t>
            </a:r>
            <a:r>
              <a:rPr lang="ru-RU" b="1" dirty="0" smtClean="0">
                <a:solidFill>
                  <a:schemeClr val="bg1"/>
                </a:solidFill>
              </a:rPr>
              <a:t>торсионного </a:t>
            </a:r>
            <a:r>
              <a:rPr lang="ru-RU" b="1" dirty="0" smtClean="0">
                <a:solidFill>
                  <a:schemeClr val="bg1"/>
                </a:solidFill>
              </a:rPr>
              <a:t>вала при </a:t>
            </a:r>
            <a:r>
              <a:rPr lang="ru-RU" b="1" dirty="0" smtClean="0">
                <a:solidFill>
                  <a:schemeClr val="bg1"/>
                </a:solidFill>
              </a:rPr>
              <a:t>различных значениях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en-US" b="1" cap="all" baseline="-25000" dirty="0" smtClean="0">
                <a:solidFill>
                  <a:schemeClr val="bg1"/>
                </a:solidFill>
              </a:rPr>
              <a:t>t</a:t>
            </a:r>
            <a:endParaRPr lang="ru-RU" b="1" cap="all" baseline="-25000" dirty="0" smtClean="0">
              <a:solidFill>
                <a:schemeClr val="bg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072066" y="3571876"/>
          <a:ext cx="3457658" cy="274417"/>
        </p:xfrm>
        <a:graphic>
          <a:graphicData uri="http://schemas.openxmlformats.org/presentationml/2006/ole">
            <p:oleObj spid="_x0000_s1029" name="Формула" r:id="rId6" imgW="2400120" imgH="1904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2844" y="21429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Теоретический  расчет  деформаций  </a:t>
            </a:r>
            <a:r>
              <a:rPr lang="ru-RU" sz="2800" b="1" dirty="0" smtClean="0"/>
              <a:t>торсионов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928670"/>
            <a:ext cx="70723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Расчетная схема нагружения торсионного вала передачи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1643050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кривошип; 2 – шатун; 3 – коромысло; 4 – МСХ; 5 – торсионный вал: 6 – ведомый вал.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000372"/>
            <a:ext cx="36433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Формирование деформаций торсионного вала за один оборот ведущего вала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844" y="5857893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Теоретические выводы</a:t>
            </a:r>
            <a:r>
              <a:rPr lang="ru-RU" dirty="0" smtClean="0"/>
              <a:t>: </a:t>
            </a:r>
            <a:r>
              <a:rPr lang="ru-RU" sz="1400" dirty="0" smtClean="0">
                <a:solidFill>
                  <a:schemeClr val="bg1"/>
                </a:solidFill>
              </a:rPr>
              <a:t>характер теоретического цикла деформаций знакопостоянный с коэффициентом асимметрии </a:t>
            </a:r>
            <a:r>
              <a:rPr lang="ru-RU" sz="1400" i="1" dirty="0" smtClean="0">
                <a:solidFill>
                  <a:schemeClr val="bg1"/>
                </a:solidFill>
              </a:rPr>
              <a:t>R</a:t>
            </a:r>
            <a:r>
              <a:rPr lang="ru-RU" sz="1400" dirty="0" smtClean="0">
                <a:solidFill>
                  <a:schemeClr val="bg1"/>
                </a:solidFill>
              </a:rPr>
              <a:t>=0. Величина амплитудной деформации определяется внешней нагрузкой. Упрочнение торсиона возможно путем заневоливания. </a:t>
            </a:r>
            <a:r>
              <a:rPr lang="ru-RU" sz="1400" dirty="0" smtClean="0">
                <a:solidFill>
                  <a:schemeClr val="bg1"/>
                </a:solidFill>
              </a:rPr>
              <a:t>Требуется </a:t>
            </a:r>
            <a:r>
              <a:rPr lang="ru-RU" sz="1400" dirty="0" smtClean="0">
                <a:solidFill>
                  <a:schemeClr val="bg1"/>
                </a:solidFill>
              </a:rPr>
              <a:t>контроль и управление амплитудой </a:t>
            </a:r>
            <a:r>
              <a:rPr lang="ru-RU" sz="1400" dirty="0" smtClean="0">
                <a:solidFill>
                  <a:schemeClr val="bg1"/>
                </a:solidFill>
              </a:rPr>
              <a:t>колебаний.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14282" y="1"/>
            <a:ext cx="8715436" cy="141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cap="all" dirty="0"/>
              <a:t>ЭКСПЕРИМЕНТАЛЬНАЯ ОЦЕНКА ДЕФОРМАЦИЙ </a:t>
            </a:r>
            <a:r>
              <a:rPr lang="ru-RU" b="1" cap="all" dirty="0" smtClean="0"/>
              <a:t> ТОРСИОНА выпрямителя  </a:t>
            </a:r>
            <a:r>
              <a:rPr lang="ru-RU" b="1" cap="all" dirty="0"/>
              <a:t>В </a:t>
            </a:r>
            <a:r>
              <a:rPr lang="ru-RU" b="1" cap="all" dirty="0" smtClean="0"/>
              <a:t> УСЛОВИЯХ  РЕАЛЬНОЙ  ЭКСПЛУАТАЦИИ </a:t>
            </a:r>
            <a:r>
              <a:rPr lang="ru-RU" b="1" cap="all" dirty="0"/>
              <a:t>ТРАНСПОРТНОГО СРЕДСТВА</a:t>
            </a:r>
            <a:endParaRPr lang="en-US" b="1" cap="all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2" descr="Энкодер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357686" y="4786322"/>
            <a:ext cx="4575420" cy="1928826"/>
          </a:xfrm>
          <a:prstGeom prst="rect">
            <a:avLst/>
          </a:prstGeom>
          <a:noFill/>
        </p:spPr>
      </p:pic>
      <p:pic>
        <p:nvPicPr>
          <p:cNvPr id="4123" name="Рисунок 19" descr="Торси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940803" cy="26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4286248" y="4214818"/>
            <a:ext cx="46434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Схема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установки инкрементных энкодеров </a:t>
            </a:r>
            <a:r>
              <a:rPr lang="en-US" sz="14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Omron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14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торсионный вал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50088" y="1000108"/>
            <a:ext cx="539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Конструкция механического выпрямителя (МСХ)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857232"/>
            <a:ext cx="369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Возможные режимы движения </a:t>
            </a:r>
          </a:p>
          <a:p>
            <a:r>
              <a:rPr lang="ru-RU" dirty="0" smtClean="0"/>
              <a:t>автотранспортного средства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42844" y="1785926"/>
            <a:ext cx="1079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Стоповый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14547" y="435769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Эксплуатационный</a:t>
            </a:r>
            <a:endParaRPr lang="ru-RU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2844" y="3286124"/>
            <a:ext cx="939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Тяговый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1472" y="4572008"/>
            <a:ext cx="827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Разгон </a:t>
            </a:r>
            <a:endParaRPr lang="ru-RU" sz="14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214414" y="1500174"/>
            <a:ext cx="2000264" cy="1447744"/>
            <a:chOff x="6939446" y="4149080"/>
            <a:chExt cx="2204553" cy="2158704"/>
          </a:xfrm>
        </p:grpSpPr>
        <p:pic>
          <p:nvPicPr>
            <p:cNvPr id="42" name="Рисунок 41" descr="Заезд в бокс передняя ось.jpg"/>
            <p:cNvPicPr>
              <a:picLocks noChangeAspect="1"/>
            </p:cNvPicPr>
            <p:nvPr/>
          </p:nvPicPr>
          <p:blipFill>
            <a:blip r:embed="rId4" cstate="print"/>
            <a:srcRect l="24756" r="23373" b="18264"/>
            <a:stretch>
              <a:fillRect/>
            </a:stretch>
          </p:blipFill>
          <p:spPr>
            <a:xfrm>
              <a:off x="6939446" y="4149080"/>
              <a:ext cx="2204553" cy="195403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Рисунок 43" descr="заезд_бокс4.png"/>
            <p:cNvPicPr>
              <a:picLocks noChangeAspect="1"/>
            </p:cNvPicPr>
            <p:nvPr/>
          </p:nvPicPr>
          <p:blipFill>
            <a:blip r:embed="rId5" cstate="print"/>
            <a:srcRect b="18768"/>
            <a:stretch>
              <a:fillRect/>
            </a:stretch>
          </p:blipFill>
          <p:spPr>
            <a:xfrm>
              <a:off x="7380312" y="5805264"/>
              <a:ext cx="771628" cy="502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1142976" y="3000372"/>
            <a:ext cx="2000264" cy="1519578"/>
            <a:chOff x="4716016" y="3140968"/>
            <a:chExt cx="2426533" cy="1944216"/>
          </a:xfrm>
        </p:grpSpPr>
        <p:pic>
          <p:nvPicPr>
            <p:cNvPr id="47" name="Рисунок 46" descr="горка.jpg"/>
            <p:cNvPicPr>
              <a:picLocks noChangeAspect="1"/>
            </p:cNvPicPr>
            <p:nvPr/>
          </p:nvPicPr>
          <p:blipFill>
            <a:blip r:embed="rId6" cstate="print"/>
            <a:srcRect l="12600" t="8400" r="25976" b="17401"/>
            <a:stretch>
              <a:fillRect/>
            </a:stretch>
          </p:blipFill>
          <p:spPr>
            <a:xfrm>
              <a:off x="4716016" y="3140968"/>
              <a:ext cx="2426533" cy="1648797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" name="Рисунок 47" descr="Э_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048" y="4437112"/>
              <a:ext cx="694269" cy="6480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143108" y="4786322"/>
            <a:ext cx="1857388" cy="1946496"/>
            <a:chOff x="6156176" y="1340768"/>
            <a:chExt cx="1874349" cy="2232248"/>
          </a:xfrm>
        </p:grpSpPr>
        <p:pic>
          <p:nvPicPr>
            <p:cNvPr id="50" name="Рисунок 49" descr="двор горка.png"/>
            <p:cNvPicPr>
              <a:picLocks noChangeAspect="1"/>
            </p:cNvPicPr>
            <p:nvPr/>
          </p:nvPicPr>
          <p:blipFill>
            <a:blip r:embed="rId8" cstate="print"/>
            <a:srcRect l="27950" t="6601" r="30726" b="19200"/>
            <a:stretch>
              <a:fillRect/>
            </a:stretch>
          </p:blipFill>
          <p:spPr>
            <a:xfrm>
              <a:off x="6156176" y="1340768"/>
              <a:ext cx="1874349" cy="1893114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Рисунок 51" descr="горка_слава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6215" y="2996952"/>
              <a:ext cx="700137" cy="5760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14282" y="5072074"/>
            <a:ext cx="1714512" cy="1603575"/>
            <a:chOff x="538536" y="1052736"/>
            <a:chExt cx="2168241" cy="2103641"/>
          </a:xfrm>
        </p:grpSpPr>
        <p:pic>
          <p:nvPicPr>
            <p:cNvPr id="55" name="Рисунок 54" descr="Разгон.jpg"/>
            <p:cNvPicPr>
              <a:picLocks noChangeAspect="1"/>
            </p:cNvPicPr>
            <p:nvPr/>
          </p:nvPicPr>
          <p:blipFill>
            <a:blip r:embed="rId10" cstate="print"/>
            <a:srcRect l="44341" t="22072" r="16640" b="21172"/>
            <a:stretch>
              <a:fillRect/>
            </a:stretch>
          </p:blipFill>
          <p:spPr>
            <a:xfrm>
              <a:off x="538536" y="1052736"/>
              <a:ext cx="2168241" cy="1774015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6" name="Рисунок 55" descr="разгон_4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568" y="2564904"/>
              <a:ext cx="720080" cy="591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9" name="Прямоугольник 58"/>
          <p:cNvSpPr/>
          <p:nvPr/>
        </p:nvSpPr>
        <p:spPr>
          <a:xfrm>
            <a:off x="7143768" y="2214554"/>
            <a:ext cx="11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средних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5" descr="стоповый_осц.pn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t="27065" r="10246" b="37148"/>
          <a:stretch>
            <a:fillRect/>
          </a:stretch>
        </p:blipFill>
        <p:spPr bwMode="auto">
          <a:xfrm>
            <a:off x="0" y="500042"/>
            <a:ext cx="4071934" cy="1420516"/>
          </a:xfrm>
          <a:prstGeom prst="rect">
            <a:avLst/>
          </a:prstGeom>
          <a:noFill/>
        </p:spPr>
      </p:pic>
      <p:pic>
        <p:nvPicPr>
          <p:cNvPr id="6" name="Рисунок 26" descr="тяговый_осц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29164" r="28670" b="38319"/>
          <a:stretch>
            <a:fillRect/>
          </a:stretch>
        </p:blipFill>
        <p:spPr bwMode="auto">
          <a:xfrm>
            <a:off x="0" y="2214554"/>
            <a:ext cx="4071934" cy="1274080"/>
          </a:xfrm>
          <a:prstGeom prst="rect">
            <a:avLst/>
          </a:prstGeom>
          <a:noFill/>
        </p:spPr>
      </p:pic>
      <p:pic>
        <p:nvPicPr>
          <p:cNvPr id="7" name="Рисунок 35" descr="Номер_12.pn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4429124" y="2000240"/>
            <a:ext cx="2131528" cy="1460587"/>
          </a:xfrm>
          <a:prstGeom prst="rect">
            <a:avLst/>
          </a:prstGeom>
          <a:noFill/>
        </p:spPr>
      </p:pic>
      <p:pic>
        <p:nvPicPr>
          <p:cNvPr id="8" name="Рисунок 36" descr="Номер_13.png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6786578" y="1969144"/>
            <a:ext cx="2071702" cy="1480693"/>
          </a:xfrm>
          <a:prstGeom prst="rect">
            <a:avLst/>
          </a:prstGeom>
          <a:noFill/>
        </p:spPr>
      </p:pic>
      <p:pic>
        <p:nvPicPr>
          <p:cNvPr id="9" name="Рисунок 28" descr="разгон_осц.pn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t="20189" r="10246" b="31093"/>
          <a:stretch>
            <a:fillRect/>
          </a:stretch>
        </p:blipFill>
        <p:spPr bwMode="auto">
          <a:xfrm>
            <a:off x="0" y="3786190"/>
            <a:ext cx="4071934" cy="1338320"/>
          </a:xfrm>
          <a:prstGeom prst="rect">
            <a:avLst/>
          </a:prstGeom>
          <a:noFill/>
        </p:spPr>
      </p:pic>
      <p:pic>
        <p:nvPicPr>
          <p:cNvPr id="10" name="Рисунок 37" descr="Номер_14.png"/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/>
          <a:stretch>
            <a:fillRect/>
          </a:stretch>
        </p:blipFill>
        <p:spPr bwMode="auto">
          <a:xfrm>
            <a:off x="4500562" y="3616763"/>
            <a:ext cx="2071702" cy="1397019"/>
          </a:xfrm>
          <a:prstGeom prst="rect">
            <a:avLst/>
          </a:prstGeom>
          <a:noFill/>
        </p:spPr>
      </p:pic>
      <p:pic>
        <p:nvPicPr>
          <p:cNvPr id="11" name="Рисунок 38" descr="Номер_15.png"/>
          <p:cNvPicPr>
            <a:picLocks noChangeAspect="1" noChangeArrowheads="1"/>
          </p:cNvPicPr>
          <p:nvPr/>
        </p:nvPicPr>
        <p:blipFill>
          <a:blip r:embed="rId8">
            <a:lum bright="-20000" contrast="30000"/>
          </a:blip>
          <a:srcRect/>
          <a:stretch>
            <a:fillRect/>
          </a:stretch>
        </p:blipFill>
        <p:spPr bwMode="auto">
          <a:xfrm>
            <a:off x="6715140" y="3549638"/>
            <a:ext cx="2129412" cy="1417379"/>
          </a:xfrm>
          <a:prstGeom prst="rect">
            <a:avLst/>
          </a:prstGeom>
          <a:noFill/>
        </p:spPr>
      </p:pic>
      <p:pic>
        <p:nvPicPr>
          <p:cNvPr id="12" name="Рисунок 29" descr="эксплуат_осц.png"/>
          <p:cNvPicPr>
            <a:picLocks noChangeAspect="1" noChangeArrowheads="1"/>
          </p:cNvPicPr>
          <p:nvPr/>
        </p:nvPicPr>
        <p:blipFill>
          <a:blip r:embed="rId9">
            <a:lum bright="-20000" contrast="40000"/>
          </a:blip>
          <a:srcRect t="35844" r="10246" b="38319"/>
          <a:stretch>
            <a:fillRect/>
          </a:stretch>
        </p:blipFill>
        <p:spPr bwMode="auto">
          <a:xfrm>
            <a:off x="0" y="5429264"/>
            <a:ext cx="4399887" cy="1000132"/>
          </a:xfrm>
          <a:prstGeom prst="rect">
            <a:avLst/>
          </a:prstGeom>
          <a:noFill/>
        </p:spPr>
      </p:pic>
      <p:pic>
        <p:nvPicPr>
          <p:cNvPr id="13" name="Рисунок 39" descr="Номер_16.png"/>
          <p:cNvPicPr>
            <a:picLocks noChangeAspect="1" noChangeArrowheads="1"/>
          </p:cNvPicPr>
          <p:nvPr/>
        </p:nvPicPr>
        <p:blipFill>
          <a:blip r:embed="rId10">
            <a:lum bright="-20000" contrast="30000"/>
          </a:blip>
          <a:srcRect/>
          <a:stretch>
            <a:fillRect/>
          </a:stretch>
        </p:blipFill>
        <p:spPr bwMode="auto">
          <a:xfrm>
            <a:off x="4572000" y="5143512"/>
            <a:ext cx="2071702" cy="1424449"/>
          </a:xfrm>
          <a:prstGeom prst="rect">
            <a:avLst/>
          </a:prstGeom>
          <a:noFill/>
        </p:spPr>
      </p:pic>
      <p:pic>
        <p:nvPicPr>
          <p:cNvPr id="14" name="Рисунок 40" descr="Номер_17.png"/>
          <p:cNvPicPr>
            <a:picLocks noChangeAspect="1" noChangeArrowheads="1"/>
          </p:cNvPicPr>
          <p:nvPr/>
        </p:nvPicPr>
        <p:blipFill>
          <a:blip r:embed="rId11">
            <a:lum bright="-20000" contrast="30000"/>
          </a:blip>
          <a:srcRect/>
          <a:stretch>
            <a:fillRect/>
          </a:stretch>
        </p:blipFill>
        <p:spPr bwMode="auto">
          <a:xfrm>
            <a:off x="6715140" y="5072074"/>
            <a:ext cx="2160875" cy="149061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0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Характерные фрагменты </a:t>
            </a:r>
            <a:r>
              <a:rPr lang="ru-RU" sz="1400" b="1" dirty="0" smtClean="0"/>
              <a:t>осциллограмм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с </a:t>
            </a:r>
            <a:r>
              <a:rPr lang="ru-RU" sz="1400" b="1" dirty="0" smtClean="0"/>
              <a:t> реализациями угловых </a:t>
            </a:r>
            <a:r>
              <a:rPr lang="ru-RU" sz="1400" b="1" dirty="0"/>
              <a:t>деформаций </a:t>
            </a:r>
            <a:r>
              <a:rPr lang="ru-RU" sz="1400" b="1" dirty="0" smtClean="0"/>
              <a:t>торсиона 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1928802"/>
            <a:ext cx="1079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Стоповый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0"/>
            <a:ext cx="4286248" cy="569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истограммы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распределения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cs typeface="Arial" pitchFamily="34" charset="0"/>
              </a:rPr>
              <a:t>деформаций </a:t>
            </a:r>
            <a:r>
              <a:rPr lang="ru-RU" sz="1500" b="1" dirty="0" smtClean="0">
                <a:solidFill>
                  <a:schemeClr val="bg1"/>
                </a:solidFill>
                <a:cs typeface="Arial" pitchFamily="34" charset="0"/>
              </a:rPr>
              <a:t>торсио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на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6488668"/>
            <a:ext cx="987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средних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6429396"/>
            <a:ext cx="1634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амплитудных </a:t>
            </a:r>
            <a:endParaRPr lang="ru-RU" sz="1400" b="1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3500438"/>
            <a:ext cx="939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Тяговый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71604" y="507207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Разгон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71538" y="6429396"/>
            <a:ext cx="21431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Эксплуатационный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42" descr="Номер_10.png"/>
          <p:cNvPicPr>
            <a:picLocks noChangeAspect="1" noChangeArrowheads="1"/>
          </p:cNvPicPr>
          <p:nvPr/>
        </p:nvPicPr>
        <p:blipFill>
          <a:blip r:embed="rId12">
            <a:lum bright="-20000" contrast="30000"/>
          </a:blip>
          <a:srcRect/>
          <a:stretch>
            <a:fillRect/>
          </a:stretch>
        </p:blipFill>
        <p:spPr bwMode="auto">
          <a:xfrm>
            <a:off x="4500562" y="500042"/>
            <a:ext cx="2071702" cy="1428256"/>
          </a:xfrm>
          <a:prstGeom prst="rect">
            <a:avLst/>
          </a:prstGeom>
          <a:noFill/>
        </p:spPr>
      </p:pic>
      <p:pic>
        <p:nvPicPr>
          <p:cNvPr id="5" name="Рисунок 41" descr="Номер_11.png"/>
          <p:cNvPicPr>
            <a:picLocks noChangeAspect="1" noChangeArrowheads="1"/>
          </p:cNvPicPr>
          <p:nvPr/>
        </p:nvPicPr>
        <p:blipFill>
          <a:blip r:embed="rId13">
            <a:lum bright="-20000" contrast="30000"/>
          </a:blip>
          <a:srcRect/>
          <a:stretch>
            <a:fillRect/>
          </a:stretch>
        </p:blipFill>
        <p:spPr bwMode="auto">
          <a:xfrm>
            <a:off x="6786578" y="500042"/>
            <a:ext cx="2071702" cy="143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85794"/>
          <a:ext cx="8072491" cy="1815975"/>
        </p:xfrm>
        <a:graphic>
          <a:graphicData uri="http://schemas.openxmlformats.org/drawingml/2006/table">
            <a:tbl>
              <a:tblPr/>
              <a:tblGrid>
                <a:gridCol w="971666"/>
                <a:gridCol w="480718"/>
                <a:gridCol w="480718"/>
                <a:gridCol w="363096"/>
                <a:gridCol w="480718"/>
                <a:gridCol w="480718"/>
                <a:gridCol w="480718"/>
                <a:gridCol w="362245"/>
                <a:gridCol w="480718"/>
                <a:gridCol w="480718"/>
                <a:gridCol w="480718"/>
                <a:gridCol w="363096"/>
                <a:gridCol w="480718"/>
                <a:gridCol w="480718"/>
                <a:gridCol w="480718"/>
                <a:gridCol w="362245"/>
                <a:gridCol w="362245"/>
              </a:tblGrid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 цикла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Стоповый 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Тяговый 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разгона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Эксплуатационный режим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85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, </a:t>
                      </a:r>
                      <a:r>
                        <a:rPr kumimoji="0" lang="ru-RU" sz="1400" kern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kumimoji="0" lang="en-US" sz="1400" kern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10-3</a:t>
                      </a:r>
                      <a:endParaRPr kumimoji="0" lang="ru-RU" sz="1400" kern="1200" baseline="30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85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400" kern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kumimoji="0" lang="en-US" sz="1400" kern="1200" baseline="30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10-3</a:t>
                      </a:r>
                      <a:endParaRPr kumimoji="0" lang="ru-RU" sz="1400" kern="1200" baseline="30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- 0,044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- 0,785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- 0,711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- 0,695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Экспериментальные значения параметров цикла деформаций торсиона (рад)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00034" y="2071678"/>
          <a:ext cx="182562" cy="190500"/>
        </p:xfrm>
        <a:graphic>
          <a:graphicData uri="http://schemas.openxmlformats.org/presentationml/2006/ole">
            <p:oleObj spid="_x0000_s18434" name="Формула" r:id="rId3" imgW="177646" imgH="190335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00034" y="1785926"/>
          <a:ext cx="168275" cy="190500"/>
        </p:xfrm>
        <a:graphic>
          <a:graphicData uri="http://schemas.openxmlformats.org/presentationml/2006/ole">
            <p:oleObj spid="_x0000_s18435" name="Формула" r:id="rId4" imgW="164957" imgH="190335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7158" y="2928934"/>
            <a:ext cx="83582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Выводы: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характер </a:t>
            </a:r>
            <a:r>
              <a:rPr lang="ru-RU" dirty="0"/>
              <a:t>циклов нагружения </a:t>
            </a:r>
            <a:r>
              <a:rPr lang="ru-RU" dirty="0" smtClean="0"/>
              <a:t>торсионного </a:t>
            </a:r>
            <a:r>
              <a:rPr lang="ru-RU" dirty="0"/>
              <a:t>вала в большинстве режимов </a:t>
            </a:r>
            <a:r>
              <a:rPr lang="ru-RU" dirty="0" smtClean="0"/>
              <a:t>асимметричный;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</a:t>
            </a:r>
            <a:r>
              <a:rPr lang="ru-RU" dirty="0" smtClean="0"/>
              <a:t>прочнение </a:t>
            </a:r>
            <a:r>
              <a:rPr lang="ru-RU" dirty="0"/>
              <a:t>вала путем </a:t>
            </a:r>
            <a:r>
              <a:rPr lang="ru-RU" dirty="0" smtClean="0"/>
              <a:t>заневоливания </a:t>
            </a:r>
            <a:r>
              <a:rPr lang="ru-RU" dirty="0" smtClean="0"/>
              <a:t>недопустимо;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</a:t>
            </a:r>
            <a:r>
              <a:rPr lang="ru-RU" dirty="0" smtClean="0"/>
              <a:t>иагностика </a:t>
            </a:r>
            <a:r>
              <a:rPr lang="ru-RU" dirty="0"/>
              <a:t>и постоянный контроль над </a:t>
            </a:r>
            <a:r>
              <a:rPr lang="ru-RU" dirty="0" smtClean="0"/>
              <a:t>эксплуатационными </a:t>
            </a:r>
            <a:r>
              <a:rPr lang="ru-RU" dirty="0"/>
              <a:t>деформациями </a:t>
            </a:r>
            <a:r>
              <a:rPr lang="ru-RU" dirty="0" smtClean="0"/>
              <a:t>торсионов </a:t>
            </a:r>
            <a:r>
              <a:rPr lang="ru-RU" dirty="0"/>
              <a:t>необходимы для контроля и </a:t>
            </a:r>
            <a:r>
              <a:rPr lang="ru-RU" dirty="0" smtClean="0"/>
              <a:t>управления </a:t>
            </a:r>
            <a:r>
              <a:rPr lang="ru-RU" dirty="0"/>
              <a:t>амплитудой колебаний ведущих элементов </a:t>
            </a:r>
            <a:r>
              <a:rPr lang="ru-RU" dirty="0" smtClean="0"/>
              <a:t>МСХ</a:t>
            </a:r>
            <a:r>
              <a:rPr lang="ru-RU" dirty="0" smtClean="0"/>
              <a:t>;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э</a:t>
            </a:r>
            <a:r>
              <a:rPr lang="ru-RU" dirty="0" smtClean="0"/>
              <a:t>кспериментальные </a:t>
            </a:r>
            <a:r>
              <a:rPr lang="ru-RU" dirty="0"/>
              <a:t>выборки </a:t>
            </a:r>
            <a:r>
              <a:rPr lang="ru-RU" dirty="0" smtClean="0"/>
              <a:t>деформаций, могут быть </a:t>
            </a:r>
            <a:r>
              <a:rPr lang="ru-RU" dirty="0"/>
              <a:t>использованы для расчетных блоков </a:t>
            </a:r>
            <a:r>
              <a:rPr lang="ru-RU" dirty="0" smtClean="0"/>
              <a:t>нагружений </a:t>
            </a:r>
            <a:r>
              <a:rPr lang="ru-RU" dirty="0"/>
              <a:t>при оценке прочностной надежности </a:t>
            </a:r>
            <a:r>
              <a:rPr lang="ru-RU" dirty="0" smtClean="0"/>
              <a:t>торсионов.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071802" y="6143644"/>
            <a:ext cx="28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Спасибо за внимание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321</Words>
  <Application>Microsoft Office PowerPoint</Application>
  <PresentationFormat>Экран (4:3)</PresentationFormat>
  <Paragraphs>97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Поток</vt:lpstr>
      <vt:lpstr>Формула</vt:lpstr>
      <vt:lpstr>Диагностика и эксплуатационный контроль деформаций торсионов механической бесступенчатой передачи с внутренней силовой функцией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49</cp:revision>
  <dcterms:created xsi:type="dcterms:W3CDTF">2020-10-26T12:19:02Z</dcterms:created>
  <dcterms:modified xsi:type="dcterms:W3CDTF">2020-10-27T11:17:52Z</dcterms:modified>
</cp:coreProperties>
</file>