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63" r:id="rId2"/>
    <p:sldId id="264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DD479-8271-4F02-AFDD-99A8F914B07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FAE70-3C7C-45A0-8F87-57DEE55AD7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22.jpe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31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Использование процедур Монте-Карло для оценки вероятности безотказной работы торсионов передачи Благонравова</a:t>
            </a:r>
            <a:endParaRPr lang="ru-RU" sz="40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8501122" cy="10001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к.т.н., доцент А.В. </a:t>
            </a:r>
            <a:r>
              <a:rPr lang="ru-RU" sz="2000" b="1" dirty="0" smtClean="0">
                <a:solidFill>
                  <a:schemeClr val="bg1"/>
                </a:solidFill>
              </a:rPr>
              <a:t>Юркевич, Институт </a:t>
            </a:r>
            <a:r>
              <a:rPr lang="ru-RU" sz="2000" b="1" dirty="0" smtClean="0">
                <a:solidFill>
                  <a:schemeClr val="bg1"/>
                </a:solidFill>
              </a:rPr>
              <a:t>машиноведения УрО РАН</a:t>
            </a: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ст</a:t>
            </a:r>
            <a:r>
              <a:rPr lang="ru-RU" sz="2000" b="1" dirty="0" smtClean="0">
                <a:solidFill>
                  <a:schemeClr val="bg1"/>
                </a:solidFill>
              </a:rPr>
              <a:t>. преподаватель Л.Н. </a:t>
            </a:r>
            <a:r>
              <a:rPr lang="ru-RU" sz="2000" b="1" dirty="0" smtClean="0">
                <a:solidFill>
                  <a:schemeClr val="bg1"/>
                </a:solidFill>
              </a:rPr>
              <a:t>Юркевич, </a:t>
            </a:r>
            <a:r>
              <a:rPr lang="ru-RU" sz="2000" b="1" dirty="0" smtClean="0">
                <a:solidFill>
                  <a:schemeClr val="bg1"/>
                </a:solidFill>
              </a:rPr>
              <a:t>Курганский государственный </a:t>
            </a:r>
            <a:r>
              <a:rPr lang="ru-RU" sz="2000" b="1" dirty="0" smtClean="0">
                <a:solidFill>
                  <a:schemeClr val="bg1"/>
                </a:solidFill>
              </a:rPr>
              <a:t>университет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5052" cy="1076704"/>
          </a:xfrm>
        </p:spPr>
        <p:txBody>
          <a:bodyPr/>
          <a:lstStyle/>
          <a:p>
            <a:pPr algn="ctr"/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200" dirty="0" smtClean="0">
                <a:solidFill>
                  <a:schemeClr val="tx2"/>
                </a:solidFill>
                <a:latin typeface="+mn-lt"/>
              </a:rPr>
              <a:t>Теоретические предпосылки использования метода: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8786874" cy="53578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Вероятность безотказной работы P – важнейший показатель надежности конструкции деталей машин,  функционирующих в условиях случайного нагружения. Это в полной мере относится к торсионам  механической бесступенчатой передачи Благонравова.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За вероятность их безотказной работы принимается  вероятность превышения предела выносливости материала  τ</a:t>
            </a:r>
            <a:r>
              <a:rPr lang="ru-RU" sz="1600" baseline="-25000" dirty="0" smtClean="0">
                <a:solidFill>
                  <a:schemeClr val="bg1"/>
                </a:solidFill>
              </a:rPr>
              <a:t>-1</a:t>
            </a:r>
            <a:r>
              <a:rPr lang="ru-RU" sz="1600" dirty="0" smtClean="0">
                <a:solidFill>
                  <a:schemeClr val="bg1"/>
                </a:solidFill>
              </a:rPr>
              <a:t> над  действующими эксплуатационными  напряжениями в торсионе, приведенными к расчетным эквивалентным </a:t>
            </a:r>
            <a:r>
              <a:rPr lang="ru-RU" sz="1600" dirty="0" err="1" smtClean="0">
                <a:solidFill>
                  <a:schemeClr val="bg1"/>
                </a:solidFill>
              </a:rPr>
              <a:t>τ</a:t>
            </a:r>
            <a:r>
              <a:rPr lang="ru-RU" sz="1600" baseline="-25000" dirty="0" err="1" smtClean="0">
                <a:solidFill>
                  <a:schemeClr val="bg1"/>
                </a:solidFill>
              </a:rPr>
              <a:t>е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Для количественной оценки вероятности безотказной работы Р деталей машин предложено использовать  функцию неразрушимости </a:t>
            </a:r>
            <a:r>
              <a:rPr lang="ru-RU" sz="1600" dirty="0" err="1" smtClean="0">
                <a:solidFill>
                  <a:schemeClr val="bg1"/>
                </a:solidFill>
              </a:rPr>
              <a:t>ψ</a:t>
            </a:r>
            <a:r>
              <a:rPr lang="ru-RU" sz="1600" dirty="0" smtClean="0">
                <a:solidFill>
                  <a:schemeClr val="bg1"/>
                </a:solidFill>
              </a:rPr>
              <a:t>, А.Р. Ржаницына , представляющую собой композицию случайных величин несущей способности и действующей нагрузки. Для торсионов бесступенчатой передачи  испытывающих в эксплуатации циклические деформации кручения  эта функция принимает вид:  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ψ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τ</a:t>
            </a:r>
            <a:r>
              <a:rPr lang="ru-RU" sz="16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-1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</a:t>
            </a:r>
            <a:r>
              <a:rPr lang="ru-RU" sz="1600" baseline="-300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sz="1600" dirty="0" smtClean="0">
                <a:solidFill>
                  <a:schemeClr val="bg1"/>
                </a:solidFill>
              </a:rPr>
              <a:t>где τ</a:t>
            </a:r>
            <a:r>
              <a:rPr lang="ru-RU" sz="1600" baseline="-25000" dirty="0" smtClean="0">
                <a:solidFill>
                  <a:schemeClr val="bg1"/>
                </a:solidFill>
              </a:rPr>
              <a:t>-1 </a:t>
            </a:r>
            <a:r>
              <a:rPr lang="ru-RU" sz="1600" dirty="0" smtClean="0">
                <a:solidFill>
                  <a:schemeClr val="bg1"/>
                </a:solidFill>
              </a:rPr>
              <a:t>– предел выносливости материала торсиона при кручении.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Действующие касательные напряжения в торсионе, приведенные к эквивалентному симметричному циклу определяются </a:t>
            </a:r>
            <a:r>
              <a:rPr lang="ru-RU" sz="1600" i="1" dirty="0" smtClean="0">
                <a:solidFill>
                  <a:schemeClr val="bg1"/>
                </a:solidFill>
              </a:rPr>
              <a:t>по формуле: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τ</a:t>
            </a:r>
            <a:r>
              <a:rPr lang="ru-RU" sz="1600" baseline="-25000" dirty="0" err="1" smtClean="0">
                <a:solidFill>
                  <a:schemeClr val="bg1"/>
                </a:solidFill>
              </a:rPr>
              <a:t>е</a:t>
            </a:r>
            <a:r>
              <a:rPr lang="ru-RU" sz="1600" dirty="0" err="1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= </a:t>
            </a:r>
            <a:r>
              <a:rPr lang="ru-RU" sz="1600" dirty="0" err="1" smtClean="0">
                <a:solidFill>
                  <a:schemeClr val="bg1"/>
                </a:solidFill>
              </a:rPr>
              <a:t>K</a:t>
            </a:r>
            <a:r>
              <a:rPr lang="ru-RU" sz="1600" baseline="-25000" dirty="0" err="1" smtClean="0">
                <a:solidFill>
                  <a:schemeClr val="bg1"/>
                </a:solidFill>
              </a:rPr>
              <a:t>τD</a:t>
            </a:r>
            <a:r>
              <a:rPr lang="ru-RU" sz="1600" dirty="0" err="1" smtClean="0">
                <a:solidFill>
                  <a:schemeClr val="bg1"/>
                </a:solidFill>
              </a:rPr>
              <a:t> τ</a:t>
            </a:r>
            <a:r>
              <a:rPr lang="ru-RU" sz="1600" baseline="-25000" dirty="0" err="1" smtClean="0">
                <a:solidFill>
                  <a:schemeClr val="bg1"/>
                </a:solidFill>
              </a:rPr>
              <a:t>a</a:t>
            </a:r>
            <a:r>
              <a:rPr lang="ru-RU" sz="1600" dirty="0" err="1" smtClean="0">
                <a:solidFill>
                  <a:schemeClr val="bg1"/>
                </a:solidFill>
              </a:rPr>
              <a:t>+ ψ</a:t>
            </a:r>
            <a:r>
              <a:rPr lang="ru-RU" sz="1600" baseline="-25000" dirty="0" err="1" smtClean="0">
                <a:solidFill>
                  <a:schemeClr val="bg1"/>
                </a:solidFill>
              </a:rPr>
              <a:t>ττm</a:t>
            </a:r>
            <a:r>
              <a:rPr lang="ru-RU" sz="1600" dirty="0" err="1" smtClean="0">
                <a:solidFill>
                  <a:schemeClr val="bg1"/>
                </a:solidFill>
              </a:rPr>
              <a:t>,    </a:t>
            </a:r>
            <a:r>
              <a:rPr lang="ru-RU" sz="1600" dirty="0" smtClean="0">
                <a:solidFill>
                  <a:schemeClr val="bg1"/>
                </a:solidFill>
              </a:rPr>
              <a:t>где </a:t>
            </a:r>
            <a:r>
              <a:rPr lang="en-US" sz="1600" dirty="0" smtClean="0">
                <a:solidFill>
                  <a:schemeClr val="bg1"/>
                </a:solidFill>
              </a:rPr>
              <a:t> t</a:t>
            </a:r>
            <a:r>
              <a:rPr lang="en-US" sz="1600" baseline="-25000" dirty="0" smtClean="0">
                <a:solidFill>
                  <a:schemeClr val="bg1"/>
                </a:solidFill>
              </a:rPr>
              <a:t>m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bg1"/>
                </a:solidFill>
              </a:rPr>
              <a:t>a</a:t>
            </a:r>
            <a:r>
              <a:rPr lang="ru-RU" sz="1600" dirty="0" smtClean="0">
                <a:solidFill>
                  <a:schemeClr val="bg1"/>
                </a:solidFill>
              </a:rPr>
              <a:t> – соответственно среднее и амплитудное значения касательных напряжений 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Вероятность безотказной работы Р и вероятность отказа  </a:t>
            </a:r>
            <a:r>
              <a:rPr lang="ru-RU" sz="1600" i="1" dirty="0" err="1" smtClean="0">
                <a:solidFill>
                  <a:schemeClr val="bg1"/>
                </a:solidFill>
              </a:rPr>
              <a:t>Р</a:t>
            </a:r>
            <a:r>
              <a:rPr lang="ru-RU" sz="1600" i="1" baseline="-25000" dirty="0" err="1" smtClean="0">
                <a:solidFill>
                  <a:schemeClr val="bg1"/>
                </a:solidFill>
              </a:rPr>
              <a:t>отк</a:t>
            </a:r>
            <a:r>
              <a:rPr lang="ru-RU" sz="1600" dirty="0" smtClean="0">
                <a:solidFill>
                  <a:schemeClr val="bg1"/>
                </a:solidFill>
              </a:rPr>
              <a:t> будут определяться </a:t>
            </a:r>
            <a:r>
              <a:rPr lang="ru-RU" sz="1600" i="1" dirty="0" smtClean="0">
                <a:solidFill>
                  <a:schemeClr val="bg1"/>
                </a:solidFill>
              </a:rPr>
              <a:t>по формулам: </a:t>
            </a:r>
          </a:p>
          <a:p>
            <a:endParaRPr lang="ru-RU" sz="1600" dirty="0" smtClean="0"/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25605" name="Object 10"/>
          <p:cNvGraphicFramePr>
            <a:graphicFrameLocks noChangeAspect="1"/>
          </p:cNvGraphicFramePr>
          <p:nvPr/>
        </p:nvGraphicFramePr>
        <p:xfrm>
          <a:off x="1500166" y="5715016"/>
          <a:ext cx="1677987" cy="714375"/>
        </p:xfrm>
        <a:graphic>
          <a:graphicData uri="http://schemas.openxmlformats.org/presentationml/2006/ole">
            <p:oleObj spid="_x0000_s25605" name="Формула" r:id="rId3" imgW="1091726" imgH="482391" progId="Equation.3">
              <p:embed/>
            </p:oleObj>
          </a:graphicData>
        </a:graphic>
      </p:graphicFrame>
      <p:graphicFrame>
        <p:nvGraphicFramePr>
          <p:cNvPr id="25606" name="Object 9"/>
          <p:cNvGraphicFramePr>
            <a:graphicFrameLocks noChangeAspect="1"/>
          </p:cNvGraphicFramePr>
          <p:nvPr/>
        </p:nvGraphicFramePr>
        <p:xfrm>
          <a:off x="3428992" y="5715016"/>
          <a:ext cx="1693863" cy="642937"/>
        </p:xfrm>
        <a:graphic>
          <a:graphicData uri="http://schemas.openxmlformats.org/presentationml/2006/ole">
            <p:oleObj spid="_x0000_s25606" name="Формула" r:id="rId4" imgW="1231366" imgH="482391" progId="Equation.3">
              <p:embed/>
            </p:oleObj>
          </a:graphicData>
        </a:graphic>
      </p:graphicFrame>
      <p:graphicFrame>
        <p:nvGraphicFramePr>
          <p:cNvPr id="25607" name="Object 8"/>
          <p:cNvGraphicFramePr>
            <a:graphicFrameLocks noChangeAspect="1"/>
          </p:cNvGraphicFramePr>
          <p:nvPr/>
        </p:nvGraphicFramePr>
        <p:xfrm>
          <a:off x="5500694" y="5786454"/>
          <a:ext cx="555625" cy="301625"/>
        </p:xfrm>
        <a:graphic>
          <a:graphicData uri="http://schemas.openxmlformats.org/presentationml/2006/ole">
            <p:oleObj spid="_x0000_s25607" name="Формула" r:id="rId5" imgW="36828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072198" y="5715016"/>
            <a:ext cx="242887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- плотность </a:t>
            </a:r>
            <a:r>
              <a:rPr lang="ru-RU" sz="1400" dirty="0" smtClean="0">
                <a:solidFill>
                  <a:schemeClr val="bg1"/>
                </a:solidFill>
              </a:rPr>
              <a:t>распределения случайной величины  </a:t>
            </a:r>
            <a:r>
              <a:rPr lang="ru-RU" sz="1400" dirty="0" err="1" smtClean="0">
                <a:solidFill>
                  <a:schemeClr val="bg1"/>
                </a:solidFill>
              </a:rPr>
              <a:t>ψ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4285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cap="all" dirty="0" smtClean="0"/>
              <a:t>Методика </a:t>
            </a:r>
            <a:r>
              <a:rPr lang="ru-RU" b="1" cap="all" dirty="0" smtClean="0"/>
              <a:t> использования  процедур  </a:t>
            </a:r>
            <a:r>
              <a:rPr lang="ru-RU" b="1" cap="all" dirty="0" err="1" smtClean="0"/>
              <a:t>монте</a:t>
            </a:r>
            <a:r>
              <a:rPr lang="ru-RU" b="1" cap="all" dirty="0" smtClean="0"/>
              <a:t> </a:t>
            </a:r>
            <a:r>
              <a:rPr lang="ru-RU" b="1" cap="all" dirty="0" smtClean="0"/>
              <a:t>– </a:t>
            </a:r>
            <a:r>
              <a:rPr lang="ru-RU" b="1" cap="all" dirty="0" err="1" smtClean="0"/>
              <a:t>карло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85794"/>
            <a:ext cx="89077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Методика статистического моделирования (метод </a:t>
            </a:r>
            <a:r>
              <a:rPr lang="ru-RU" dirty="0" err="1" smtClean="0"/>
              <a:t>Монте</a:t>
            </a:r>
            <a:r>
              <a:rPr lang="ru-RU" dirty="0" smtClean="0"/>
              <a:t> – Карло) </a:t>
            </a:r>
            <a:r>
              <a:rPr lang="ru-RU" dirty="0" smtClean="0"/>
              <a:t>реализована </a:t>
            </a:r>
            <a:r>
              <a:rPr lang="ru-RU" dirty="0" smtClean="0"/>
              <a:t>в процессоре </a:t>
            </a:r>
            <a:r>
              <a:rPr lang="ru-RU" dirty="0" smtClean="0"/>
              <a:t> </a:t>
            </a:r>
            <a:r>
              <a:rPr lang="ru-RU" dirty="0" err="1" smtClean="0"/>
              <a:t>MathCad</a:t>
            </a:r>
            <a:r>
              <a:rPr lang="ru-RU" dirty="0" smtClean="0"/>
              <a:t>. Сущность метода достаточно проста. </a:t>
            </a:r>
          </a:p>
          <a:p>
            <a:r>
              <a:rPr lang="ru-RU" dirty="0" smtClean="0"/>
              <a:t>В соответствии с заданными гистограммой или аналитически распределениями</a:t>
            </a:r>
          </a:p>
          <a:p>
            <a:r>
              <a:rPr lang="ru-RU" dirty="0" smtClean="0"/>
              <a:t> разыгрываются случайные величины.   </a:t>
            </a:r>
            <a:r>
              <a:rPr lang="ru-RU" dirty="0" smtClean="0"/>
              <a:t>При </a:t>
            </a:r>
            <a:r>
              <a:rPr lang="ru-RU" dirty="0" smtClean="0"/>
              <a:t>розыгрыше </a:t>
            </a:r>
            <a:r>
              <a:rPr lang="ru-RU" dirty="0" err="1" smtClean="0"/>
              <a:t>ε</a:t>
            </a:r>
            <a:r>
              <a:rPr lang="ru-RU" baseline="-25000" dirty="0" err="1" smtClean="0"/>
              <a:t>m</a:t>
            </a:r>
            <a:r>
              <a:rPr lang="en-US" baseline="-25000" dirty="0" err="1" smtClean="0"/>
              <a:t>i</a:t>
            </a:r>
            <a:r>
              <a:rPr lang="ru-RU" dirty="0" smtClean="0"/>
              <a:t>, </a:t>
            </a:r>
            <a:r>
              <a:rPr lang="ru-RU" dirty="0" err="1" smtClean="0"/>
              <a:t>ε</a:t>
            </a:r>
            <a:r>
              <a:rPr lang="ru-RU" baseline="-25000" dirty="0" err="1" smtClean="0"/>
              <a:t>a</a:t>
            </a:r>
            <a:r>
              <a:rPr lang="he-IL" dirty="0" smtClean="0"/>
              <a:t>׀</a:t>
            </a:r>
            <a:r>
              <a:rPr lang="ru-RU" dirty="0" err="1" smtClean="0"/>
              <a:t>ε</a:t>
            </a:r>
            <a:r>
              <a:rPr lang="ru-RU" baseline="-25000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выбирают значение равномерно распределенной от 0 до </a:t>
            </a:r>
            <a:r>
              <a:rPr lang="ru-RU" dirty="0" smtClean="0"/>
              <a:t>1 случайной </a:t>
            </a:r>
            <a:r>
              <a:rPr lang="ru-RU" dirty="0" smtClean="0"/>
              <a:t>величины </a:t>
            </a:r>
            <a:r>
              <a:rPr lang="ru-RU" dirty="0" err="1" smtClean="0"/>
              <a:t>γ</a:t>
            </a:r>
            <a:r>
              <a:rPr lang="ru-RU" baseline="-25000" dirty="0" err="1" smtClean="0"/>
              <a:t>i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Получение </a:t>
            </a:r>
            <a:r>
              <a:rPr lang="ru-RU" dirty="0" smtClean="0"/>
              <a:t>величины </a:t>
            </a:r>
            <a:r>
              <a:rPr lang="ru-RU" i="1" dirty="0" err="1" smtClean="0"/>
              <a:t>x</a:t>
            </a:r>
            <a:r>
              <a:rPr lang="ru-RU" baseline="-25000" dirty="0" err="1" smtClean="0"/>
              <a:t>i</a:t>
            </a:r>
            <a:r>
              <a:rPr lang="ru-RU" dirty="0" smtClean="0"/>
              <a:t> с заданным </a:t>
            </a:r>
            <a:r>
              <a:rPr lang="ru-RU" dirty="0" smtClean="0"/>
              <a:t>гистограммой распределением</a:t>
            </a:r>
            <a:r>
              <a:rPr lang="ru-RU" dirty="0" smtClean="0"/>
              <a:t>, получают решением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Далее с ними производят действия в соответствии с заданной функциональной  </a:t>
            </a:r>
          </a:p>
          <a:p>
            <a:r>
              <a:rPr lang="ru-RU" dirty="0" smtClean="0"/>
              <a:t>зависимостью. В результате расчета получают одну реализацию рассматриваемого </a:t>
            </a:r>
          </a:p>
          <a:p>
            <a:r>
              <a:rPr lang="ru-RU" dirty="0" smtClean="0"/>
              <a:t>процесса. Набор </a:t>
            </a:r>
            <a:r>
              <a:rPr lang="ru-RU" dirty="0" smtClean="0"/>
              <a:t> таких </a:t>
            </a:r>
            <a:r>
              <a:rPr lang="ru-RU" dirty="0" smtClean="0"/>
              <a:t>реализаций формирует выборку генеральной совокупности </a:t>
            </a:r>
          </a:p>
          <a:p>
            <a:r>
              <a:rPr lang="ru-RU" dirty="0" smtClean="0"/>
              <a:t>исследуемой функции. Количество розыгрышей (испытаний) выбирают из условия </a:t>
            </a:r>
          </a:p>
          <a:p>
            <a:r>
              <a:rPr lang="ru-RU" dirty="0" smtClean="0"/>
              <a:t>получения ошибки вычислений не выше заданной. 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928926" y="2643182"/>
          <a:ext cx="2071702" cy="793568"/>
        </p:xfrm>
        <a:graphic>
          <a:graphicData uri="http://schemas.openxmlformats.org/presentationml/2006/ole">
            <p:oleObj spid="_x0000_s21505" name="Формула" r:id="rId3" imgW="1104900" imgH="43180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285984" y="5214950"/>
          <a:ext cx="3838138" cy="892179"/>
        </p:xfrm>
        <a:graphic>
          <a:graphicData uri="http://schemas.openxmlformats.org/presentationml/2006/ole">
            <p:oleObj spid="_x0000_s21507" name="Формула" r:id="rId4" imgW="21209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Рис_1_Обработка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2786058"/>
            <a:ext cx="4429156" cy="3312329"/>
          </a:xfrm>
          <a:prstGeom prst="rect">
            <a:avLst/>
          </a:prstGeom>
          <a:noFill/>
        </p:spPr>
      </p:pic>
      <p:pic>
        <p:nvPicPr>
          <p:cNvPr id="20481" name="Рисунок 3" descr="Рисунок1_б_обработка_суммарная_11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2857488" y="2900440"/>
            <a:ext cx="6286512" cy="395756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0" y="14285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Схематизация процесса деформаций торсиона,   выполненная при помощи ПО «PowerGraph»</a:t>
            </a:r>
          </a:p>
          <a:p>
            <a:pPr algn="ctr"/>
            <a:r>
              <a:rPr lang="ru-RU" sz="2000" dirty="0" smtClean="0"/>
              <a:t> (прямо пропорциональных касательным напряжениям </a:t>
            </a:r>
            <a:r>
              <a:rPr lang="ru-RU" sz="2000" dirty="0" err="1" smtClean="0"/>
              <a:t>τ</a:t>
            </a:r>
            <a:r>
              <a:rPr lang="en-US" sz="2000" baseline="-25000" dirty="0" err="1" smtClean="0"/>
              <a:t>i</a:t>
            </a:r>
            <a:r>
              <a:rPr lang="ru-RU" sz="2000" dirty="0" smtClean="0"/>
              <a:t> = (</a:t>
            </a:r>
            <a:r>
              <a:rPr lang="ru-RU" sz="2000" dirty="0" err="1" smtClean="0"/>
              <a:t>с</a:t>
            </a:r>
            <a:r>
              <a:rPr lang="ru-RU" sz="2000" baseline="-25000" dirty="0" err="1" smtClean="0"/>
              <a:t>Т</a:t>
            </a:r>
            <a:r>
              <a:rPr lang="ru-RU" sz="2000" dirty="0" smtClean="0"/>
              <a:t>/0,2</a:t>
            </a:r>
            <a:r>
              <a:rPr lang="ru-RU" sz="2000" i="1" dirty="0" smtClean="0"/>
              <a:t> </a:t>
            </a:r>
            <a:r>
              <a:rPr lang="en-US" sz="2000" i="1" dirty="0" smtClean="0"/>
              <a:t>d</a:t>
            </a:r>
            <a:r>
              <a:rPr lang="ru-RU" sz="2000" i="1" baseline="-25000" dirty="0" smtClean="0"/>
              <a:t>Т</a:t>
            </a:r>
            <a:r>
              <a:rPr lang="ru-RU" sz="2000" baseline="30000" dirty="0" smtClean="0"/>
              <a:t> 3</a:t>
            </a:r>
            <a:r>
              <a:rPr lang="ru-RU" sz="2000" dirty="0" smtClean="0"/>
              <a:t>) </a:t>
            </a:r>
            <a:r>
              <a:rPr lang="ru-RU" sz="2000" dirty="0" err="1" smtClean="0"/>
              <a:t>ε</a:t>
            </a:r>
            <a:r>
              <a:rPr lang="en-US" sz="2000" baseline="-25000" dirty="0" err="1" smtClean="0"/>
              <a:t>i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" y="1071546"/>
            <a:ext cx="4786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Обработка сигналов - </a:t>
            </a:r>
            <a:r>
              <a:rPr lang="ru-RU" sz="1200" dirty="0" err="1" smtClean="0"/>
              <a:t>ε</a:t>
            </a:r>
            <a:r>
              <a:rPr lang="ru-RU" sz="1200" baseline="-25000" dirty="0" err="1" smtClean="0"/>
              <a:t>max</a:t>
            </a:r>
            <a:r>
              <a:rPr lang="ru-RU" sz="1200" dirty="0" err="1" smtClean="0"/>
              <a:t> </a:t>
            </a:r>
            <a:r>
              <a:rPr lang="ru-RU" sz="1200" dirty="0" smtClean="0"/>
              <a:t>- </a:t>
            </a:r>
            <a:r>
              <a:rPr lang="ru-RU" sz="1200" dirty="0" err="1" smtClean="0"/>
              <a:t>ε</a:t>
            </a:r>
            <a:r>
              <a:rPr lang="ru-RU" sz="1200" baseline="-25000" dirty="0" err="1" smtClean="0"/>
              <a:t>min</a:t>
            </a:r>
            <a:r>
              <a:rPr lang="ru-RU" sz="1200" dirty="0" err="1" smtClean="0"/>
              <a:t>  </a:t>
            </a:r>
            <a:r>
              <a:rPr lang="ru-RU" sz="1200" dirty="0" smtClean="0"/>
              <a:t>процедура </a:t>
            </a:r>
            <a:r>
              <a:rPr lang="ru-RU" sz="1200" dirty="0" err="1" smtClean="0"/>
              <a:t>CycleMinMaxA</a:t>
            </a:r>
            <a:r>
              <a:rPr lang="ru-RU" sz="1200" dirty="0" smtClean="0"/>
              <a:t> - минимальное и максимальное значения цикла; </a:t>
            </a:r>
          </a:p>
          <a:p>
            <a:r>
              <a:rPr lang="ru-RU" sz="1200" dirty="0" smtClean="0"/>
              <a:t> </a:t>
            </a:r>
            <a:r>
              <a:rPr lang="ru-RU" sz="1200" dirty="0" err="1" smtClean="0"/>
              <a:t>ε</a:t>
            </a:r>
            <a:r>
              <a:rPr lang="ru-RU" sz="1200" baseline="-25000" dirty="0" err="1" smtClean="0"/>
              <a:t>m</a:t>
            </a:r>
            <a:r>
              <a:rPr lang="ru-RU" sz="1200" dirty="0" err="1" smtClean="0"/>
              <a:t> </a:t>
            </a:r>
            <a:r>
              <a:rPr lang="ru-RU" sz="1200" dirty="0" smtClean="0"/>
              <a:t>– процедура </a:t>
            </a:r>
            <a:r>
              <a:rPr lang="ru-RU" sz="1200" dirty="0" err="1" smtClean="0"/>
              <a:t>CycleMiddleA</a:t>
            </a:r>
            <a:r>
              <a:rPr lang="ru-RU" sz="1200" dirty="0" smtClean="0"/>
              <a:t> - центральное значение цикла (среднее между максимальным и минимальным значениями); </a:t>
            </a:r>
          </a:p>
          <a:p>
            <a:r>
              <a:rPr lang="ru-RU" sz="1200" dirty="0" err="1" smtClean="0"/>
              <a:t>εа </a:t>
            </a:r>
            <a:r>
              <a:rPr lang="ru-RU" sz="1200" dirty="0" smtClean="0"/>
              <a:t>- процедура  </a:t>
            </a:r>
            <a:r>
              <a:rPr lang="ru-RU" sz="1200" dirty="0" err="1" smtClean="0"/>
              <a:t>CycleRangeA</a:t>
            </a:r>
            <a:r>
              <a:rPr lang="ru-RU" sz="1200" dirty="0" smtClean="0"/>
              <a:t> - амплитудный диапазон цикла (разность максимального и минимального значений) </a:t>
            </a:r>
          </a:p>
          <a:p>
            <a:r>
              <a:rPr lang="ru-RU" sz="1200" dirty="0" smtClean="0"/>
              <a:t>и далее умножение на 0,5.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943876" y="1857364"/>
            <a:ext cx="42001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Результат обработки данных представленных </a:t>
            </a:r>
          </a:p>
          <a:p>
            <a:r>
              <a:rPr lang="ru-RU" sz="1400" dirty="0" smtClean="0"/>
              <a:t>в виде гистограммы среднего значения цикла </a:t>
            </a:r>
            <a:r>
              <a:rPr lang="ru-RU" sz="1400" dirty="0" err="1" smtClean="0"/>
              <a:t>ε</a:t>
            </a:r>
            <a:r>
              <a:rPr lang="ru-RU" sz="1400" baseline="-25000" dirty="0" err="1" smtClean="0"/>
              <a:t>m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(красный цвет), а также гистограмм условных </a:t>
            </a:r>
          </a:p>
          <a:p>
            <a:r>
              <a:rPr lang="ru-RU" sz="1400" dirty="0" smtClean="0"/>
              <a:t>распределений амплитуд цикла </a:t>
            </a:r>
            <a:r>
              <a:rPr lang="ru-RU" sz="1400" dirty="0" err="1" smtClean="0"/>
              <a:t>ε</a:t>
            </a:r>
            <a:r>
              <a:rPr lang="ru-RU" sz="1400" baseline="-25000" dirty="0" err="1" smtClean="0"/>
              <a:t>a</a:t>
            </a:r>
            <a:r>
              <a:rPr lang="he-IL" sz="1400" dirty="0" smtClean="0"/>
              <a:t>׀</a:t>
            </a:r>
            <a:r>
              <a:rPr lang="ru-RU" sz="1400" dirty="0" err="1" smtClean="0"/>
              <a:t>ε</a:t>
            </a:r>
            <a:r>
              <a:rPr lang="ru-RU" sz="1400" i="1" baseline="-25000" dirty="0" err="1" smtClean="0"/>
              <a:t>m i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85918" y="3429000"/>
            <a:ext cx="89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Стоповый</a:t>
            </a:r>
            <a:endParaRPr lang="ru-RU" sz="1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429388" y="3429000"/>
            <a:ext cx="875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Тяговый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85918" y="6488668"/>
            <a:ext cx="7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Разгон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6429397"/>
            <a:ext cx="18573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Эксплуатационный</a:t>
            </a:r>
            <a:endParaRPr lang="ru-RU" sz="1400" dirty="0"/>
          </a:p>
        </p:txBody>
      </p:sp>
      <p:pic>
        <p:nvPicPr>
          <p:cNvPr id="19460" name="Рисунок 2" descr="Объем_СТОП_0_4_25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b="7291"/>
          <a:stretch>
            <a:fillRect/>
          </a:stretch>
        </p:blipFill>
        <p:spPr bwMode="auto">
          <a:xfrm>
            <a:off x="285720" y="857232"/>
            <a:ext cx="3714776" cy="2598140"/>
          </a:xfrm>
          <a:prstGeom prst="rect">
            <a:avLst/>
          </a:prstGeom>
          <a:noFill/>
        </p:spPr>
      </p:pic>
      <p:pic>
        <p:nvPicPr>
          <p:cNvPr id="19459" name="Рисунок 3" descr="Объем_ТЯГ_0_4_25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 b="7301"/>
          <a:stretch>
            <a:fillRect/>
          </a:stretch>
        </p:blipFill>
        <p:spPr bwMode="auto">
          <a:xfrm>
            <a:off x="4786314" y="857232"/>
            <a:ext cx="3714776" cy="2577095"/>
          </a:xfrm>
          <a:prstGeom prst="rect">
            <a:avLst/>
          </a:prstGeom>
          <a:noFill/>
        </p:spPr>
      </p:pic>
      <p:pic>
        <p:nvPicPr>
          <p:cNvPr id="19458" name="Рисунок 4" descr="Объем_РАЗГ_0_4_25"/>
          <p:cNvPicPr>
            <a:picLocks noChangeAspect="1" noChangeArrowheads="1"/>
          </p:cNvPicPr>
          <p:nvPr/>
        </p:nvPicPr>
        <p:blipFill>
          <a:blip r:embed="rId4">
            <a:lum bright="-20000" contrast="40000"/>
          </a:blip>
          <a:srcRect b="7304"/>
          <a:stretch>
            <a:fillRect/>
          </a:stretch>
        </p:blipFill>
        <p:spPr bwMode="auto">
          <a:xfrm>
            <a:off x="285720" y="3786190"/>
            <a:ext cx="4000528" cy="2806867"/>
          </a:xfrm>
          <a:prstGeom prst="rect">
            <a:avLst/>
          </a:prstGeom>
          <a:noFill/>
        </p:spPr>
      </p:pic>
      <p:pic>
        <p:nvPicPr>
          <p:cNvPr id="19457" name="Рисунок 5" descr="Объем_ЭКСП_0_4_25"/>
          <p:cNvPicPr>
            <a:picLocks noChangeAspect="1" noChangeArrowheads="1"/>
          </p:cNvPicPr>
          <p:nvPr/>
        </p:nvPicPr>
        <p:blipFill>
          <a:blip r:embed="rId5">
            <a:lum bright="-20000" contrast="40000"/>
          </a:blip>
          <a:srcRect b="7326"/>
          <a:stretch>
            <a:fillRect/>
          </a:stretch>
        </p:blipFill>
        <p:spPr bwMode="auto">
          <a:xfrm>
            <a:off x="4786314" y="3786190"/>
            <a:ext cx="3921442" cy="2714644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Двухпараметрические гистограммы экспериментальных деформаций торсионов  </a:t>
            </a:r>
            <a:r>
              <a:rPr lang="ru-RU" sz="2000" b="1" dirty="0" smtClean="0"/>
              <a:t>в </a:t>
            </a:r>
            <a:r>
              <a:rPr lang="ru-RU" sz="2000" b="1" dirty="0" smtClean="0"/>
              <a:t>характерных эксплуатационных режимах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500298" y="6286520"/>
            <a:ext cx="3190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Спасибо за внимание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1429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Результаты </a:t>
            </a:r>
            <a:r>
              <a:rPr lang="ru-RU" b="1" dirty="0" smtClean="0"/>
              <a:t> моделирования  методом  Монте-Карло  для </a:t>
            </a:r>
            <a:r>
              <a:rPr lang="ru-RU" b="1" dirty="0" smtClean="0"/>
              <a:t>«стопового» режима</a:t>
            </a:r>
            <a:endParaRPr lang="ru-RU" b="1" dirty="0"/>
          </a:p>
        </p:txBody>
      </p:sp>
      <p:pic>
        <p:nvPicPr>
          <p:cNvPr id="18438" name="Рисунок 15" descr="РисунокСТОПОВЫЙ_для статьи.png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 bwMode="auto">
          <a:xfrm>
            <a:off x="141832" y="785794"/>
            <a:ext cx="2715656" cy="2500330"/>
          </a:xfrm>
          <a:prstGeom prst="rect">
            <a:avLst/>
          </a:prstGeom>
          <a:noFill/>
        </p:spPr>
      </p:pic>
      <p:pic>
        <p:nvPicPr>
          <p:cNvPr id="18437" name="Рисунок 1" descr="РисунокСТОПОВЫЙ_1_для статьи"/>
          <p:cNvPicPr>
            <a:picLocks noChangeAspect="1" noChangeArrowheads="1"/>
          </p:cNvPicPr>
          <p:nvPr/>
        </p:nvPicPr>
        <p:blipFill>
          <a:blip r:embed="rId4">
            <a:lum bright="-20000" contrast="20000"/>
          </a:blip>
          <a:srcRect/>
          <a:stretch>
            <a:fillRect/>
          </a:stretch>
        </p:blipFill>
        <p:spPr bwMode="auto">
          <a:xfrm>
            <a:off x="2928926" y="714355"/>
            <a:ext cx="2714644" cy="2646947"/>
          </a:xfrm>
          <a:prstGeom prst="rect">
            <a:avLst/>
          </a:prstGeom>
          <a:noFill/>
        </p:spPr>
      </p:pic>
      <p:pic>
        <p:nvPicPr>
          <p:cNvPr id="18436" name="Рисунок 2" descr="Рисунок1"/>
          <p:cNvPicPr>
            <a:picLocks noChangeAspect="1" noChangeArrowheads="1"/>
          </p:cNvPicPr>
          <p:nvPr/>
        </p:nvPicPr>
        <p:blipFill>
          <a:blip r:embed="rId5">
            <a:lum bright="-20000" contrast="40000"/>
          </a:blip>
          <a:srcRect/>
          <a:stretch>
            <a:fillRect/>
          </a:stretch>
        </p:blipFill>
        <p:spPr bwMode="auto">
          <a:xfrm>
            <a:off x="5715008" y="571480"/>
            <a:ext cx="2941898" cy="2571768"/>
          </a:xfrm>
          <a:prstGeom prst="rect">
            <a:avLst/>
          </a:prstGeom>
          <a:noFill/>
        </p:spPr>
      </p:pic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071538" y="3500438"/>
          <a:ext cx="785818" cy="517672"/>
        </p:xfrm>
        <a:graphic>
          <a:graphicData uri="http://schemas.openxmlformats.org/presentationml/2006/ole">
            <p:oleObj spid="_x0000_s18440" name="Формула" r:id="rId6" imgW="330057" imgH="215806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0" y="3500438"/>
          <a:ext cx="813061" cy="500066"/>
        </p:xfrm>
        <a:graphic>
          <a:graphicData uri="http://schemas.openxmlformats.org/presentationml/2006/ole">
            <p:oleObj spid="_x0000_s18439" name="Формула" r:id="rId7" imgW="355292" imgH="215713" progId="Equation.3">
              <p:embed/>
            </p:oleObj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85720" y="3143248"/>
            <a:ext cx="2357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расчетные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плотности распределений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220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857488" y="3214686"/>
            <a:ext cx="2786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расчетная плотность функции неразрушения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071934" y="3357562"/>
          <a:ext cx="714380" cy="471418"/>
        </p:xfrm>
        <a:graphic>
          <a:graphicData uri="http://schemas.openxmlformats.org/presentationml/2006/ole">
            <p:oleObj spid="_x0000_s18444" name="Формула" r:id="rId8" imgW="304536" imgH="203024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6929454" y="3357562"/>
          <a:ext cx="785818" cy="518559"/>
        </p:xfrm>
        <a:graphic>
          <a:graphicData uri="http://schemas.openxmlformats.org/presentationml/2006/ole">
            <p:oleObj spid="_x0000_s18447" name="Формула" r:id="rId9" imgW="304536" imgH="203024" progId="Equation.3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6286512" y="3214686"/>
            <a:ext cx="1872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функция неразрушения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928662" y="4214818"/>
          <a:ext cx="6429421" cy="2071701"/>
        </p:xfrm>
        <a:graphic>
          <a:graphicData uri="http://schemas.openxmlformats.org/drawingml/2006/table">
            <a:tbl>
              <a:tblPr/>
              <a:tblGrid>
                <a:gridCol w="1401960"/>
                <a:gridCol w="1283415"/>
                <a:gridCol w="1283415"/>
                <a:gridCol w="583669"/>
                <a:gridCol w="938481"/>
                <a:gridCol w="938481"/>
              </a:tblGrid>
              <a:tr h="5919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Режим движения АТС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Параметры распределения случайной величины ,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  <a:cs typeface="Times New Roman"/>
                        </a:rPr>
                        <a:t>МРа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i="1" baseline="-25000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Вероятность 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200" i="1" baseline="-250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=1 – </a:t>
                      </a: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200" i="1" baseline="-250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Стоповый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98,72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Тяговый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196.5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99,55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Разгон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359.6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210.2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96,87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Эксплуат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539.8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183.8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99,89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2786050" y="4572008"/>
          <a:ext cx="221755" cy="247541"/>
        </p:xfrm>
        <a:graphic>
          <a:graphicData uri="http://schemas.openxmlformats.org/presentationml/2006/ole">
            <p:oleObj spid="_x0000_s18452" name="Формула" r:id="rId10" imgW="139639" imgH="152334" progId="Equation.3">
              <p:embed/>
            </p:oleObj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2786050" y="4786322"/>
          <a:ext cx="357189" cy="370036"/>
        </p:xfrm>
        <a:graphic>
          <a:graphicData uri="http://schemas.openxmlformats.org/presentationml/2006/ole">
            <p:oleObj spid="_x0000_s18451" name="Формула" r:id="rId11" imgW="215806" imgH="228501" progId="Equation.3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4143372" y="4786322"/>
          <a:ext cx="285752" cy="309565"/>
        </p:xfrm>
        <a:graphic>
          <a:graphicData uri="http://schemas.openxmlformats.org/presentationml/2006/ole">
            <p:oleObj spid="_x0000_s18450" name="Формула" r:id="rId12" imgW="190417" imgH="203112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643042" y="3857628"/>
            <a:ext cx="52864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Результаты моделирования вероятности безотказной работы торсионов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454</Words>
  <Application>Microsoft Office PowerPoint</Application>
  <PresentationFormat>Экран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Поток</vt:lpstr>
      <vt:lpstr>Формула</vt:lpstr>
      <vt:lpstr>Microsoft Equation 3.0</vt:lpstr>
      <vt:lpstr>Использование процедур Монте-Карло для оценки вероятности безотказной работы торсионов передачи Благонравова</vt:lpstr>
      <vt:lpstr>   Теоретические предпосылки использования метода: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58</cp:revision>
  <dcterms:created xsi:type="dcterms:W3CDTF">2020-10-26T12:19:02Z</dcterms:created>
  <dcterms:modified xsi:type="dcterms:W3CDTF">2020-10-27T11:52:59Z</dcterms:modified>
</cp:coreProperties>
</file>