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2"/>
  </p:notesMasterIdLst>
  <p:sldIdLst>
    <p:sldId id="271" r:id="rId2"/>
    <p:sldId id="278" r:id="rId3"/>
    <p:sldId id="280" r:id="rId4"/>
    <p:sldId id="282" r:id="rId5"/>
    <p:sldId id="285" r:id="rId6"/>
    <p:sldId id="287" r:id="rId7"/>
    <p:sldId id="283" r:id="rId8"/>
    <p:sldId id="284" r:id="rId9"/>
    <p:sldId id="281" r:id="rId10"/>
    <p:sldId id="286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789665A-B619-4E69-A4DC-8F2D949C5614}">
          <p14:sldIdLst>
            <p14:sldId id="271"/>
            <p14:sldId id="278"/>
            <p14:sldId id="280"/>
            <p14:sldId id="282"/>
            <p14:sldId id="285"/>
            <p14:sldId id="287"/>
            <p14:sldId id="283"/>
            <p14:sldId id="284"/>
            <p14:sldId id="281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A331"/>
    <a:srgbClr val="E7E3C1"/>
    <a:srgbClr val="7F6000"/>
    <a:srgbClr val="008000"/>
    <a:srgbClr val="FFFF00"/>
    <a:srgbClr val="FF0000"/>
    <a:srgbClr val="FF8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08" autoAdjust="0"/>
    <p:restoredTop sz="93724" autoAdjust="0"/>
  </p:normalViewPr>
  <p:slideViewPr>
    <p:cSldViewPr snapToGrid="0">
      <p:cViewPr>
        <p:scale>
          <a:sx n="125" d="100"/>
          <a:sy n="125" d="100"/>
        </p:scale>
        <p:origin x="3108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90B5AF-14A0-4DC3-A569-E54D2B7D9DBF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0B0F41-F776-4FB1-9B52-077A8D1A7A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67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E2D03-73CA-4706-ACCC-27F3020C8781}" type="datetime1">
              <a:rPr lang="ru-RU" smtClean="0"/>
              <a:t>27.06.2023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803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28BF-2AD1-4380-B67D-151AFF8B5D79}" type="datetime1">
              <a:rPr lang="ru-RU" smtClean="0"/>
              <a:t>27.06.2023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786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D05C7-6DE5-41EA-AD81-A96DA18317B8}" type="datetime1">
              <a:rPr lang="ru-RU" smtClean="0"/>
              <a:t>27.06.2023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435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D31FB-BE7A-4908-A86C-495C2F113324}" type="datetime1">
              <a:rPr lang="ru-RU" smtClean="0"/>
              <a:t>27.06.2023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541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C77A2-CA4A-497F-BA77-7BD39E463B69}" type="datetime1">
              <a:rPr lang="ru-RU" smtClean="0"/>
              <a:t>27.06.2023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209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C2015-FF4D-4145-8652-855699FC12AD}" type="datetime1">
              <a:rPr lang="ru-RU" smtClean="0"/>
              <a:t>27.06.2023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802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8017E-9C48-4052-8A96-15136FFAE478}" type="datetime1">
              <a:rPr lang="ru-RU" smtClean="0"/>
              <a:t>27.06.2023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281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EECED-B4E5-49EA-B5BF-BDBEFEB68036}" type="datetime1">
              <a:rPr lang="ru-RU" smtClean="0"/>
              <a:t>27.06.2023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211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1F05A-FB12-4C3B-BC1D-D49CA1FC2083}" type="datetime1">
              <a:rPr lang="ru-RU" smtClean="0"/>
              <a:t>27.06.2023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17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724D-BFEE-4AD4-B201-542B005B46C2}" type="datetime1">
              <a:rPr lang="ru-RU" smtClean="0"/>
              <a:t>27.06.2023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285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83AFF-90AC-4FB2-A0D2-C7D7E3F7D75F}" type="datetime1">
              <a:rPr lang="ru-RU" smtClean="0"/>
              <a:t>27.06.2023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843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3E995-2826-4004-AE14-E3F24CE9464D}" type="datetime1">
              <a:rPr lang="ru-RU" smtClean="0"/>
              <a:t>27.06.2023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1B792-216A-4C5E-98F7-E26E8506E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181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"/><Relationship Id="rId3" Type="http://schemas.openxmlformats.org/officeDocument/2006/relationships/image" Target="../media/image8.tiff"/><Relationship Id="rId7" Type="http://schemas.openxmlformats.org/officeDocument/2006/relationships/image" Target="../media/image12.t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"/><Relationship Id="rId5" Type="http://schemas.openxmlformats.org/officeDocument/2006/relationships/image" Target="../media/image10.tiff"/><Relationship Id="rId10" Type="http://schemas.openxmlformats.org/officeDocument/2006/relationships/image" Target="../media/image15.tif"/><Relationship Id="rId4" Type="http://schemas.openxmlformats.org/officeDocument/2006/relationships/image" Target="../media/image9.tiff"/><Relationship Id="rId9" Type="http://schemas.openxmlformats.org/officeDocument/2006/relationships/image" Target="../media/image14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tif"/><Relationship Id="rId5" Type="http://schemas.openxmlformats.org/officeDocument/2006/relationships/image" Target="../media/image18.tif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tiff"/><Relationship Id="rId5" Type="http://schemas.openxmlformats.org/officeDocument/2006/relationships/image" Target="../media/image16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зубчатая передача&#10;&#10;Автоматически созданное описание">
            <a:extLst>
              <a:ext uri="{FF2B5EF4-FFF2-40B4-BE49-F238E27FC236}">
                <a16:creationId xmlns:a16="http://schemas.microsoft.com/office/drawing/2014/main" id="{AEF20321-D7A6-518C-F132-63F5B1A2A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805" y="293504"/>
            <a:ext cx="718121" cy="85148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6D16F3-A9AB-45CA-A5DC-33D232821E78}"/>
              </a:ext>
            </a:extLst>
          </p:cNvPr>
          <p:cNvSpPr txBox="1"/>
          <p:nvPr/>
        </p:nvSpPr>
        <p:spPr>
          <a:xfrm>
            <a:off x="1401342" y="4976827"/>
            <a:ext cx="6341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Аспирант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 2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года обучения по специальности «</a:t>
            </a:r>
            <a:r>
              <a:rPr lang="ru-RU" sz="1200" dirty="0">
                <a:solidFill>
                  <a:srgbClr val="333333"/>
                </a:solidFill>
                <a:latin typeface="Verdana" panose="020B0604030504040204" pitchFamily="34" charset="0"/>
              </a:rPr>
              <a:t>Технологии материалов»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, младший научный сотрудник лаборатории механики деформаций</a:t>
            </a:r>
          </a:p>
          <a:p>
            <a:pPr algn="ctr"/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Канакин Владислав Сергеевич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755596-8D76-E21B-1D0A-7B14097A31A0}"/>
              </a:ext>
            </a:extLst>
          </p:cNvPr>
          <p:cNvSpPr txBox="1"/>
          <p:nvPr/>
        </p:nvSpPr>
        <p:spPr>
          <a:xfrm>
            <a:off x="2830591" y="5972140"/>
            <a:ext cx="35596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2E4ED0-38BA-B65D-D79B-D630D52D8AF9}"/>
              </a:ext>
            </a:extLst>
          </p:cNvPr>
          <p:cNvSpPr txBox="1"/>
          <p:nvPr/>
        </p:nvSpPr>
        <p:spPr>
          <a:xfrm>
            <a:off x="1725579" y="375789"/>
            <a:ext cx="5692840" cy="577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1" dirty="0">
                <a:latin typeface="Verdana" panose="020B0604030504040204" pitchFamily="34" charset="0"/>
                <a:ea typeface="Verdana" panose="020B0604030504040204" pitchFamily="34" charset="0"/>
              </a:rPr>
              <a:t>Федеральное государственное бюджетное учреждение науки </a:t>
            </a:r>
          </a:p>
          <a:p>
            <a:pPr algn="ctr"/>
            <a:r>
              <a:rPr lang="ru-RU" sz="1051" dirty="0">
                <a:latin typeface="Verdana" panose="020B0604030504040204" pitchFamily="34" charset="0"/>
                <a:ea typeface="Verdana" panose="020B0604030504040204" pitchFamily="34" charset="0"/>
              </a:rPr>
              <a:t>Институт машиноведения имени Э.С. </a:t>
            </a:r>
            <a:r>
              <a:rPr lang="ru-RU" sz="1051" dirty="0" err="1">
                <a:latin typeface="Verdana" panose="020B0604030504040204" pitchFamily="34" charset="0"/>
                <a:ea typeface="Verdana" panose="020B0604030504040204" pitchFamily="34" charset="0"/>
              </a:rPr>
              <a:t>Горкунова</a:t>
            </a:r>
            <a:r>
              <a:rPr lang="ru-RU" sz="105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ru-RU" sz="105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051" dirty="0">
                <a:latin typeface="Verdana" panose="020B0604030504040204" pitchFamily="34" charset="0"/>
                <a:ea typeface="Verdana" panose="020B0604030504040204" pitchFamily="34" charset="0"/>
              </a:rPr>
              <a:t>Уральского отделения Российской академии наук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C094025-5263-0C7F-6CB3-1450C25DECBC}"/>
              </a:ext>
            </a:extLst>
          </p:cNvPr>
          <p:cNvSpPr txBox="1">
            <a:spLocks/>
          </p:cNvSpPr>
          <p:nvPr/>
        </p:nvSpPr>
        <p:spPr>
          <a:xfrm>
            <a:off x="353480" y="2532667"/>
            <a:ext cx="8437037" cy="1248219"/>
          </a:xfrm>
          <a:prstGeom prst="rect">
            <a:avLst/>
          </a:prstGeom>
        </p:spPr>
        <p:txBody>
          <a:bodyPr vert="horz" lIns="68580" tIns="34291" rIns="68580" bIns="34291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>
                <a:latin typeface="Verdana" panose="020B0604030504040204" pitchFamily="34" charset="0"/>
                <a:ea typeface="Verdana" panose="020B0604030504040204" pitchFamily="34" charset="0"/>
              </a:rPr>
              <a:t>Синтез </a:t>
            </a:r>
            <a:r>
              <a:rPr lang="ru-RU" sz="3000" dirty="0" err="1">
                <a:latin typeface="Verdana" panose="020B0604030504040204" pitchFamily="34" charset="0"/>
                <a:ea typeface="Verdana" panose="020B0604030504040204" pitchFamily="34" charset="0"/>
              </a:rPr>
              <a:t>металломатричных</a:t>
            </a:r>
            <a:r>
              <a:rPr lang="ru-RU" sz="3000" dirty="0">
                <a:latin typeface="Verdana" panose="020B0604030504040204" pitchFamily="34" charset="0"/>
                <a:ea typeface="Verdana" panose="020B0604030504040204" pitchFamily="34" charset="0"/>
              </a:rPr>
              <a:t> композиционных материалов систем В95-TiC, В95-SiC и анализ формирования микроструктуры в условиях </a:t>
            </a:r>
            <a:r>
              <a:rPr lang="ru-RU" sz="3000" dirty="0" err="1">
                <a:latin typeface="Verdana" panose="020B0604030504040204" pitchFamily="34" charset="0"/>
                <a:ea typeface="Verdana" panose="020B0604030504040204" pitchFamily="34" charset="0"/>
              </a:rPr>
              <a:t>термодеформационного</a:t>
            </a:r>
            <a:r>
              <a:rPr lang="ru-RU" sz="3000" dirty="0">
                <a:latin typeface="Verdana" panose="020B0604030504040204" pitchFamily="34" charset="0"/>
                <a:ea typeface="Verdana" panose="020B0604030504040204" pitchFamily="34" charset="0"/>
              </a:rPr>
              <a:t> воздействия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62CF3D7-FCA8-DF78-10C1-D3A04F85DF04}"/>
              </a:ext>
            </a:extLst>
          </p:cNvPr>
          <p:cNvSpPr/>
          <p:nvPr/>
        </p:nvSpPr>
        <p:spPr>
          <a:xfrm>
            <a:off x="-2" y="1476305"/>
            <a:ext cx="9144000" cy="93575"/>
          </a:xfrm>
          <a:prstGeom prst="rect">
            <a:avLst/>
          </a:prstGeom>
          <a:solidFill>
            <a:srgbClr val="B0A331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07B7CC8-CD42-20A0-9518-BE7E0752C4BF}"/>
              </a:ext>
            </a:extLst>
          </p:cNvPr>
          <p:cNvSpPr/>
          <p:nvPr/>
        </p:nvSpPr>
        <p:spPr>
          <a:xfrm>
            <a:off x="-2" y="4627845"/>
            <a:ext cx="9144000" cy="93575"/>
          </a:xfrm>
          <a:prstGeom prst="rect">
            <a:avLst/>
          </a:prstGeom>
          <a:solidFill>
            <a:srgbClr val="B0A331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567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ED3F763-DA3C-C5E0-4133-603492C4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10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47FDC8-17BE-755F-BEA7-ED4AB90447AE}"/>
              </a:ext>
            </a:extLst>
          </p:cNvPr>
          <p:cNvSpPr txBox="1"/>
          <p:nvPr/>
        </p:nvSpPr>
        <p:spPr>
          <a:xfrm>
            <a:off x="8063844" y="269378"/>
            <a:ext cx="9167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Канакин </a:t>
            </a:r>
          </a:p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Владислав </a:t>
            </a:r>
          </a:p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Сергеевич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DC64FCC-C38E-342A-BDF0-B7544F428D08}"/>
              </a:ext>
            </a:extLst>
          </p:cNvPr>
          <p:cNvSpPr txBox="1">
            <a:spLocks/>
          </p:cNvSpPr>
          <p:nvPr/>
        </p:nvSpPr>
        <p:spPr>
          <a:xfrm>
            <a:off x="1081427" y="269378"/>
            <a:ext cx="7230261" cy="4831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Синтез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металломатричных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композиционных материалов систем В95-TiC, В95-SiC и анализ формирования микроструктуры в условиях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термодеформационного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воздействия</a:t>
            </a:r>
          </a:p>
        </p:txBody>
      </p:sp>
      <p:pic>
        <p:nvPicPr>
          <p:cNvPr id="6" name="Рисунок 5" descr="Изображение выглядит как зубчатая передача&#10;&#10;Автоматически созданное описание">
            <a:extLst>
              <a:ext uri="{FF2B5EF4-FFF2-40B4-BE49-F238E27FC236}">
                <a16:creationId xmlns:a16="http://schemas.microsoft.com/office/drawing/2014/main" id="{3C6EC769-EF9F-83B4-D14E-FF51F35BB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1" y="167825"/>
            <a:ext cx="510884" cy="60576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4B09A6-F28B-0631-DC4D-3CFF25B59D65}"/>
              </a:ext>
            </a:extLst>
          </p:cNvPr>
          <p:cNvSpPr/>
          <p:nvPr/>
        </p:nvSpPr>
        <p:spPr>
          <a:xfrm>
            <a:off x="3451860" y="1300870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229F986-79EA-0FFA-F44C-08DFF95C363A}"/>
              </a:ext>
            </a:extLst>
          </p:cNvPr>
          <p:cNvSpPr/>
          <p:nvPr/>
        </p:nvSpPr>
        <p:spPr>
          <a:xfrm>
            <a:off x="1812" y="6409563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BADD793-5E00-9D69-E4EF-AC2AD6453C4B}"/>
              </a:ext>
            </a:extLst>
          </p:cNvPr>
          <p:cNvSpPr/>
          <p:nvPr/>
        </p:nvSpPr>
        <p:spPr>
          <a:xfrm rot="5400000">
            <a:off x="-2508798" y="3980694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D7EB3B-F151-2A3B-CBB3-6A3798887C08}"/>
              </a:ext>
            </a:extLst>
          </p:cNvPr>
          <p:cNvSpPr txBox="1"/>
          <p:nvPr/>
        </p:nvSpPr>
        <p:spPr>
          <a:xfrm>
            <a:off x="2276780" y="2934302"/>
            <a:ext cx="463941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00" b="1" dirty="0">
                <a:latin typeface="Verdana" panose="020B0604030504040204" pitchFamily="34" charset="0"/>
                <a:ea typeface="Verdana" panose="020B060403050404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63446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ED3F763-DA3C-C5E0-4133-603492C4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2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47FDC8-17BE-755F-BEA7-ED4AB90447AE}"/>
              </a:ext>
            </a:extLst>
          </p:cNvPr>
          <p:cNvSpPr txBox="1"/>
          <p:nvPr/>
        </p:nvSpPr>
        <p:spPr>
          <a:xfrm>
            <a:off x="8063844" y="269378"/>
            <a:ext cx="9167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Канакин </a:t>
            </a:r>
          </a:p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Владислав </a:t>
            </a:r>
          </a:p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Сергеевич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DC64FCC-C38E-342A-BDF0-B7544F428D08}"/>
              </a:ext>
            </a:extLst>
          </p:cNvPr>
          <p:cNvSpPr txBox="1">
            <a:spLocks/>
          </p:cNvSpPr>
          <p:nvPr/>
        </p:nvSpPr>
        <p:spPr>
          <a:xfrm>
            <a:off x="1081427" y="269378"/>
            <a:ext cx="7230261" cy="4831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Синтез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металломатричных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композиционных материалов систем В95-TiC, В95-SiC и анализ формирования микроструктуры в условиях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термодеформационного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воздействия</a:t>
            </a:r>
          </a:p>
        </p:txBody>
      </p:sp>
      <p:pic>
        <p:nvPicPr>
          <p:cNvPr id="6" name="Рисунок 5" descr="Изображение выглядит как зубчатая передача&#10;&#10;Автоматически созданное описание">
            <a:extLst>
              <a:ext uri="{FF2B5EF4-FFF2-40B4-BE49-F238E27FC236}">
                <a16:creationId xmlns:a16="http://schemas.microsoft.com/office/drawing/2014/main" id="{3C6EC769-EF9F-83B4-D14E-FF51F35BB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1" y="167825"/>
            <a:ext cx="510884" cy="60576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2CE9D3-5246-11F9-C0CE-4CE6E9D09D60}"/>
              </a:ext>
            </a:extLst>
          </p:cNvPr>
          <p:cNvSpPr txBox="1"/>
          <p:nvPr/>
        </p:nvSpPr>
        <p:spPr>
          <a:xfrm>
            <a:off x="1132506" y="913710"/>
            <a:ext cx="5899280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1" b="1" dirty="0">
                <a:latin typeface="Verdana" panose="020B0604030504040204" pitchFamily="34" charset="0"/>
                <a:ea typeface="Verdana" panose="020B0604030504040204" pitchFamily="34" charset="0"/>
              </a:rPr>
              <a:t>План работ</a:t>
            </a:r>
            <a:r>
              <a:rPr lang="en-US" sz="1351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351" b="1" dirty="0">
                <a:latin typeface="Verdana" panose="020B0604030504040204" pitchFamily="34" charset="0"/>
                <a:ea typeface="Verdana" panose="020B0604030504040204" pitchFamily="34" charset="0"/>
              </a:rPr>
              <a:t>на второй год обучения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4B09A6-F28B-0631-DC4D-3CFF25B59D65}"/>
              </a:ext>
            </a:extLst>
          </p:cNvPr>
          <p:cNvSpPr/>
          <p:nvPr/>
        </p:nvSpPr>
        <p:spPr>
          <a:xfrm>
            <a:off x="3451860" y="1300870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229F986-79EA-0FFA-F44C-08DFF95C363A}"/>
              </a:ext>
            </a:extLst>
          </p:cNvPr>
          <p:cNvSpPr/>
          <p:nvPr/>
        </p:nvSpPr>
        <p:spPr>
          <a:xfrm>
            <a:off x="1812" y="6409563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BADD793-5E00-9D69-E4EF-AC2AD6453C4B}"/>
              </a:ext>
            </a:extLst>
          </p:cNvPr>
          <p:cNvSpPr/>
          <p:nvPr/>
        </p:nvSpPr>
        <p:spPr>
          <a:xfrm rot="5400000">
            <a:off x="-2508798" y="3980694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139DCCC3-BAF6-8FD4-D42D-B6598D50AE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197453"/>
              </p:ext>
            </p:extLst>
          </p:nvPr>
        </p:nvGraphicFramePr>
        <p:xfrm>
          <a:off x="525793" y="3265826"/>
          <a:ext cx="8209314" cy="2871860"/>
        </p:xfrm>
        <a:graphic>
          <a:graphicData uri="http://schemas.openxmlformats.org/drawingml/2006/table">
            <a:tbl>
              <a:tblPr firstRow="1"/>
              <a:tblGrid>
                <a:gridCol w="6735391">
                  <a:extLst>
                    <a:ext uri="{9D8B030D-6E8A-4147-A177-3AD203B41FA5}">
                      <a16:colId xmlns:a16="http://schemas.microsoft.com/office/drawing/2014/main" val="1535056223"/>
                    </a:ext>
                  </a:extLst>
                </a:gridCol>
                <a:gridCol w="1473923">
                  <a:extLst>
                    <a:ext uri="{9D8B030D-6E8A-4147-A177-3AD203B41FA5}">
                      <a16:colId xmlns:a16="http://schemas.microsoft.com/office/drawing/2014/main" val="98750695"/>
                    </a:ext>
                  </a:extLst>
                </a:gridCol>
              </a:tblGrid>
              <a:tr h="2380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Плановые работы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Законченность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6955603"/>
                  </a:ext>
                </a:extLst>
              </a:tr>
              <a:tr h="205622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Разработка методики жидкофазного синтеза композита системы В95-</a:t>
                      </a:r>
                      <a:r>
                        <a:rPr lang="en-US" sz="1000" b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TiC</a:t>
                      </a:r>
                      <a:r>
                        <a:rPr lang="ru-RU" sz="10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массой до 100 </a:t>
                      </a:r>
                      <a:r>
                        <a:rPr lang="ru-RU" sz="1000" b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гр</a:t>
                      </a:r>
                      <a:endParaRPr lang="ru-RU" sz="10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A331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0745975"/>
                  </a:ext>
                </a:extLst>
              </a:tr>
              <a:tr h="2112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Для частиц с размером 3-5 мкм.</a:t>
                      </a:r>
                      <a:endParaRPr lang="en-US" sz="10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211620"/>
                  </a:ext>
                </a:extLst>
              </a:tr>
              <a:tr h="1826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Для частиц с размером 0,8-1,5 мкм.</a:t>
                      </a:r>
                      <a:endParaRPr lang="en-US" sz="10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218226"/>
                  </a:ext>
                </a:extLst>
              </a:tr>
              <a:tr h="19916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Разработка методики жидкофазного синтеза</a:t>
                      </a:r>
                      <a:r>
                        <a:rPr lang="en-US" sz="10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композита системы В95-</a:t>
                      </a:r>
                      <a:r>
                        <a:rPr lang="en-US" sz="10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SiC </a:t>
                      </a:r>
                      <a:r>
                        <a:rPr lang="ru-RU" sz="10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массой до 100 </a:t>
                      </a:r>
                      <a:r>
                        <a:rPr lang="ru-RU" sz="1000" b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гр</a:t>
                      </a:r>
                      <a:endParaRPr lang="en-US" sz="10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A331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1848325"/>
                  </a:ext>
                </a:extLst>
              </a:tr>
              <a:tr h="2086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Для частиц со средним размером 3 мкм. (</a:t>
                      </a:r>
                      <a:r>
                        <a:rPr lang="en-US" sz="10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F1200)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8147529"/>
                  </a:ext>
                </a:extLst>
              </a:tr>
              <a:tr h="2088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Для частиц с размером 6,5 мкм. (</a:t>
                      </a:r>
                      <a:r>
                        <a:rPr lang="en-US" sz="10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F800)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8093520"/>
                  </a:ext>
                </a:extLst>
              </a:tr>
              <a:tr h="18762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Разработка инертных покрытий к расплаву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A331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9559308"/>
                  </a:ext>
                </a:extLst>
              </a:tr>
              <a:tr h="1979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Разработка мешалки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8165929"/>
                  </a:ext>
                </a:extLst>
              </a:tr>
              <a:tr h="2081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Разработка и изготовление керамических тиглей, крышек для тигля, покрытия для термопары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6360163"/>
                  </a:ext>
                </a:extLst>
              </a:tr>
              <a:tr h="2355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Определение температуры нагрева изложницы для снижения образования трещин и дефектов на поверхности отливки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A33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A33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7639733"/>
                  </a:ext>
                </a:extLst>
              </a:tr>
              <a:tr h="2173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Моделирование формирования микроструктуры в </a:t>
                      </a:r>
                      <a:r>
                        <a:rPr lang="ru-RU" sz="1000" b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алюмоматричном</a:t>
                      </a:r>
                      <a:r>
                        <a:rPr lang="ru-RU" sz="10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композите АМг6/10%</a:t>
                      </a:r>
                      <a:r>
                        <a:rPr lang="en-US" sz="10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SiC </a:t>
                      </a:r>
                      <a:r>
                        <a:rPr lang="ru-RU" sz="10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в условиях высоких температур деформаций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8238381"/>
                  </a:ext>
                </a:extLst>
              </a:tr>
              <a:tr h="2003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Зачет по предмету «Педагогика»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A33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A33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170832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2DADB9F-6691-06A4-D725-E8BAA93A5ED0}"/>
              </a:ext>
            </a:extLst>
          </p:cNvPr>
          <p:cNvSpPr txBox="1"/>
          <p:nvPr/>
        </p:nvSpPr>
        <p:spPr>
          <a:xfrm>
            <a:off x="508538" y="1604420"/>
            <a:ext cx="81652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i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Определить влияние условий жидкофазного синтеза и термомеханического воздействия на формирование микроструктуры и механических свойств в </a:t>
            </a:r>
            <a:r>
              <a:rPr lang="ru-RU" sz="1100" i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алюмоматричных</a:t>
            </a:r>
            <a:r>
              <a:rPr lang="ru-RU" sz="1100" i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композитах систем В95-TiC и В95-SiC.</a:t>
            </a:r>
            <a:endParaRPr lang="ru-RU" sz="1100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93B4FF-0AC3-A2E2-86DB-22FBB1383615}"/>
              </a:ext>
            </a:extLst>
          </p:cNvPr>
          <p:cNvSpPr txBox="1"/>
          <p:nvPr/>
        </p:nvSpPr>
        <p:spPr>
          <a:xfrm>
            <a:off x="470230" y="1375077"/>
            <a:ext cx="170733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Цель работы</a:t>
            </a:r>
            <a:endParaRPr lang="ru-RU" sz="11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C7AE30-BE6A-F051-4A3B-E663D32098DC}"/>
              </a:ext>
            </a:extLst>
          </p:cNvPr>
          <p:cNvSpPr txBox="1"/>
          <p:nvPr/>
        </p:nvSpPr>
        <p:spPr>
          <a:xfrm>
            <a:off x="270351" y="2470984"/>
            <a:ext cx="840341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Разработка подхода к проектированию формирования требуемых физико-механических свойств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металломатричных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композитов путем совместного рассмотрения задачи жидкофазного синтеза и термомеханического воздействия на материал.</a:t>
            </a:r>
            <a:endParaRPr lang="ru-RU"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6D22EC-97DA-7857-07A2-5DF3AF80A0D4}"/>
              </a:ext>
            </a:extLst>
          </p:cNvPr>
          <p:cNvSpPr txBox="1"/>
          <p:nvPr/>
        </p:nvSpPr>
        <p:spPr>
          <a:xfrm>
            <a:off x="508538" y="2156032"/>
            <a:ext cx="232925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Фундаментальная задача</a:t>
            </a:r>
            <a:endParaRPr lang="ru-RU" sz="11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538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ED3F763-DA3C-C5E0-4133-603492C4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3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47FDC8-17BE-755F-BEA7-ED4AB90447AE}"/>
              </a:ext>
            </a:extLst>
          </p:cNvPr>
          <p:cNvSpPr txBox="1"/>
          <p:nvPr/>
        </p:nvSpPr>
        <p:spPr>
          <a:xfrm>
            <a:off x="8063844" y="269378"/>
            <a:ext cx="9167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Канакин </a:t>
            </a:r>
          </a:p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Владислав </a:t>
            </a:r>
          </a:p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Сергеевич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DC64FCC-C38E-342A-BDF0-B7544F428D08}"/>
              </a:ext>
            </a:extLst>
          </p:cNvPr>
          <p:cNvSpPr txBox="1">
            <a:spLocks/>
          </p:cNvSpPr>
          <p:nvPr/>
        </p:nvSpPr>
        <p:spPr>
          <a:xfrm>
            <a:off x="1081427" y="269378"/>
            <a:ext cx="7230261" cy="4831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Синтез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металломатричных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композиционных материалов систем В95-TiC, В95-SiC и анализ формирования микроструктуры в условиях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термодеформационного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воздействия</a:t>
            </a:r>
          </a:p>
        </p:txBody>
      </p:sp>
      <p:pic>
        <p:nvPicPr>
          <p:cNvPr id="6" name="Рисунок 5" descr="Изображение выглядит как зубчатая передача&#10;&#10;Автоматически созданное описание">
            <a:extLst>
              <a:ext uri="{FF2B5EF4-FFF2-40B4-BE49-F238E27FC236}">
                <a16:creationId xmlns:a16="http://schemas.microsoft.com/office/drawing/2014/main" id="{3C6EC769-EF9F-83B4-D14E-FF51F35BB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1" y="167825"/>
            <a:ext cx="510884" cy="60576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2CE9D3-5246-11F9-C0CE-4CE6E9D09D60}"/>
              </a:ext>
            </a:extLst>
          </p:cNvPr>
          <p:cNvSpPr txBox="1"/>
          <p:nvPr/>
        </p:nvSpPr>
        <p:spPr>
          <a:xfrm>
            <a:off x="1132506" y="913710"/>
            <a:ext cx="6221714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1" b="1" dirty="0">
                <a:latin typeface="Verdana" panose="020B0604030504040204" pitchFamily="34" charset="0"/>
                <a:ea typeface="Verdana" panose="020B0604030504040204" pitchFamily="34" charset="0"/>
              </a:rPr>
              <a:t>Жидкофазный синтез композитов систем</a:t>
            </a:r>
            <a:r>
              <a:rPr lang="en-US" sz="1351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351" b="1" dirty="0">
                <a:latin typeface="Verdana" panose="020B0604030504040204" pitchFamily="34" charset="0"/>
                <a:ea typeface="Verdana" panose="020B0604030504040204" pitchFamily="34" charset="0"/>
              </a:rPr>
              <a:t>B95-</a:t>
            </a:r>
            <a:r>
              <a:rPr lang="en-US" sz="1351" b="1" dirty="0"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r>
              <a:rPr lang="ru-RU" sz="1351" b="1" dirty="0" err="1">
                <a:latin typeface="Verdana" panose="020B0604030504040204" pitchFamily="34" charset="0"/>
                <a:ea typeface="Verdana" panose="020B0604030504040204" pitchFamily="34" charset="0"/>
              </a:rPr>
              <a:t>iC</a:t>
            </a:r>
            <a:r>
              <a:rPr lang="en-US" sz="1351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351" b="1" dirty="0">
                <a:latin typeface="Verdana" panose="020B0604030504040204" pitchFamily="34" charset="0"/>
                <a:ea typeface="Verdana" panose="020B0604030504040204" pitchFamily="34" charset="0"/>
              </a:rPr>
              <a:t>и B95-SiC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4B09A6-F28B-0631-DC4D-3CFF25B59D65}"/>
              </a:ext>
            </a:extLst>
          </p:cNvPr>
          <p:cNvSpPr/>
          <p:nvPr/>
        </p:nvSpPr>
        <p:spPr>
          <a:xfrm>
            <a:off x="3451860" y="1300870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229F986-79EA-0FFA-F44C-08DFF95C363A}"/>
              </a:ext>
            </a:extLst>
          </p:cNvPr>
          <p:cNvSpPr/>
          <p:nvPr/>
        </p:nvSpPr>
        <p:spPr>
          <a:xfrm>
            <a:off x="1812" y="6409563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BADD793-5E00-9D69-E4EF-AC2AD6453C4B}"/>
              </a:ext>
            </a:extLst>
          </p:cNvPr>
          <p:cNvSpPr/>
          <p:nvPr/>
        </p:nvSpPr>
        <p:spPr>
          <a:xfrm rot="5400000">
            <a:off x="-2508798" y="3980694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" name="Рисунок 60" descr="Изображение выглядит как нож&#10;&#10;Автоматически созданное описание">
            <a:extLst>
              <a:ext uri="{FF2B5EF4-FFF2-40B4-BE49-F238E27FC236}">
                <a16:creationId xmlns:a16="http://schemas.microsoft.com/office/drawing/2014/main" id="{22110650-DAAE-E442-DD47-8A56D47AB1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141" y="2135386"/>
            <a:ext cx="2863311" cy="18318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5457814-A3B2-63D4-DC51-95C8DF43AFC8}"/>
              </a:ext>
            </a:extLst>
          </p:cNvPr>
          <p:cNvSpPr txBox="1"/>
          <p:nvPr/>
        </p:nvSpPr>
        <p:spPr>
          <a:xfrm>
            <a:off x="4800012" y="3546859"/>
            <a:ext cx="3764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08" indent="-214308" algn="ctr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Разборная металлокерамическая мешалка сложной формы</a:t>
            </a:r>
            <a:endParaRPr lang="ru-RU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AE2EFA6-8030-6E05-8984-728D732517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9" t="14396" r="5678" b="16720"/>
          <a:stretch/>
        </p:blipFill>
        <p:spPr>
          <a:xfrm>
            <a:off x="6539230" y="1895814"/>
            <a:ext cx="1385570" cy="1520023"/>
          </a:xfrm>
          <a:prstGeom prst="rect">
            <a:avLst/>
          </a:prstGeom>
        </p:spPr>
      </p:pic>
      <p:sp>
        <p:nvSpPr>
          <p:cNvPr id="42" name="Стрелка: изогнутая вверх 41">
            <a:extLst>
              <a:ext uri="{FF2B5EF4-FFF2-40B4-BE49-F238E27FC236}">
                <a16:creationId xmlns:a16="http://schemas.microsoft.com/office/drawing/2014/main" id="{E3ABA8C6-B947-309E-6651-1F3D87A332F9}"/>
              </a:ext>
            </a:extLst>
          </p:cNvPr>
          <p:cNvSpPr/>
          <p:nvPr/>
        </p:nvSpPr>
        <p:spPr>
          <a:xfrm rot="5400000">
            <a:off x="5404978" y="4526095"/>
            <a:ext cx="889755" cy="1653361"/>
          </a:xfrm>
          <a:prstGeom prst="bentUpArrow">
            <a:avLst>
              <a:gd name="adj1" fmla="val 8046"/>
              <a:gd name="adj2" fmla="val 8486"/>
              <a:gd name="adj3" fmla="val 46432"/>
            </a:avLst>
          </a:prstGeom>
          <a:ln>
            <a:solidFill>
              <a:srgbClr val="7F6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3229B84-BB58-F39C-BBD2-F9AA95313DB9}"/>
              </a:ext>
            </a:extLst>
          </p:cNvPr>
          <p:cNvSpPr txBox="1"/>
          <p:nvPr/>
        </p:nvSpPr>
        <p:spPr>
          <a:xfrm>
            <a:off x="2843016" y="1570134"/>
            <a:ext cx="10925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8585" indent="-128585">
              <a:buFont typeface="Arial" panose="020B0604020202020204" pitchFamily="34" charset="0"/>
              <a:buChar char="•"/>
            </a:pP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</a:rPr>
              <a:t>D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печать</a:t>
            </a:r>
            <a:endParaRPr 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3ABD3E44-8043-8958-3443-F38DFA8FEE9C}"/>
              </a:ext>
            </a:extLst>
          </p:cNvPr>
          <p:cNvCxnSpPr>
            <a:cxnSpLocks/>
          </p:cNvCxnSpPr>
          <p:nvPr/>
        </p:nvCxnSpPr>
        <p:spPr>
          <a:xfrm flipH="1">
            <a:off x="2482850" y="1866571"/>
            <a:ext cx="510280" cy="3896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378A84E8-91C4-B4F4-305E-7E4D144FB587}"/>
              </a:ext>
            </a:extLst>
          </p:cNvPr>
          <p:cNvSpPr txBox="1"/>
          <p:nvPr/>
        </p:nvSpPr>
        <p:spPr>
          <a:xfrm>
            <a:off x="4800947" y="1561176"/>
            <a:ext cx="32079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8585" indent="-128585" algn="ctr">
              <a:buFont typeface="Arial" panose="020B0604020202020204" pitchFamily="34" charset="0"/>
              <a:buChar char="•"/>
            </a:pP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Керамические крышки для тигля</a:t>
            </a:r>
            <a:endParaRPr 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9ACEDC00-3920-A133-0BFD-2DBCF7C7B212}"/>
              </a:ext>
            </a:extLst>
          </p:cNvPr>
          <p:cNvGrpSpPr/>
          <p:nvPr/>
        </p:nvGrpSpPr>
        <p:grpSpPr>
          <a:xfrm>
            <a:off x="5571986" y="4015969"/>
            <a:ext cx="2743592" cy="2046868"/>
            <a:chOff x="3032509" y="2380376"/>
            <a:chExt cx="2743592" cy="2046868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1DF5149B-85FD-E521-462E-3FBBC406A0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00" t="15156" r="19394" b="28899"/>
            <a:stretch/>
          </p:blipFill>
          <p:spPr>
            <a:xfrm>
              <a:off x="4200875" y="2380376"/>
              <a:ext cx="1575226" cy="2046868"/>
            </a:xfrm>
            <a:prstGeom prst="rect">
              <a:avLst/>
            </a:prstGeom>
          </p:spPr>
        </p:pic>
        <p:cxnSp>
          <p:nvCxnSpPr>
            <p:cNvPr id="51" name="Прямая со стрелкой 50">
              <a:extLst>
                <a:ext uri="{FF2B5EF4-FFF2-40B4-BE49-F238E27FC236}">
                  <a16:creationId xmlns:a16="http://schemas.microsoft.com/office/drawing/2014/main" id="{541EE247-D5D0-8BF3-AC8D-C8573CA229EB}"/>
                </a:ext>
              </a:extLst>
            </p:cNvPr>
            <p:cNvCxnSpPr>
              <a:cxnSpLocks/>
            </p:cNvCxnSpPr>
            <p:nvPr/>
          </p:nvCxnSpPr>
          <p:spPr>
            <a:xfrm>
              <a:off x="3997997" y="2625313"/>
              <a:ext cx="1381707" cy="8891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25D1496-78EF-00D5-20D8-ABAE7C777FC6}"/>
                </a:ext>
              </a:extLst>
            </p:cNvPr>
            <p:cNvSpPr txBox="1"/>
            <p:nvPr/>
          </p:nvSpPr>
          <p:spPr>
            <a:xfrm>
              <a:off x="3032509" y="2397207"/>
              <a:ext cx="1168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Металлический шток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9F1B8A7-461F-EEFE-FCC2-E83F85E0E0D5}"/>
                </a:ext>
              </a:extLst>
            </p:cNvPr>
            <p:cNvSpPr txBox="1"/>
            <p:nvPr/>
          </p:nvSpPr>
          <p:spPr>
            <a:xfrm>
              <a:off x="3035399" y="2754071"/>
              <a:ext cx="1168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Керамическая трубка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19F8DA1-4444-239B-E892-EDA483FE283D}"/>
                </a:ext>
              </a:extLst>
            </p:cNvPr>
            <p:cNvSpPr txBox="1"/>
            <p:nvPr/>
          </p:nvSpPr>
          <p:spPr>
            <a:xfrm>
              <a:off x="3032509" y="3132907"/>
              <a:ext cx="116836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Керамические лопатки           и цилиндры</a:t>
              </a:r>
            </a:p>
          </p:txBody>
        </p:sp>
        <p:cxnSp>
          <p:nvCxnSpPr>
            <p:cNvPr id="55" name="Прямая со стрелкой 54">
              <a:extLst>
                <a:ext uri="{FF2B5EF4-FFF2-40B4-BE49-F238E27FC236}">
                  <a16:creationId xmlns:a16="http://schemas.microsoft.com/office/drawing/2014/main" id="{B39347BC-F5AD-E15E-E796-95279D8FC00F}"/>
                </a:ext>
              </a:extLst>
            </p:cNvPr>
            <p:cNvCxnSpPr>
              <a:cxnSpLocks/>
            </p:cNvCxnSpPr>
            <p:nvPr/>
          </p:nvCxnSpPr>
          <p:spPr>
            <a:xfrm>
              <a:off x="3997997" y="2994645"/>
              <a:ext cx="1068941" cy="32292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 стрелкой 55">
              <a:extLst>
                <a:ext uri="{FF2B5EF4-FFF2-40B4-BE49-F238E27FC236}">
                  <a16:creationId xmlns:a16="http://schemas.microsoft.com/office/drawing/2014/main" id="{FB11BCCC-6AFD-5B8B-15A1-E63EB9E58160}"/>
                </a:ext>
              </a:extLst>
            </p:cNvPr>
            <p:cNvCxnSpPr>
              <a:cxnSpLocks/>
            </p:cNvCxnSpPr>
            <p:nvPr/>
          </p:nvCxnSpPr>
          <p:spPr>
            <a:xfrm>
              <a:off x="3888312" y="3386822"/>
              <a:ext cx="744611" cy="29711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 стрелкой 56">
              <a:extLst>
                <a:ext uri="{FF2B5EF4-FFF2-40B4-BE49-F238E27FC236}">
                  <a16:creationId xmlns:a16="http://schemas.microsoft.com/office/drawing/2014/main" id="{3C6D794D-7F52-7F1E-A649-3B11CD03A6C2}"/>
                </a:ext>
              </a:extLst>
            </p:cNvPr>
            <p:cNvCxnSpPr>
              <a:cxnSpLocks/>
            </p:cNvCxnSpPr>
            <p:nvPr/>
          </p:nvCxnSpPr>
          <p:spPr>
            <a:xfrm>
              <a:off x="4023575" y="3557301"/>
              <a:ext cx="665275" cy="30652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87D8049-8E89-5B13-089F-E8663FA784C7}"/>
              </a:ext>
            </a:extLst>
          </p:cNvPr>
          <p:cNvSpPr txBox="1"/>
          <p:nvPr/>
        </p:nvSpPr>
        <p:spPr>
          <a:xfrm>
            <a:off x="607594" y="4126495"/>
            <a:ext cx="25303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08" indent="-214308">
              <a:buFont typeface="Arial" panose="020B0604020202020204" pitchFamily="34" charset="0"/>
              <a:buChar char="•"/>
            </a:pPr>
            <a:r>
              <a:rPr lang="ru-RU" sz="1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Нейросетевое</a:t>
            </a:r>
            <a:r>
              <a:rPr lang="ru-RU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моделирование</a:t>
            </a:r>
            <a:endParaRPr lang="ru-RU" sz="1000" u="sng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Рисунок 9" descr="Изображение выглядит как стрела&#10;&#10;Автоматически созданное описание">
            <a:extLst>
              <a:ext uri="{FF2B5EF4-FFF2-40B4-BE49-F238E27FC236}">
                <a16:creationId xmlns:a16="http://schemas.microsoft.com/office/drawing/2014/main" id="{44DD79AD-28B1-CF4A-FCD4-DD437E40A4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37486">
            <a:off x="3566234" y="3385626"/>
            <a:ext cx="1586009" cy="136015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3C83D8E-F7AA-6724-05B9-1BDDA58C47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553" y="1875352"/>
            <a:ext cx="2058887" cy="1616899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509A606-CAE6-D32B-6E21-9DFFB677451E}"/>
              </a:ext>
            </a:extLst>
          </p:cNvPr>
          <p:cNvGrpSpPr/>
          <p:nvPr/>
        </p:nvGrpSpPr>
        <p:grpSpPr>
          <a:xfrm>
            <a:off x="485461" y="4427080"/>
            <a:ext cx="3635365" cy="1635757"/>
            <a:chOff x="6928354" y="1439961"/>
            <a:chExt cx="4847152" cy="2181009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1FE77BC-10C2-EB38-58CA-3F02E1765E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38"/>
            <a:stretch/>
          </p:blipFill>
          <p:spPr bwMode="auto">
            <a:xfrm>
              <a:off x="7131729" y="1472177"/>
              <a:ext cx="4643777" cy="21487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C429813-9B57-5423-2635-648FD12F02F4}"/>
                </a:ext>
              </a:extLst>
            </p:cNvPr>
            <p:cNvSpPr txBox="1"/>
            <p:nvPr/>
          </p:nvSpPr>
          <p:spPr>
            <a:xfrm>
              <a:off x="6949201" y="2765982"/>
              <a:ext cx="9264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600" dirty="0">
                  <a:latin typeface="Verdana" panose="020B0604030504040204" pitchFamily="34" charset="0"/>
                  <a:ea typeface="Verdana" panose="020B0604030504040204" pitchFamily="34" charset="0"/>
                </a:rPr>
                <a:t>Скорость деформации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822EC8-7F87-8ED1-FFA7-039E6EF329FB}"/>
                </a:ext>
              </a:extLst>
            </p:cNvPr>
            <p:cNvSpPr txBox="1"/>
            <p:nvPr/>
          </p:nvSpPr>
          <p:spPr>
            <a:xfrm>
              <a:off x="6928354" y="2479201"/>
              <a:ext cx="9264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600" dirty="0">
                  <a:latin typeface="Verdana" panose="020B0604030504040204" pitchFamily="34" charset="0"/>
                  <a:ea typeface="Verdana" panose="020B0604030504040204" pitchFamily="34" charset="0"/>
                </a:rPr>
                <a:t>Степень деформации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83EA0B-2979-E305-C508-72A34EFF34FB}"/>
                </a:ext>
              </a:extLst>
            </p:cNvPr>
            <p:cNvSpPr txBox="1"/>
            <p:nvPr/>
          </p:nvSpPr>
          <p:spPr>
            <a:xfrm>
              <a:off x="6949203" y="2283550"/>
              <a:ext cx="926416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600" dirty="0">
                  <a:latin typeface="Verdana" panose="020B0604030504040204" pitchFamily="34" charset="0"/>
                  <a:ea typeface="Verdana" panose="020B0604030504040204" pitchFamily="34" charset="0"/>
                </a:rPr>
                <a:t>Температура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65B78BE-24FE-BAB4-4DA9-AA704DB6C9F8}"/>
                </a:ext>
              </a:extLst>
            </p:cNvPr>
            <p:cNvSpPr txBox="1"/>
            <p:nvPr/>
          </p:nvSpPr>
          <p:spPr>
            <a:xfrm>
              <a:off x="9066608" y="1439961"/>
              <a:ext cx="155389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600" dirty="0">
                  <a:latin typeface="Verdana" panose="020B0604030504040204" pitchFamily="34" charset="0"/>
                  <a:ea typeface="Verdana" panose="020B0604030504040204" pitchFamily="34" charset="0"/>
                </a:rPr>
                <a:t>Скрытые слои</a:t>
              </a:r>
            </a:p>
          </p:txBody>
        </p:sp>
      </p:grp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E6A63019-232D-78BC-A4AE-DFE07ADC3FB9}"/>
              </a:ext>
            </a:extLst>
          </p:cNvPr>
          <p:cNvCxnSpPr>
            <a:cxnSpLocks/>
          </p:cNvCxnSpPr>
          <p:nvPr/>
        </p:nvCxnSpPr>
        <p:spPr>
          <a:xfrm>
            <a:off x="3935568" y="1745908"/>
            <a:ext cx="955970" cy="2413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916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ED3F763-DA3C-C5E0-4133-603492C4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4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47FDC8-17BE-755F-BEA7-ED4AB90447AE}"/>
              </a:ext>
            </a:extLst>
          </p:cNvPr>
          <p:cNvSpPr txBox="1"/>
          <p:nvPr/>
        </p:nvSpPr>
        <p:spPr>
          <a:xfrm>
            <a:off x="8063844" y="269378"/>
            <a:ext cx="9167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Канакин </a:t>
            </a:r>
          </a:p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Владислав </a:t>
            </a:r>
          </a:p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Сергеевич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DC64FCC-C38E-342A-BDF0-B7544F428D08}"/>
              </a:ext>
            </a:extLst>
          </p:cNvPr>
          <p:cNvSpPr txBox="1">
            <a:spLocks/>
          </p:cNvSpPr>
          <p:nvPr/>
        </p:nvSpPr>
        <p:spPr>
          <a:xfrm>
            <a:off x="1081427" y="269378"/>
            <a:ext cx="7230261" cy="4831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Синтез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металломатричных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композиционных материалов систем В95-TiC, В95-SiC и анализ формирования микроструктуры в условиях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термодеформационного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воздействия</a:t>
            </a:r>
          </a:p>
        </p:txBody>
      </p:sp>
      <p:pic>
        <p:nvPicPr>
          <p:cNvPr id="6" name="Рисунок 5" descr="Изображение выглядит как зубчатая передача&#10;&#10;Автоматически созданное описание">
            <a:extLst>
              <a:ext uri="{FF2B5EF4-FFF2-40B4-BE49-F238E27FC236}">
                <a16:creationId xmlns:a16="http://schemas.microsoft.com/office/drawing/2014/main" id="{3C6EC769-EF9F-83B4-D14E-FF51F35BB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1" y="167825"/>
            <a:ext cx="510884" cy="60576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4B09A6-F28B-0631-DC4D-3CFF25B59D65}"/>
              </a:ext>
            </a:extLst>
          </p:cNvPr>
          <p:cNvSpPr/>
          <p:nvPr/>
        </p:nvSpPr>
        <p:spPr>
          <a:xfrm>
            <a:off x="3451860" y="1300870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229F986-79EA-0FFA-F44C-08DFF95C363A}"/>
              </a:ext>
            </a:extLst>
          </p:cNvPr>
          <p:cNvSpPr/>
          <p:nvPr/>
        </p:nvSpPr>
        <p:spPr>
          <a:xfrm>
            <a:off x="1812" y="6409563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BADD793-5E00-9D69-E4EF-AC2AD6453C4B}"/>
              </a:ext>
            </a:extLst>
          </p:cNvPr>
          <p:cNvSpPr/>
          <p:nvPr/>
        </p:nvSpPr>
        <p:spPr>
          <a:xfrm rot="5400000">
            <a:off x="-2508798" y="3980694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FB00EE35-3298-0876-52D3-5DEF5A852DF8}"/>
              </a:ext>
            </a:extLst>
          </p:cNvPr>
          <p:cNvCxnSpPr>
            <a:cxnSpLocks/>
            <a:stCxn id="50" idx="1"/>
          </p:cNvCxnSpPr>
          <p:nvPr/>
        </p:nvCxnSpPr>
        <p:spPr>
          <a:xfrm flipH="1">
            <a:off x="5849288" y="2069291"/>
            <a:ext cx="439684" cy="3488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94657436-DBCB-8029-DC38-34EE734924BE}"/>
              </a:ext>
            </a:extLst>
          </p:cNvPr>
          <p:cNvSpPr txBox="1"/>
          <p:nvPr/>
        </p:nvSpPr>
        <p:spPr>
          <a:xfrm>
            <a:off x="672732" y="5309800"/>
            <a:ext cx="3802313" cy="227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ru-RU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Рисунок 1 – Микроструктура композита В95\5% </a:t>
            </a:r>
            <a:r>
              <a:rPr lang="en-US" sz="9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TiC</a:t>
            </a:r>
            <a:endParaRPr lang="ru-RU" sz="9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9716320-27EE-E10A-9B83-97D3D2530A92}"/>
              </a:ext>
            </a:extLst>
          </p:cNvPr>
          <p:cNvSpPr txBox="1"/>
          <p:nvPr/>
        </p:nvSpPr>
        <p:spPr>
          <a:xfrm>
            <a:off x="4896834" y="5317337"/>
            <a:ext cx="3802313" cy="227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ru-RU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Рисунок </a:t>
            </a:r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ru-RU" sz="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– Микроструктура композита В95\5% </a:t>
            </a:r>
            <a:r>
              <a:rPr lang="en-US" sz="9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SiC</a:t>
            </a:r>
            <a:endParaRPr lang="ru-RU" sz="9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5A504BF-08D3-E49D-4C63-119CF02BAF33}"/>
              </a:ext>
            </a:extLst>
          </p:cNvPr>
          <p:cNvGrpSpPr>
            <a:grpSpLocks noChangeAspect="1"/>
          </p:cNvGrpSpPr>
          <p:nvPr/>
        </p:nvGrpSpPr>
        <p:grpSpPr>
          <a:xfrm>
            <a:off x="4815641" y="1941623"/>
            <a:ext cx="4203745" cy="3375714"/>
            <a:chOff x="4829435" y="2141117"/>
            <a:chExt cx="3800343" cy="3051772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5B113E3F-FE51-4252-969C-DDBD82F4ED5C}"/>
                </a:ext>
              </a:extLst>
            </p:cNvPr>
            <p:cNvGrpSpPr/>
            <p:nvPr/>
          </p:nvGrpSpPr>
          <p:grpSpPr>
            <a:xfrm>
              <a:off x="4829435" y="2146477"/>
              <a:ext cx="3800343" cy="3046412"/>
              <a:chOff x="6439241" y="1718968"/>
              <a:chExt cx="5067124" cy="4061882"/>
            </a:xfrm>
          </p:grpSpPr>
          <p:pic>
            <p:nvPicPr>
              <p:cNvPr id="9" name="Рисунок 8" descr="Изображение выглядит как природ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699B405-148B-1E69-3F13-E836AD603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39241" y="3764850"/>
                <a:ext cx="2520000" cy="2016000"/>
              </a:xfrm>
              <a:prstGeom prst="rect">
                <a:avLst/>
              </a:prstGeom>
            </p:spPr>
          </p:pic>
          <p:pic>
            <p:nvPicPr>
              <p:cNvPr id="11" name="Рисунок 10" descr="Изображение выглядит как снег, бел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D948115-B13E-68A8-D944-0F09F61024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86365" y="3756376"/>
                <a:ext cx="2520000" cy="2016000"/>
              </a:xfrm>
              <a:prstGeom prst="rect">
                <a:avLst/>
              </a:prstGeom>
            </p:spPr>
          </p:pic>
          <p:pic>
            <p:nvPicPr>
              <p:cNvPr id="12" name="Рисунок 11" descr="Изображение выглядит как снег, природ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8CEF436-9BF4-A823-63E0-FA677BCD42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86365" y="1718968"/>
                <a:ext cx="2520000" cy="2016000"/>
              </a:xfrm>
              <a:prstGeom prst="rect">
                <a:avLst/>
              </a:prstGeom>
            </p:spPr>
          </p:pic>
        </p:grpSp>
        <p:cxnSp>
          <p:nvCxnSpPr>
            <p:cNvPr id="14" name="Прямая со стрелкой 13">
              <a:extLst>
                <a:ext uri="{FF2B5EF4-FFF2-40B4-BE49-F238E27FC236}">
                  <a16:creationId xmlns:a16="http://schemas.microsoft.com/office/drawing/2014/main" id="{EA0FCDCA-D3D9-7236-6CB5-3F50AFD87FBB}"/>
                </a:ext>
              </a:extLst>
            </p:cNvPr>
            <p:cNvCxnSpPr>
              <a:cxnSpLocks/>
              <a:stCxn id="50" idx="3"/>
            </p:cNvCxnSpPr>
            <p:nvPr/>
          </p:nvCxnSpPr>
          <p:spPr>
            <a:xfrm>
              <a:off x="7305706" y="2256534"/>
              <a:ext cx="375403" cy="182821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 стрелкой 41">
              <a:extLst>
                <a:ext uri="{FF2B5EF4-FFF2-40B4-BE49-F238E27FC236}">
                  <a16:creationId xmlns:a16="http://schemas.microsoft.com/office/drawing/2014/main" id="{6F711530-EF1D-4FDF-76FF-3921B6CF0445}"/>
                </a:ext>
              </a:extLst>
            </p:cNvPr>
            <p:cNvCxnSpPr>
              <a:cxnSpLocks/>
              <a:stCxn id="50" idx="3"/>
            </p:cNvCxnSpPr>
            <p:nvPr/>
          </p:nvCxnSpPr>
          <p:spPr>
            <a:xfrm>
              <a:off x="7305706" y="2256534"/>
              <a:ext cx="758139" cy="58634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Рисунок 48" descr="Изображение выглядит как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2CFB52F7-9C96-D5A8-3B38-CFC80AA37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435" y="2147480"/>
              <a:ext cx="1890000" cy="1512000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3D2DFCD-4B01-9A7F-57F7-EEA73FAFF45D}"/>
                </a:ext>
              </a:extLst>
            </p:cNvPr>
            <p:cNvSpPr txBox="1"/>
            <p:nvPr/>
          </p:nvSpPr>
          <p:spPr>
            <a:xfrm>
              <a:off x="6161381" y="2141117"/>
              <a:ext cx="114432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Частицы </a:t>
              </a:r>
              <a:r>
                <a:rPr lang="en-US" sz="900" dirty="0" err="1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SiC</a:t>
              </a:r>
              <a:endParaRPr lang="ru-RU" sz="9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cxnSp>
          <p:nvCxnSpPr>
            <p:cNvPr id="51" name="Прямая со стрелкой 50">
              <a:extLst>
                <a:ext uri="{FF2B5EF4-FFF2-40B4-BE49-F238E27FC236}">
                  <a16:creationId xmlns:a16="http://schemas.microsoft.com/office/drawing/2014/main" id="{507B832F-9F4B-5630-0B8A-F343DD37EB01}"/>
                </a:ext>
              </a:extLst>
            </p:cNvPr>
            <p:cNvCxnSpPr>
              <a:cxnSpLocks/>
              <a:stCxn id="50" idx="1"/>
            </p:cNvCxnSpPr>
            <p:nvPr/>
          </p:nvCxnSpPr>
          <p:spPr>
            <a:xfrm flipH="1">
              <a:off x="5403242" y="2256533"/>
              <a:ext cx="758139" cy="191541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75CEF889-CFEE-E60E-9593-79839D51BB00}"/>
              </a:ext>
            </a:extLst>
          </p:cNvPr>
          <p:cNvSpPr txBox="1"/>
          <p:nvPr/>
        </p:nvSpPr>
        <p:spPr>
          <a:xfrm>
            <a:off x="319467" y="1461599"/>
            <a:ext cx="5899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Font typeface="Wingdings" panose="05000000000000000000" pitchFamily="2" charset="2"/>
              <a:buChar char="§"/>
            </a:pPr>
            <a:r>
              <a:rPr lang="ru-RU" sz="1200" u="sng" dirty="0">
                <a:latin typeface="Verdana" panose="020B0604030504040204" pitchFamily="34" charset="0"/>
                <a:ea typeface="Verdana" panose="020B0604030504040204" pitchFamily="34" charset="0"/>
              </a:rPr>
              <a:t>Системы </a:t>
            </a:r>
            <a:r>
              <a:rPr lang="en-US" sz="1200" u="sng" dirty="0">
                <a:latin typeface="Verdana" panose="020B0604030504040204" pitchFamily="34" charset="0"/>
                <a:ea typeface="Verdana" panose="020B0604030504040204" pitchFamily="34" charset="0"/>
              </a:rPr>
              <a:t>B95-TiC</a:t>
            </a:r>
            <a:r>
              <a:rPr lang="ru-RU" sz="1200" u="sng" dirty="0">
                <a:latin typeface="Verdana" panose="020B0604030504040204" pitchFamily="34" charset="0"/>
                <a:ea typeface="Verdana" panose="020B0604030504040204" pitchFamily="34" charset="0"/>
              </a:rPr>
              <a:t> и </a:t>
            </a:r>
            <a:r>
              <a:rPr lang="en-US" sz="1200" u="sng" dirty="0">
                <a:latin typeface="Verdana" panose="020B0604030504040204" pitchFamily="34" charset="0"/>
                <a:ea typeface="Verdana" panose="020B0604030504040204" pitchFamily="34" charset="0"/>
              </a:rPr>
              <a:t>B95-SiC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34B5F43-4E91-11A3-A925-CD9B876A455A}"/>
              </a:ext>
            </a:extLst>
          </p:cNvPr>
          <p:cNvSpPr txBox="1"/>
          <p:nvPr/>
        </p:nvSpPr>
        <p:spPr>
          <a:xfrm>
            <a:off x="1132506" y="913710"/>
            <a:ext cx="6221714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1" b="1" dirty="0">
                <a:latin typeface="Verdana" panose="020B0604030504040204" pitchFamily="34" charset="0"/>
                <a:ea typeface="Verdana" panose="020B0604030504040204" pitchFamily="34" charset="0"/>
              </a:rPr>
              <a:t>Жидкофазный синтез композитов систем</a:t>
            </a:r>
            <a:r>
              <a:rPr lang="en-US" sz="1351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351" b="1" dirty="0">
                <a:latin typeface="Verdana" panose="020B0604030504040204" pitchFamily="34" charset="0"/>
                <a:ea typeface="Verdana" panose="020B0604030504040204" pitchFamily="34" charset="0"/>
              </a:rPr>
              <a:t>B95-</a:t>
            </a:r>
            <a:r>
              <a:rPr lang="en-US" sz="1351" b="1" dirty="0"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r>
              <a:rPr lang="ru-RU" sz="1351" b="1" dirty="0" err="1">
                <a:latin typeface="Verdana" panose="020B0604030504040204" pitchFamily="34" charset="0"/>
                <a:ea typeface="Verdana" panose="020B0604030504040204" pitchFamily="34" charset="0"/>
              </a:rPr>
              <a:t>iC</a:t>
            </a:r>
            <a:r>
              <a:rPr lang="en-US" sz="1351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351" b="1" dirty="0">
                <a:latin typeface="Verdana" panose="020B0604030504040204" pitchFamily="34" charset="0"/>
                <a:ea typeface="Verdana" panose="020B0604030504040204" pitchFamily="34" charset="0"/>
              </a:rPr>
              <a:t>и B95-SiC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C3ED815-58DD-1BB1-D977-8B14E3146D8A}"/>
              </a:ext>
            </a:extLst>
          </p:cNvPr>
          <p:cNvGrpSpPr>
            <a:grpSpLocks noChangeAspect="1"/>
          </p:cNvGrpSpPr>
          <p:nvPr/>
        </p:nvGrpSpPr>
        <p:grpSpPr>
          <a:xfrm>
            <a:off x="525793" y="1931775"/>
            <a:ext cx="4230578" cy="3390664"/>
            <a:chOff x="824884" y="2141117"/>
            <a:chExt cx="3805533" cy="3050005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CCFE89AB-022C-DD17-2ED7-CD179887C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884" y="2146477"/>
              <a:ext cx="1890000" cy="1512000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06A9C0CF-CDC0-07A6-B574-E39839526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884" y="3674533"/>
              <a:ext cx="1890000" cy="1512000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99535269-8D61-5F14-3C6F-88E0AEDD6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2108" y="2147830"/>
              <a:ext cx="1888309" cy="1510647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3D4B59B7-342B-6E03-12BA-70764568B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0417" y="3679122"/>
              <a:ext cx="1890000" cy="151200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CC46724-6CE0-196D-5214-5A42A577C651}"/>
                </a:ext>
              </a:extLst>
            </p:cNvPr>
            <p:cNvSpPr txBox="1"/>
            <p:nvPr/>
          </p:nvSpPr>
          <p:spPr>
            <a:xfrm>
              <a:off x="1945985" y="2141117"/>
              <a:ext cx="114432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Частицы </a:t>
              </a:r>
              <a:r>
                <a:rPr lang="en-US" sz="900" dirty="0" err="1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TiC</a:t>
              </a:r>
              <a:endParaRPr lang="ru-RU" sz="9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cxnSp>
          <p:nvCxnSpPr>
            <p:cNvPr id="43" name="Прямая со стрелкой 42">
              <a:extLst>
                <a:ext uri="{FF2B5EF4-FFF2-40B4-BE49-F238E27FC236}">
                  <a16:creationId xmlns:a16="http://schemas.microsoft.com/office/drawing/2014/main" id="{F904AE48-F412-5B14-A1E7-059855CA74C2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>
              <a:off x="3090310" y="2256533"/>
              <a:ext cx="486328" cy="22949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 стрелкой 43">
              <a:extLst>
                <a:ext uri="{FF2B5EF4-FFF2-40B4-BE49-F238E27FC236}">
                  <a16:creationId xmlns:a16="http://schemas.microsoft.com/office/drawing/2014/main" id="{CC873ED1-FEC9-F0D6-6C6E-6AC91C93C8B3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>
              <a:off x="3090310" y="2256533"/>
              <a:ext cx="650449" cy="196542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 стрелкой 44">
              <a:extLst>
                <a:ext uri="{FF2B5EF4-FFF2-40B4-BE49-F238E27FC236}">
                  <a16:creationId xmlns:a16="http://schemas.microsoft.com/office/drawing/2014/main" id="{0122C97A-9888-22E1-0AC6-C57C48124805}"/>
                </a:ext>
              </a:extLst>
            </p:cNvPr>
            <p:cNvCxnSpPr>
              <a:cxnSpLocks/>
              <a:stCxn id="41" idx="1"/>
            </p:cNvCxnSpPr>
            <p:nvPr/>
          </p:nvCxnSpPr>
          <p:spPr>
            <a:xfrm flipH="1">
              <a:off x="1776413" y="2256533"/>
              <a:ext cx="169572" cy="168681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 стрелкой 45">
              <a:extLst>
                <a:ext uri="{FF2B5EF4-FFF2-40B4-BE49-F238E27FC236}">
                  <a16:creationId xmlns:a16="http://schemas.microsoft.com/office/drawing/2014/main" id="{8FDA979B-D7E0-F821-CA32-148DA9053D30}"/>
                </a:ext>
              </a:extLst>
            </p:cNvPr>
            <p:cNvCxnSpPr>
              <a:cxnSpLocks/>
              <a:stCxn id="41" idx="1"/>
            </p:cNvCxnSpPr>
            <p:nvPr/>
          </p:nvCxnSpPr>
          <p:spPr>
            <a:xfrm flipH="1">
              <a:off x="1426369" y="2256533"/>
              <a:ext cx="519616" cy="46047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C2E9A89-DC16-1450-0363-1B0A27CB4A41}"/>
              </a:ext>
            </a:extLst>
          </p:cNvPr>
          <p:cNvSpPr txBox="1"/>
          <p:nvPr/>
        </p:nvSpPr>
        <p:spPr>
          <a:xfrm>
            <a:off x="4155943" y="5032801"/>
            <a:ext cx="778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FF0000"/>
                </a:solidFill>
              </a:rPr>
              <a:t>1 мкм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FA71A4D8-2BA3-03F9-1F4E-1E3BA0E7AA7F}"/>
              </a:ext>
            </a:extLst>
          </p:cNvPr>
          <p:cNvCxnSpPr>
            <a:cxnSpLocks/>
          </p:cNvCxnSpPr>
          <p:nvPr/>
        </p:nvCxnSpPr>
        <p:spPr>
          <a:xfrm flipV="1">
            <a:off x="4443413" y="4755356"/>
            <a:ext cx="31632" cy="3690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215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ED3F763-DA3C-C5E0-4133-603492C4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5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47FDC8-17BE-755F-BEA7-ED4AB90447AE}"/>
              </a:ext>
            </a:extLst>
          </p:cNvPr>
          <p:cNvSpPr txBox="1"/>
          <p:nvPr/>
        </p:nvSpPr>
        <p:spPr>
          <a:xfrm>
            <a:off x="8063844" y="269378"/>
            <a:ext cx="9167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Канакин </a:t>
            </a:r>
          </a:p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Владислав </a:t>
            </a:r>
          </a:p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Сергеевич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DC64FCC-C38E-342A-BDF0-B7544F428D08}"/>
              </a:ext>
            </a:extLst>
          </p:cNvPr>
          <p:cNvSpPr txBox="1">
            <a:spLocks/>
          </p:cNvSpPr>
          <p:nvPr/>
        </p:nvSpPr>
        <p:spPr>
          <a:xfrm>
            <a:off x="1081427" y="269378"/>
            <a:ext cx="7230261" cy="4831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Синтез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металломатричных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композиционных материалов систем В95-TiC, В95-SiC и анализ формирования микроструктуры в условиях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термодеформационного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воздействия</a:t>
            </a:r>
          </a:p>
        </p:txBody>
      </p:sp>
      <p:pic>
        <p:nvPicPr>
          <p:cNvPr id="6" name="Рисунок 5" descr="Изображение выглядит как зубчатая передача&#10;&#10;Автоматически созданное описание">
            <a:extLst>
              <a:ext uri="{FF2B5EF4-FFF2-40B4-BE49-F238E27FC236}">
                <a16:creationId xmlns:a16="http://schemas.microsoft.com/office/drawing/2014/main" id="{3C6EC769-EF9F-83B4-D14E-FF51F35BB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1" y="167825"/>
            <a:ext cx="510884" cy="60576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4B09A6-F28B-0631-DC4D-3CFF25B59D65}"/>
              </a:ext>
            </a:extLst>
          </p:cNvPr>
          <p:cNvSpPr/>
          <p:nvPr/>
        </p:nvSpPr>
        <p:spPr>
          <a:xfrm>
            <a:off x="3451860" y="1300870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229F986-79EA-0FFA-F44C-08DFF95C363A}"/>
              </a:ext>
            </a:extLst>
          </p:cNvPr>
          <p:cNvSpPr/>
          <p:nvPr/>
        </p:nvSpPr>
        <p:spPr>
          <a:xfrm>
            <a:off x="1812" y="6409563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BADD793-5E00-9D69-E4EF-AC2AD6453C4B}"/>
              </a:ext>
            </a:extLst>
          </p:cNvPr>
          <p:cNvSpPr/>
          <p:nvPr/>
        </p:nvSpPr>
        <p:spPr>
          <a:xfrm rot="5400000">
            <a:off x="-2508798" y="3980694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39AB57-E5F8-30F6-4C5A-8D2B15704FCE}"/>
              </a:ext>
            </a:extLst>
          </p:cNvPr>
          <p:cNvSpPr txBox="1"/>
          <p:nvPr/>
        </p:nvSpPr>
        <p:spPr>
          <a:xfrm>
            <a:off x="540358" y="4751763"/>
            <a:ext cx="435526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latin typeface="Verdana" panose="020B0604030504040204" pitchFamily="34" charset="0"/>
                <a:ea typeface="Verdana" panose="020B0604030504040204" pitchFamily="34" charset="0"/>
              </a:rPr>
              <a:t>Рисунок </a:t>
            </a:r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r>
              <a:rPr lang="ru-RU" sz="900" dirty="0">
                <a:latin typeface="Verdana" panose="020B0604030504040204" pitchFamily="34" charset="0"/>
                <a:ea typeface="Verdana" panose="020B0604030504040204" pitchFamily="34" charset="0"/>
              </a:rPr>
              <a:t> –</a:t>
            </a:r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900" dirty="0">
                <a:latin typeface="Verdana" panose="020B0604030504040204" pitchFamily="34" charset="0"/>
                <a:ea typeface="Verdana" panose="020B0604030504040204" pitchFamily="34" charset="0"/>
              </a:rPr>
              <a:t>Изображение микроструктуры сплава В95, полученное методом дифракции отраженных электронов (</a:t>
            </a:r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</a:rPr>
              <a:t>EBSD</a:t>
            </a:r>
            <a:r>
              <a:rPr lang="ru-RU" sz="900" dirty="0">
                <a:latin typeface="Verdana" panose="020B0604030504040204" pitchFamily="34" charset="0"/>
                <a:ea typeface="Verdana" panose="020B0604030504040204" pitchFamily="34" charset="0"/>
              </a:rPr>
              <a:t>) (а) и матрицы композита В95\5% </a:t>
            </a:r>
            <a:r>
              <a:rPr lang="en-US" sz="900" dirty="0" err="1">
                <a:latin typeface="Verdana" panose="020B0604030504040204" pitchFamily="34" charset="0"/>
                <a:ea typeface="Verdana" panose="020B0604030504040204" pitchFamily="34" charset="0"/>
              </a:rPr>
              <a:t>TiC</a:t>
            </a:r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900" dirty="0">
                <a:latin typeface="Verdana" panose="020B0604030504040204" pitchFamily="34" charset="0"/>
                <a:ea typeface="Verdana" panose="020B0604030504040204" pitchFamily="34" charset="0"/>
              </a:rPr>
              <a:t>(б), (в)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6040D99-8EB6-11AD-6874-0D72AC7010C2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473" y="3278026"/>
            <a:ext cx="879515" cy="87951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C99FBE9-DB8F-0400-0A1E-50EC281B8CFA}"/>
              </a:ext>
            </a:extLst>
          </p:cNvPr>
          <p:cNvSpPr txBox="1"/>
          <p:nvPr/>
        </p:nvSpPr>
        <p:spPr>
          <a:xfrm>
            <a:off x="319467" y="1461599"/>
            <a:ext cx="5899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Font typeface="Wingdings" panose="05000000000000000000" pitchFamily="2" charset="2"/>
              <a:buChar char="§"/>
            </a:pPr>
            <a:r>
              <a:rPr lang="ru-RU" sz="1200" u="sng" dirty="0">
                <a:latin typeface="Verdana" panose="020B0604030504040204" pitchFamily="34" charset="0"/>
                <a:ea typeface="Verdana" panose="020B0604030504040204" pitchFamily="34" charset="0"/>
              </a:rPr>
              <a:t>Система </a:t>
            </a:r>
            <a:r>
              <a:rPr lang="en-US" sz="1200" u="sng" dirty="0">
                <a:latin typeface="Verdana" panose="020B0604030504040204" pitchFamily="34" charset="0"/>
                <a:ea typeface="Verdana" panose="020B0604030504040204" pitchFamily="34" charset="0"/>
              </a:rPr>
              <a:t>B95-TiC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ABAF4A-6AEE-D62A-F9A5-85996AEB0C31}"/>
              </a:ext>
            </a:extLst>
          </p:cNvPr>
          <p:cNvSpPr txBox="1"/>
          <p:nvPr/>
        </p:nvSpPr>
        <p:spPr>
          <a:xfrm>
            <a:off x="1132506" y="913710"/>
            <a:ext cx="6221714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1" b="1" dirty="0">
                <a:latin typeface="Verdana" panose="020B0604030504040204" pitchFamily="34" charset="0"/>
                <a:ea typeface="Verdana" panose="020B0604030504040204" pitchFamily="34" charset="0"/>
              </a:rPr>
              <a:t>Жидкофазный синтез композитов систем</a:t>
            </a:r>
            <a:r>
              <a:rPr lang="en-US" sz="1351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351" b="1" dirty="0">
                <a:latin typeface="Verdana" panose="020B0604030504040204" pitchFamily="34" charset="0"/>
                <a:ea typeface="Verdana" panose="020B0604030504040204" pitchFamily="34" charset="0"/>
              </a:rPr>
              <a:t>B95-</a:t>
            </a:r>
            <a:r>
              <a:rPr lang="en-US" sz="1351" b="1" dirty="0"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r>
              <a:rPr lang="ru-RU" sz="1351" b="1" dirty="0" err="1">
                <a:latin typeface="Verdana" panose="020B0604030504040204" pitchFamily="34" charset="0"/>
                <a:ea typeface="Verdana" panose="020B0604030504040204" pitchFamily="34" charset="0"/>
              </a:rPr>
              <a:t>iC</a:t>
            </a:r>
            <a:endParaRPr lang="ru-RU" sz="1351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23DF839A-FDE3-C39A-3FE3-C95B985CF33A}"/>
              </a:ext>
            </a:extLst>
          </p:cNvPr>
          <p:cNvGrpSpPr/>
          <p:nvPr/>
        </p:nvGrpSpPr>
        <p:grpSpPr>
          <a:xfrm>
            <a:off x="978640" y="2072387"/>
            <a:ext cx="3740865" cy="2184603"/>
            <a:chOff x="978640" y="2072387"/>
            <a:chExt cx="3740865" cy="2184603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CCB56A87-8775-87C8-2762-4C540F9EBE60}"/>
                </a:ext>
              </a:extLst>
            </p:cNvPr>
            <p:cNvGrpSpPr/>
            <p:nvPr/>
          </p:nvGrpSpPr>
          <p:grpSpPr>
            <a:xfrm>
              <a:off x="978640" y="2072387"/>
              <a:ext cx="3738483" cy="2184603"/>
              <a:chOff x="978640" y="1922966"/>
              <a:chExt cx="3738483" cy="2184603"/>
            </a:xfrm>
          </p:grpSpPr>
          <p:grpSp>
            <p:nvGrpSpPr>
              <p:cNvPr id="42" name="Группа 41">
                <a:extLst>
                  <a:ext uri="{FF2B5EF4-FFF2-40B4-BE49-F238E27FC236}">
                    <a16:creationId xmlns:a16="http://schemas.microsoft.com/office/drawing/2014/main" id="{9FFDB841-76F5-970D-15AE-57D58DFEC0FD}"/>
                  </a:ext>
                </a:extLst>
              </p:cNvPr>
              <p:cNvGrpSpPr/>
              <p:nvPr/>
            </p:nvGrpSpPr>
            <p:grpSpPr>
              <a:xfrm>
                <a:off x="978640" y="1922966"/>
                <a:ext cx="3738483" cy="2184603"/>
                <a:chOff x="978640" y="1922966"/>
                <a:chExt cx="3738483" cy="2184603"/>
              </a:xfrm>
            </p:grpSpPr>
            <p:grpSp>
              <p:nvGrpSpPr>
                <p:cNvPr id="39" name="Группа 38">
                  <a:extLst>
                    <a:ext uri="{FF2B5EF4-FFF2-40B4-BE49-F238E27FC236}">
                      <a16:creationId xmlns:a16="http://schemas.microsoft.com/office/drawing/2014/main" id="{1D22DA8C-C43E-4FF4-7B49-5D24AFD2B1F4}"/>
                    </a:ext>
                  </a:extLst>
                </p:cNvPr>
                <p:cNvGrpSpPr/>
                <p:nvPr/>
              </p:nvGrpSpPr>
              <p:grpSpPr>
                <a:xfrm>
                  <a:off x="978640" y="1922966"/>
                  <a:ext cx="3738483" cy="2184603"/>
                  <a:chOff x="958074" y="1922966"/>
                  <a:chExt cx="3738483" cy="2184603"/>
                </a:xfrm>
              </p:grpSpPr>
              <p:grpSp>
                <p:nvGrpSpPr>
                  <p:cNvPr id="19" name="Группа 18">
                    <a:extLst>
                      <a:ext uri="{FF2B5EF4-FFF2-40B4-BE49-F238E27FC236}">
                        <a16:creationId xmlns:a16="http://schemas.microsoft.com/office/drawing/2014/main" id="{7F6190BB-7DA1-5387-8600-FCB3EB9E2020}"/>
                      </a:ext>
                    </a:extLst>
                  </p:cNvPr>
                  <p:cNvGrpSpPr/>
                  <p:nvPr/>
                </p:nvGrpSpPr>
                <p:grpSpPr>
                  <a:xfrm>
                    <a:off x="958074" y="1922966"/>
                    <a:ext cx="3738483" cy="2184603"/>
                    <a:chOff x="1333675" y="2449818"/>
                    <a:chExt cx="4984643" cy="2912804"/>
                  </a:xfrm>
                </p:grpSpPr>
                <p:pic>
                  <p:nvPicPr>
                    <p:cNvPr id="20" name="Рисунок 19">
                      <a:extLst>
                        <a:ext uri="{FF2B5EF4-FFF2-40B4-BE49-F238E27FC236}">
                          <a16:creationId xmlns:a16="http://schemas.microsoft.com/office/drawing/2014/main" id="{26547525-D601-A164-7C71-E36D5E6A648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33676" y="2449818"/>
                      <a:ext cx="4984642" cy="291280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1" name="TextBox 20">
                      <a:extLst>
                        <a:ext uri="{FF2B5EF4-FFF2-40B4-BE49-F238E27FC236}">
                          <a16:creationId xmlns:a16="http://schemas.microsoft.com/office/drawing/2014/main" id="{9CA0EB77-4C7B-5296-A263-118AAB272AC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33675" y="2449818"/>
                      <a:ext cx="479192" cy="30777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ru-RU" sz="9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(а)</a:t>
                      </a:r>
                      <a:endParaRPr lang="ru-RU" sz="12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p:txBody>
                </p:sp>
              </p:grpSp>
              <p:pic>
                <p:nvPicPr>
                  <p:cNvPr id="38" name="Рисунок 37" descr="Изображение выглядит как Красочность, риф, текст, фиолетовый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168A3F97-7A98-E55D-3CA7-FA26227BEE3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88771" r="64335" b="84"/>
                  <a:stretch/>
                </p:blipFill>
                <p:spPr>
                  <a:xfrm>
                    <a:off x="958074" y="3866847"/>
                    <a:ext cx="1027146" cy="240722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9C54A66B-D42F-7E1F-5219-336962D65CDD}"/>
                    </a:ext>
                  </a:extLst>
                </p:cNvPr>
                <p:cNvSpPr txBox="1"/>
                <p:nvPr/>
              </p:nvSpPr>
              <p:spPr>
                <a:xfrm>
                  <a:off x="1158337" y="3866847"/>
                  <a:ext cx="606408" cy="15388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Verdana" panose="020B0604030504040204" pitchFamily="34" charset="0"/>
                      <a:cs typeface="Times New Roman" panose="02020603050405020304" pitchFamily="18" charset="0"/>
                    </a:rPr>
                    <a:t>200 мкм</a:t>
                  </a:r>
                  <a:endParaRPr lang="ru-RU" sz="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EDB5DAE-4681-0191-16FC-A9A40F76DB42}"/>
                  </a:ext>
                </a:extLst>
              </p:cNvPr>
              <p:cNvSpPr txBox="1"/>
              <p:nvPr/>
            </p:nvSpPr>
            <p:spPr>
              <a:xfrm>
                <a:off x="1030670" y="3805291"/>
                <a:ext cx="879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dirty="0"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200 мкм</a:t>
                </a:r>
                <a:endParaRPr lang="ru-RU" sz="2000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D6A8DCE-2104-DB05-DD30-1F271E2851E5}"/>
                </a:ext>
              </a:extLst>
            </p:cNvPr>
            <p:cNvSpPr txBox="1"/>
            <p:nvPr/>
          </p:nvSpPr>
          <p:spPr>
            <a:xfrm>
              <a:off x="3228183" y="4003074"/>
              <a:ext cx="1491322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050" dirty="0" err="1">
                  <a:latin typeface="Verdana" panose="020B0604030504040204" pitchFamily="34" charset="0"/>
                  <a:ea typeface="Verdana" panose="020B0604030504040204" pitchFamily="34" charset="0"/>
                </a:rPr>
                <a:t>Т</a:t>
              </a:r>
              <a:r>
                <a:rPr lang="ru-RU" sz="1050" baseline="-25000" dirty="0" err="1">
                  <a:latin typeface="Verdana" panose="020B0604030504040204" pitchFamily="34" charset="0"/>
                  <a:ea typeface="Verdana" panose="020B0604030504040204" pitchFamily="34" charset="0"/>
                </a:rPr>
                <a:t>изложницы</a:t>
              </a:r>
              <a:r>
                <a:rPr lang="ru-RU" sz="1050" dirty="0">
                  <a:latin typeface="Verdana" panose="020B0604030504040204" pitchFamily="34" charset="0"/>
                  <a:ea typeface="Verdana" panose="020B0604030504040204" pitchFamily="34" charset="0"/>
                </a:rPr>
                <a:t> = 350 °С</a:t>
              </a:r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CF54760D-A157-129C-81F3-0E0E7AC698A9}"/>
              </a:ext>
            </a:extLst>
          </p:cNvPr>
          <p:cNvGrpSpPr/>
          <p:nvPr/>
        </p:nvGrpSpPr>
        <p:grpSpPr>
          <a:xfrm>
            <a:off x="5017950" y="1613371"/>
            <a:ext cx="2880000" cy="4362242"/>
            <a:chOff x="5507230" y="1623183"/>
            <a:chExt cx="2880000" cy="4362242"/>
          </a:xfrm>
        </p:grpSpPr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36D4A1D6-CDB8-EA6B-0527-73BF867B1291}"/>
                </a:ext>
              </a:extLst>
            </p:cNvPr>
            <p:cNvGrpSpPr/>
            <p:nvPr/>
          </p:nvGrpSpPr>
          <p:grpSpPr>
            <a:xfrm>
              <a:off x="5507230" y="1624819"/>
              <a:ext cx="2880000" cy="4360606"/>
              <a:chOff x="5067473" y="1619539"/>
              <a:chExt cx="2880000" cy="4360606"/>
            </a:xfrm>
          </p:grpSpPr>
          <p:pic>
            <p:nvPicPr>
              <p:cNvPr id="33" name="Рисунок 32" descr="Изображение выглядит как Красочность, риф, текст, фиолетов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E6782C3-04BA-6839-4C1F-9381BECCBA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7473" y="1619539"/>
                <a:ext cx="2880000" cy="2160000"/>
              </a:xfrm>
              <a:prstGeom prst="rect">
                <a:avLst/>
              </a:prstGeom>
            </p:spPr>
          </p:pic>
          <p:pic>
            <p:nvPicPr>
              <p:cNvPr id="35" name="Рисунок 34" descr="Изображение выглядит как Красочность, снимок экрана, фиолетовый, Фрактальные картинки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9A8D994-10F0-EA7E-EA09-C6F7EE2636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7473" y="3820145"/>
                <a:ext cx="2880000" cy="2160000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A837A28-D25E-D0AB-A269-B3F8063375C8}"/>
                  </a:ext>
                </a:extLst>
              </p:cNvPr>
              <p:cNvSpPr txBox="1"/>
              <p:nvPr/>
            </p:nvSpPr>
            <p:spPr>
              <a:xfrm>
                <a:off x="6384203" y="5724435"/>
                <a:ext cx="1563270" cy="2539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050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Т</a:t>
                </a:r>
                <a:r>
                  <a:rPr lang="ru-RU" sz="1050" baseline="-25000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изложницы</a:t>
                </a:r>
                <a:r>
                  <a:rPr lang="ru-RU" sz="105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= 250 °С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1D3C495-FA80-BB5D-A470-5A0C61F86187}"/>
                  </a:ext>
                </a:extLst>
              </p:cNvPr>
              <p:cNvSpPr txBox="1"/>
              <p:nvPr/>
            </p:nvSpPr>
            <p:spPr>
              <a:xfrm>
                <a:off x="6384203" y="3532586"/>
                <a:ext cx="1563269" cy="2539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050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Т</a:t>
                </a:r>
                <a:r>
                  <a:rPr lang="ru-RU" sz="1050" baseline="-25000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изложницы</a:t>
                </a:r>
                <a:r>
                  <a:rPr lang="ru-RU" sz="105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= 450 °С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9BD491C-867B-2547-43B9-84B34B6CD28E}"/>
                </a:ext>
              </a:extLst>
            </p:cNvPr>
            <p:cNvSpPr txBox="1"/>
            <p:nvPr/>
          </p:nvSpPr>
          <p:spPr>
            <a:xfrm>
              <a:off x="5507230" y="1623183"/>
              <a:ext cx="360996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900" dirty="0">
                  <a:latin typeface="Verdana" panose="020B0604030504040204" pitchFamily="34" charset="0"/>
                  <a:ea typeface="Verdana" panose="020B0604030504040204" pitchFamily="34" charset="0"/>
                </a:rPr>
                <a:t>(б)</a:t>
              </a:r>
              <a:endParaRPr lang="ru-RU" sz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3D447C3-9D33-EA4F-D5F9-132C67256C1B}"/>
                </a:ext>
              </a:extLst>
            </p:cNvPr>
            <p:cNvSpPr txBox="1"/>
            <p:nvPr/>
          </p:nvSpPr>
          <p:spPr>
            <a:xfrm>
              <a:off x="5507230" y="3798745"/>
              <a:ext cx="359394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900" dirty="0">
                  <a:latin typeface="Verdana" panose="020B0604030504040204" pitchFamily="34" charset="0"/>
                  <a:ea typeface="Verdana" panose="020B0604030504040204" pitchFamily="34" charset="0"/>
                </a:rPr>
                <a:t>(в)</a:t>
              </a:r>
              <a:endParaRPr lang="ru-RU" sz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6400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ED3F763-DA3C-C5E0-4133-603492C4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6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47FDC8-17BE-755F-BEA7-ED4AB90447AE}"/>
              </a:ext>
            </a:extLst>
          </p:cNvPr>
          <p:cNvSpPr txBox="1"/>
          <p:nvPr/>
        </p:nvSpPr>
        <p:spPr>
          <a:xfrm>
            <a:off x="8063844" y="269378"/>
            <a:ext cx="9167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Канакин </a:t>
            </a:r>
          </a:p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Владислав </a:t>
            </a:r>
          </a:p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Сергеевич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DC64FCC-C38E-342A-BDF0-B7544F428D08}"/>
              </a:ext>
            </a:extLst>
          </p:cNvPr>
          <p:cNvSpPr txBox="1">
            <a:spLocks/>
          </p:cNvSpPr>
          <p:nvPr/>
        </p:nvSpPr>
        <p:spPr>
          <a:xfrm>
            <a:off x="1081427" y="269378"/>
            <a:ext cx="7230261" cy="4831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Синтез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металломатричных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композиционных материалов систем В95-TiC, В95-SiC и анализ формирования микроструктуры в условиях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термодеформационного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воздействия</a:t>
            </a:r>
          </a:p>
        </p:txBody>
      </p:sp>
      <p:pic>
        <p:nvPicPr>
          <p:cNvPr id="6" name="Рисунок 5" descr="Изображение выглядит как зубчатая передача&#10;&#10;Автоматически созданное описание">
            <a:extLst>
              <a:ext uri="{FF2B5EF4-FFF2-40B4-BE49-F238E27FC236}">
                <a16:creationId xmlns:a16="http://schemas.microsoft.com/office/drawing/2014/main" id="{3C6EC769-EF9F-83B4-D14E-FF51F35BB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1" y="167825"/>
            <a:ext cx="510884" cy="60576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2CE9D3-5246-11F9-C0CE-4CE6E9D09D60}"/>
              </a:ext>
            </a:extLst>
          </p:cNvPr>
          <p:cNvSpPr txBox="1"/>
          <p:nvPr/>
        </p:nvSpPr>
        <p:spPr>
          <a:xfrm>
            <a:off x="1132506" y="913710"/>
            <a:ext cx="7167788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1" b="1" dirty="0">
                <a:latin typeface="Verdana" panose="020B0604030504040204" pitchFamily="34" charset="0"/>
                <a:ea typeface="Verdana" panose="020B0604030504040204" pitchFamily="34" charset="0"/>
              </a:rPr>
              <a:t>Механические свойства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4B09A6-F28B-0631-DC4D-3CFF25B59D65}"/>
              </a:ext>
            </a:extLst>
          </p:cNvPr>
          <p:cNvSpPr/>
          <p:nvPr/>
        </p:nvSpPr>
        <p:spPr>
          <a:xfrm>
            <a:off x="3451860" y="1300870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229F986-79EA-0FFA-F44C-08DFF95C363A}"/>
              </a:ext>
            </a:extLst>
          </p:cNvPr>
          <p:cNvSpPr/>
          <p:nvPr/>
        </p:nvSpPr>
        <p:spPr>
          <a:xfrm>
            <a:off x="1812" y="6409563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BADD793-5E00-9D69-E4EF-AC2AD6453C4B}"/>
              </a:ext>
            </a:extLst>
          </p:cNvPr>
          <p:cNvSpPr/>
          <p:nvPr/>
        </p:nvSpPr>
        <p:spPr>
          <a:xfrm rot="5400000">
            <a:off x="-2508798" y="3980694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6" name="Таблица 25">
            <a:extLst>
              <a:ext uri="{FF2B5EF4-FFF2-40B4-BE49-F238E27FC236}">
                <a16:creationId xmlns:a16="http://schemas.microsoft.com/office/drawing/2014/main" id="{37346F9E-CE84-0EAB-8868-2880691B1C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163810"/>
              </p:ext>
            </p:extLst>
          </p:nvPr>
        </p:nvGraphicFramePr>
        <p:xfrm>
          <a:off x="672732" y="1915331"/>
          <a:ext cx="8136907" cy="3246069"/>
        </p:xfrm>
        <a:graphic>
          <a:graphicData uri="http://schemas.openxmlformats.org/drawingml/2006/table">
            <a:tbl>
              <a:tblPr firstRow="1"/>
              <a:tblGrid>
                <a:gridCol w="1564714">
                  <a:extLst>
                    <a:ext uri="{9D8B030D-6E8A-4147-A177-3AD203B41FA5}">
                      <a16:colId xmlns:a16="http://schemas.microsoft.com/office/drawing/2014/main" val="2157765009"/>
                    </a:ext>
                  </a:extLst>
                </a:gridCol>
                <a:gridCol w="2019617">
                  <a:extLst>
                    <a:ext uri="{9D8B030D-6E8A-4147-A177-3AD203B41FA5}">
                      <a16:colId xmlns:a16="http://schemas.microsoft.com/office/drawing/2014/main" val="1535056223"/>
                    </a:ext>
                  </a:extLst>
                </a:gridCol>
                <a:gridCol w="2123707">
                  <a:extLst>
                    <a:ext uri="{9D8B030D-6E8A-4147-A177-3AD203B41FA5}">
                      <a16:colId xmlns:a16="http://schemas.microsoft.com/office/drawing/2014/main" val="3563239341"/>
                    </a:ext>
                  </a:extLst>
                </a:gridCol>
                <a:gridCol w="2428869">
                  <a:extLst>
                    <a:ext uri="{9D8B030D-6E8A-4147-A177-3AD203B41FA5}">
                      <a16:colId xmlns:a16="http://schemas.microsoft.com/office/drawing/2014/main" val="228186508"/>
                    </a:ext>
                  </a:extLst>
                </a:gridCol>
              </a:tblGrid>
              <a:tr h="4393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Материал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Термообработка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Предел прочности, МПа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Относительное сжатие, 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6955603"/>
                  </a:ext>
                </a:extLst>
              </a:tr>
              <a:tr h="3535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В95</a:t>
                      </a:r>
                      <a:endParaRPr lang="en-US" sz="11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Гомогенизация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672</a:t>
                      </a:r>
                      <a:endParaRPr lang="ru-RU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211620"/>
                  </a:ext>
                </a:extLst>
              </a:tr>
              <a:tr h="3609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В95</a:t>
                      </a: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5% </a:t>
                      </a:r>
                      <a:r>
                        <a:rPr lang="en-US" sz="110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TiC</a:t>
                      </a: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(F800)</a:t>
                      </a:r>
                      <a:endParaRPr lang="ru-RU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Гомогенизация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764</a:t>
                      </a:r>
                      <a:endParaRPr lang="ru-RU" sz="1100" dirty="0">
                        <a:solidFill>
                          <a:srgbClr val="00B05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100" b="1" dirty="0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218226"/>
                  </a:ext>
                </a:extLst>
              </a:tr>
              <a:tr h="4873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В95</a:t>
                      </a:r>
                      <a:endParaRPr lang="en-US" sz="11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Т1 (</a:t>
                      </a: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закалка с 475 </a:t>
                      </a: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С + старение при 120 </a:t>
                      </a: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С)</a:t>
                      </a:r>
                      <a:endParaRPr lang="ru-RU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820</a:t>
                      </a:r>
                      <a:endParaRPr lang="ru-RU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8147529"/>
                  </a:ext>
                </a:extLst>
              </a:tr>
              <a:tr h="4873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В95</a:t>
                      </a: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5% </a:t>
                      </a:r>
                      <a:r>
                        <a:rPr lang="en-US" sz="110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TiC</a:t>
                      </a: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(F800)</a:t>
                      </a:r>
                      <a:endParaRPr lang="ru-RU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Т1 (</a:t>
                      </a: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закалка с 475 </a:t>
                      </a: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С + старение при 120 </a:t>
                      </a: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С)</a:t>
                      </a:r>
                      <a:endParaRPr lang="ru-RU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971</a:t>
                      </a:r>
                      <a:endParaRPr lang="ru-RU" sz="1100" b="1" dirty="0">
                        <a:solidFill>
                          <a:srgbClr val="00B05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100" b="1" dirty="0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8093520"/>
                  </a:ext>
                </a:extLst>
              </a:tr>
              <a:tr h="6301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В95</a:t>
                      </a: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7,5% </a:t>
                      </a: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SiC(F800)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Т1 (</a:t>
                      </a: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закалка с 475 </a:t>
                      </a: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С + старение при 120 </a:t>
                      </a: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С)</a:t>
                      </a:r>
                      <a:endParaRPr lang="ru-RU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937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46,5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7629993"/>
                  </a:ext>
                </a:extLst>
              </a:tr>
              <a:tr h="4873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В95</a:t>
                      </a: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15% </a:t>
                      </a:r>
                      <a:r>
                        <a:rPr lang="en-US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SiC (F800)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Т1 (</a:t>
                      </a: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закалка с 475 </a:t>
                      </a: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С + старение при 120 </a:t>
                      </a: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С)</a:t>
                      </a:r>
                      <a:endParaRPr lang="ru-RU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rgbClr val="C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389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32186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3469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ED3F763-DA3C-C5E0-4133-603492C4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7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47FDC8-17BE-755F-BEA7-ED4AB90447AE}"/>
              </a:ext>
            </a:extLst>
          </p:cNvPr>
          <p:cNvSpPr txBox="1"/>
          <p:nvPr/>
        </p:nvSpPr>
        <p:spPr>
          <a:xfrm>
            <a:off x="8063844" y="269378"/>
            <a:ext cx="9167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Канакин </a:t>
            </a:r>
          </a:p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Владислав </a:t>
            </a:r>
          </a:p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Сергеевич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DC64FCC-C38E-342A-BDF0-B7544F428D08}"/>
              </a:ext>
            </a:extLst>
          </p:cNvPr>
          <p:cNvSpPr txBox="1">
            <a:spLocks/>
          </p:cNvSpPr>
          <p:nvPr/>
        </p:nvSpPr>
        <p:spPr>
          <a:xfrm>
            <a:off x="1081427" y="269378"/>
            <a:ext cx="7230261" cy="4831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Синтез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металломатричных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композиционных материалов систем В95-TiC, В95-SiC и анализ формирования микроструктуры в условиях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термодеформационного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воздействия</a:t>
            </a:r>
          </a:p>
        </p:txBody>
      </p:sp>
      <p:pic>
        <p:nvPicPr>
          <p:cNvPr id="6" name="Рисунок 5" descr="Изображение выглядит как зубчатая передача&#10;&#10;Автоматически созданное описание">
            <a:extLst>
              <a:ext uri="{FF2B5EF4-FFF2-40B4-BE49-F238E27FC236}">
                <a16:creationId xmlns:a16="http://schemas.microsoft.com/office/drawing/2014/main" id="{3C6EC769-EF9F-83B4-D14E-FF51F35BB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1" y="167825"/>
            <a:ext cx="510884" cy="60576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2CE9D3-5246-11F9-C0CE-4CE6E9D09D60}"/>
              </a:ext>
            </a:extLst>
          </p:cNvPr>
          <p:cNvSpPr txBox="1"/>
          <p:nvPr/>
        </p:nvSpPr>
        <p:spPr>
          <a:xfrm>
            <a:off x="1132506" y="913710"/>
            <a:ext cx="7167788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1" b="1" dirty="0">
                <a:latin typeface="Verdana" panose="020B0604030504040204" pitchFamily="34" charset="0"/>
                <a:ea typeface="Verdana" panose="020B0604030504040204" pitchFamily="34" charset="0"/>
              </a:rPr>
              <a:t>Моделирование формирования микроструктуры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4B09A6-F28B-0631-DC4D-3CFF25B59D65}"/>
              </a:ext>
            </a:extLst>
          </p:cNvPr>
          <p:cNvSpPr/>
          <p:nvPr/>
        </p:nvSpPr>
        <p:spPr>
          <a:xfrm>
            <a:off x="3451860" y="1300870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229F986-79EA-0FFA-F44C-08DFF95C363A}"/>
              </a:ext>
            </a:extLst>
          </p:cNvPr>
          <p:cNvSpPr/>
          <p:nvPr/>
        </p:nvSpPr>
        <p:spPr>
          <a:xfrm>
            <a:off x="1812" y="6409563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BADD793-5E00-9D69-E4EF-AC2AD6453C4B}"/>
              </a:ext>
            </a:extLst>
          </p:cNvPr>
          <p:cNvSpPr/>
          <p:nvPr/>
        </p:nvSpPr>
        <p:spPr>
          <a:xfrm rot="5400000">
            <a:off x="-2508798" y="3980694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D33537F1-0F85-65B6-11C9-C6326C6695F3}"/>
              </a:ext>
            </a:extLst>
          </p:cNvPr>
          <p:cNvGrpSpPr/>
          <p:nvPr/>
        </p:nvGrpSpPr>
        <p:grpSpPr>
          <a:xfrm>
            <a:off x="1951987" y="1794015"/>
            <a:ext cx="5109415" cy="1727598"/>
            <a:chOff x="1951987" y="1794015"/>
            <a:chExt cx="5109415" cy="172759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9E9B3A-F65E-CA5D-EE34-5951A9B1BA2A}"/>
                </a:ext>
              </a:extLst>
            </p:cNvPr>
            <p:cNvSpPr txBox="1"/>
            <p:nvPr/>
          </p:nvSpPr>
          <p:spPr>
            <a:xfrm>
              <a:off x="1951987" y="3152281"/>
              <a:ext cx="510941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900" dirty="0">
                  <a:latin typeface="Verdana" panose="020B0604030504040204" pitchFamily="34" charset="0"/>
                  <a:ea typeface="Verdana" panose="020B0604030504040204" pitchFamily="34" charset="0"/>
                </a:rPr>
                <a:t>Рисунок 4 – Изображение </a:t>
              </a:r>
              <a:r>
                <a:rPr lang="en-US" sz="900" dirty="0">
                  <a:latin typeface="Verdana" panose="020B0604030504040204" pitchFamily="34" charset="0"/>
                  <a:ea typeface="Verdana" panose="020B0604030504040204" pitchFamily="34" charset="0"/>
                </a:rPr>
                <a:t>EBSD</a:t>
              </a:r>
              <a:r>
                <a:rPr lang="ru-RU" sz="900" dirty="0">
                  <a:latin typeface="Verdana" panose="020B0604030504040204" pitchFamily="34" charset="0"/>
                  <a:ea typeface="Verdana" panose="020B0604030504040204" pitchFamily="34" charset="0"/>
                </a:rPr>
                <a:t>, наложенное на СЭМ-изображение</a:t>
              </a:r>
              <a:r>
                <a:rPr lang="en-US" sz="900" dirty="0"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ru-RU" sz="900" dirty="0">
                  <a:latin typeface="Verdana" panose="020B0604030504040204" pitchFamily="34" charset="0"/>
                  <a:ea typeface="Verdana" panose="020B0604030504040204" pitchFamily="34" charset="0"/>
                </a:rPr>
                <a:t>(a)</a:t>
              </a:r>
              <a:r>
                <a:rPr lang="en-US" sz="900" dirty="0">
                  <a:latin typeface="Verdana" panose="020B0604030504040204" pitchFamily="34" charset="0"/>
                  <a:ea typeface="Verdana" panose="020B0604030504040204" pitchFamily="34" charset="0"/>
                </a:rPr>
                <a:t>,</a:t>
              </a:r>
              <a:r>
                <a:rPr lang="ru-RU" sz="900" dirty="0">
                  <a:latin typeface="Verdana" panose="020B0604030504040204" pitchFamily="34" charset="0"/>
                  <a:ea typeface="Verdana" panose="020B0604030504040204" pitchFamily="34" charset="0"/>
                </a:rPr>
                <a:t> и только СЭМ-изображение (б) микроструктуры ММК АМг6/10% </a:t>
              </a:r>
              <a:r>
                <a:rPr lang="ru-RU" sz="900" dirty="0" err="1">
                  <a:latin typeface="Verdana" panose="020B0604030504040204" pitchFamily="34" charset="0"/>
                  <a:ea typeface="Verdana" panose="020B0604030504040204" pitchFamily="34" charset="0"/>
                </a:rPr>
                <a:t>SiC</a:t>
              </a:r>
              <a:endParaRPr lang="ru-RU" sz="9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D27F94D1-0612-1697-84F4-264D6306E95C}"/>
                </a:ext>
              </a:extLst>
            </p:cNvPr>
            <p:cNvGrpSpPr/>
            <p:nvPr/>
          </p:nvGrpSpPr>
          <p:grpSpPr>
            <a:xfrm>
              <a:off x="4860514" y="1794015"/>
              <a:ext cx="1864479" cy="1384453"/>
              <a:chOff x="2449114" y="3689976"/>
              <a:chExt cx="2520000" cy="1891646"/>
            </a:xfrm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436D3B29-0938-967A-D571-7F895DB63B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9114" y="3694734"/>
                <a:ext cx="2520000" cy="188688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7FBEA31-80C5-15C0-23F5-E9B381CAC326}"/>
                  </a:ext>
                </a:extLst>
              </p:cNvPr>
              <p:cNvSpPr txBox="1"/>
              <p:nvPr/>
            </p:nvSpPr>
            <p:spPr>
              <a:xfrm>
                <a:off x="2449114" y="3689976"/>
                <a:ext cx="487916" cy="3153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ru-RU" sz="9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(б)</a:t>
                </a:r>
                <a:endParaRPr lang="ru-RU" sz="12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1200B6F0-BFE9-25E4-CB1F-630879EEC68F}"/>
                </a:ext>
              </a:extLst>
            </p:cNvPr>
            <p:cNvGrpSpPr/>
            <p:nvPr/>
          </p:nvGrpSpPr>
          <p:grpSpPr>
            <a:xfrm>
              <a:off x="2842366" y="1805557"/>
              <a:ext cx="1864479" cy="1385175"/>
              <a:chOff x="2450776" y="1755034"/>
              <a:chExt cx="2520000" cy="1892633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4EBCCACE-D927-B421-CD88-67E8B8D96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50776" y="1760779"/>
                <a:ext cx="2520000" cy="188688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D813836-8614-54CF-27C0-2BDD01BF0024}"/>
                  </a:ext>
                </a:extLst>
              </p:cNvPr>
              <p:cNvSpPr txBox="1"/>
              <p:nvPr/>
            </p:nvSpPr>
            <p:spPr>
              <a:xfrm>
                <a:off x="2452034" y="1755034"/>
                <a:ext cx="485751" cy="3153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ru-RU" sz="9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(а)</a:t>
                </a:r>
                <a:endParaRPr lang="ru-RU" sz="12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AA04EC00-9CF5-6F40-689F-0A37818FE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9465" y="2268291"/>
              <a:ext cx="815081" cy="815081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4F5522A-959D-C78C-2B2D-A666A2741E37}"/>
              </a:ext>
            </a:extLst>
          </p:cNvPr>
          <p:cNvSpPr txBox="1"/>
          <p:nvPr/>
        </p:nvSpPr>
        <p:spPr>
          <a:xfrm>
            <a:off x="319467" y="1461599"/>
            <a:ext cx="5899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Font typeface="Wingdings" panose="05000000000000000000" pitchFamily="2" charset="2"/>
              <a:buChar char="§"/>
            </a:pPr>
            <a:r>
              <a:rPr lang="ru-RU" sz="1200" u="sng" dirty="0">
                <a:latin typeface="Verdana" panose="020B0604030504040204" pitchFamily="34" charset="0"/>
                <a:ea typeface="Verdana" panose="020B0604030504040204" pitchFamily="34" charset="0"/>
              </a:rPr>
              <a:t>Композит АМг6/</a:t>
            </a:r>
            <a:r>
              <a:rPr lang="en-US" sz="1200" u="sng" dirty="0">
                <a:latin typeface="Verdana" panose="020B0604030504040204" pitchFamily="34" charset="0"/>
                <a:ea typeface="Verdana" panose="020B0604030504040204" pitchFamily="34" charset="0"/>
              </a:rPr>
              <a:t>10%SiC</a:t>
            </a:r>
            <a:r>
              <a:rPr lang="ru-RU" sz="12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996226AB-EBAC-B057-1472-CE30D67C137C}"/>
              </a:ext>
            </a:extLst>
          </p:cNvPr>
          <p:cNvGrpSpPr/>
          <p:nvPr/>
        </p:nvGrpSpPr>
        <p:grpSpPr>
          <a:xfrm>
            <a:off x="643006" y="3646828"/>
            <a:ext cx="7867774" cy="2106930"/>
            <a:chOff x="643006" y="3646828"/>
            <a:chExt cx="7867774" cy="210693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411C35A-1551-5837-E2C7-04444572DFE8}"/>
                </a:ext>
              </a:extLst>
            </p:cNvPr>
            <p:cNvSpPr txBox="1"/>
            <p:nvPr/>
          </p:nvSpPr>
          <p:spPr>
            <a:xfrm>
              <a:off x="664934" y="5384426"/>
              <a:ext cx="78458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900" dirty="0">
                  <a:latin typeface="Verdana" panose="020B0604030504040204" pitchFamily="34" charset="0"/>
                  <a:ea typeface="Verdana" panose="020B0604030504040204" pitchFamily="34" charset="0"/>
                </a:rPr>
                <a:t>Рисунок 5 – Зависимости среднего диаметра зерна от степени и скорости деформаций для 300 (а), 350 (б), 400 (в), 450 (г) и 500 (д) °С</a:t>
              </a:r>
            </a:p>
          </p:txBody>
        </p: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65B8905C-F282-21F4-7BFC-A4039B152EDA}"/>
                </a:ext>
              </a:extLst>
            </p:cNvPr>
            <p:cNvGrpSpPr/>
            <p:nvPr/>
          </p:nvGrpSpPr>
          <p:grpSpPr>
            <a:xfrm>
              <a:off x="643006" y="3646828"/>
              <a:ext cx="7730829" cy="1713094"/>
              <a:chOff x="682578" y="3829599"/>
              <a:chExt cx="7730829" cy="1713094"/>
            </a:xfrm>
          </p:grpSpPr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CB02E417-5FAD-F4C0-7C6E-FBDBEB43E76A}"/>
                  </a:ext>
                </a:extLst>
              </p:cNvPr>
              <p:cNvGrpSpPr/>
              <p:nvPr/>
            </p:nvGrpSpPr>
            <p:grpSpPr>
              <a:xfrm>
                <a:off x="682578" y="3829599"/>
                <a:ext cx="7730829" cy="1713094"/>
                <a:chOff x="682578" y="3829599"/>
                <a:chExt cx="7730829" cy="1713094"/>
              </a:xfrm>
            </p:grpSpPr>
            <p:grpSp>
              <p:nvGrpSpPr>
                <p:cNvPr id="31" name="Группа 30">
                  <a:extLst>
                    <a:ext uri="{FF2B5EF4-FFF2-40B4-BE49-F238E27FC236}">
                      <a16:creationId xmlns:a16="http://schemas.microsoft.com/office/drawing/2014/main" id="{A699EC04-0229-D461-9FB9-CB2C7BE33E61}"/>
                    </a:ext>
                  </a:extLst>
                </p:cNvPr>
                <p:cNvGrpSpPr/>
                <p:nvPr/>
              </p:nvGrpSpPr>
              <p:grpSpPr>
                <a:xfrm>
                  <a:off x="682578" y="3829599"/>
                  <a:ext cx="7730829" cy="1713094"/>
                  <a:chOff x="1046029" y="3724960"/>
                  <a:chExt cx="10307771" cy="2284124"/>
                </a:xfrm>
              </p:grpSpPr>
              <p:grpSp>
                <p:nvGrpSpPr>
                  <p:cNvPr id="37" name="Группа 36">
                    <a:extLst>
                      <a:ext uri="{FF2B5EF4-FFF2-40B4-BE49-F238E27FC236}">
                        <a16:creationId xmlns:a16="http://schemas.microsoft.com/office/drawing/2014/main" id="{37ACFB13-FA85-DED4-CFB0-C111BC6632D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046029" y="3724960"/>
                    <a:ext cx="10307771" cy="2284124"/>
                    <a:chOff x="2798048" y="2399622"/>
                    <a:chExt cx="5977554" cy="1324582"/>
                  </a:xfrm>
                </p:grpSpPr>
                <p:pic>
                  <p:nvPicPr>
                    <p:cNvPr id="40" name="Рисунок 39">
                      <a:extLst>
                        <a:ext uri="{FF2B5EF4-FFF2-40B4-BE49-F238E27FC236}">
                          <a16:creationId xmlns:a16="http://schemas.microsoft.com/office/drawing/2014/main" id="{86C0DEBE-5E80-B49A-7D9A-DDC57B7A89A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835177" y="2399622"/>
                      <a:ext cx="5940425" cy="13208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20033796-81E5-DD89-1974-0791FFA122D4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2358784" y="2921507"/>
                      <a:ext cx="1030238" cy="1517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ru-RU" sz="675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Скорость деформации </a:t>
                      </a:r>
                      <a:r>
                        <a:rPr lang="ru-RU" sz="675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675" baseline="30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endParaRPr lang="ru-RU" sz="675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p:txBody>
                </p:sp>
                <p:sp>
                  <p:nvSpPr>
                    <p:cNvPr id="42" name="TextBox 41">
                      <a:extLst>
                        <a:ext uri="{FF2B5EF4-FFF2-40B4-BE49-F238E27FC236}">
                          <a16:creationId xmlns:a16="http://schemas.microsoft.com/office/drawing/2014/main" id="{9CE64CF4-FAFD-40E6-AF8B-D2EB9C4F0B9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31089" y="3568059"/>
                      <a:ext cx="1045029" cy="1517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ru-RU" sz="675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Степень деформации</a:t>
                      </a:r>
                    </a:p>
                  </p:txBody>
                </p:sp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370BF543-3C46-74A5-2A6B-A90946A6B50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101384" y="3572494"/>
                      <a:ext cx="1094409" cy="1517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ru-RU" sz="675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Степень деформации</a:t>
                      </a:r>
                    </a:p>
                  </p:txBody>
                </p:sp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98D3A1A8-C14A-E4DB-714B-68F8A09E9E2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95792" y="3569942"/>
                      <a:ext cx="1094409" cy="1517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ru-RU" sz="675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Степень деформации</a:t>
                      </a:r>
                    </a:p>
                  </p:txBody>
                </p:sp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77F26224-E922-27B9-6A96-AA702CEC898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90200" y="3564985"/>
                      <a:ext cx="1094409" cy="1517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ru-RU" sz="675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Степень деформации</a:t>
                      </a:r>
                    </a:p>
                  </p:txBody>
                </p:sp>
                <p:sp>
                  <p:nvSpPr>
                    <p:cNvPr id="46" name="TextBox 45">
                      <a:extLst>
                        <a:ext uri="{FF2B5EF4-FFF2-40B4-BE49-F238E27FC236}">
                          <a16:creationId xmlns:a16="http://schemas.microsoft.com/office/drawing/2014/main" id="{7562B126-85C0-501A-DC63-ABAE680C200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384608" y="3570153"/>
                      <a:ext cx="1094409" cy="1517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ru-RU" sz="675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Степень деформации</a:t>
                      </a:r>
                    </a:p>
                  </p:txBody>
                </p:sp>
              </p:grp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D3F48ED2-CD1B-4A77-1AD2-FEEE14290B40}"/>
                      </a:ext>
                    </a:extLst>
                  </p:cNvPr>
                  <p:cNvSpPr txBox="1"/>
                  <p:nvPr/>
                </p:nvSpPr>
                <p:spPr>
                  <a:xfrm>
                    <a:off x="1416236" y="3786415"/>
                    <a:ext cx="484425" cy="27716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751" dirty="0"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(а)</a:t>
                    </a:r>
                    <a:endParaRPr lang="ru-RU" sz="825" dirty="0"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p:txBody>
              </p:sp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C8449C98-7115-133C-CFA0-354974D0C7CA}"/>
                      </a:ext>
                    </a:extLst>
                  </p:cNvPr>
                  <p:cNvSpPr txBox="1"/>
                  <p:nvPr/>
                </p:nvSpPr>
                <p:spPr>
                  <a:xfrm>
                    <a:off x="8992556" y="3782541"/>
                    <a:ext cx="484424" cy="27716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751" dirty="0"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(д)</a:t>
                    </a:r>
                    <a:endParaRPr lang="ru-RU" sz="825" dirty="0"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p:txBody>
              </p:sp>
            </p:grpSp>
            <p:pic>
              <p:nvPicPr>
                <p:cNvPr id="32" name="Рисунок 31">
                  <a:extLst>
                    <a:ext uri="{FF2B5EF4-FFF2-40B4-BE49-F238E27FC236}">
                      <a16:creationId xmlns:a16="http://schemas.microsoft.com/office/drawing/2014/main" id="{2D3ED21D-0591-F4CB-FBF7-999BFDFFA932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7"/>
                <a:srcRect l="32119" t="22129" r="40299" b="49791"/>
                <a:stretch/>
              </p:blipFill>
              <p:spPr>
                <a:xfrm>
                  <a:off x="3783604" y="3866080"/>
                  <a:ext cx="1451255" cy="489725"/>
                </a:xfrm>
                <a:prstGeom prst="rect">
                  <a:avLst/>
                </a:prstGeom>
              </p:spPr>
            </p:pic>
            <p:pic>
              <p:nvPicPr>
                <p:cNvPr id="33" name="Рисунок 32">
                  <a:extLst>
                    <a:ext uri="{FF2B5EF4-FFF2-40B4-BE49-F238E27FC236}">
                      <a16:creationId xmlns:a16="http://schemas.microsoft.com/office/drawing/2014/main" id="{DD70329F-6983-58F6-EE0C-33FEBBCAADFF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7"/>
                <a:srcRect l="32119" t="22129" r="40299" b="49791"/>
                <a:stretch/>
              </p:blipFill>
              <p:spPr>
                <a:xfrm>
                  <a:off x="5199012" y="3862207"/>
                  <a:ext cx="1461555" cy="429062"/>
                </a:xfrm>
                <a:prstGeom prst="rect">
                  <a:avLst/>
                </a:prstGeom>
              </p:spPr>
            </p:pic>
            <p:pic>
              <p:nvPicPr>
                <p:cNvPr id="34" name="Рисунок 33">
                  <a:extLst>
                    <a:ext uri="{FF2B5EF4-FFF2-40B4-BE49-F238E27FC236}">
                      <a16:creationId xmlns:a16="http://schemas.microsoft.com/office/drawing/2014/main" id="{2EA2653E-B4C8-8DD5-532C-16BF8736E52E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7"/>
                <a:srcRect l="32119" t="22129" r="40299" b="49791"/>
                <a:stretch/>
              </p:blipFill>
              <p:spPr>
                <a:xfrm>
                  <a:off x="3783604" y="4689996"/>
                  <a:ext cx="1451969" cy="346249"/>
                </a:xfrm>
                <a:prstGeom prst="rect">
                  <a:avLst/>
                </a:prstGeom>
              </p:spPr>
            </p:pic>
            <p:pic>
              <p:nvPicPr>
                <p:cNvPr id="35" name="Рисунок 34">
                  <a:extLst>
                    <a:ext uri="{FF2B5EF4-FFF2-40B4-BE49-F238E27FC236}">
                      <a16:creationId xmlns:a16="http://schemas.microsoft.com/office/drawing/2014/main" id="{A0CD34C2-ADEB-D58B-C0EC-B1CBC774B7C3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7"/>
                <a:srcRect l="32119" t="22129" r="40299" b="49791"/>
                <a:stretch/>
              </p:blipFill>
              <p:spPr>
                <a:xfrm>
                  <a:off x="2361604" y="4811855"/>
                  <a:ext cx="1458936" cy="181563"/>
                </a:xfrm>
                <a:prstGeom prst="rect">
                  <a:avLst/>
                </a:prstGeom>
              </p:spPr>
            </p:pic>
            <p:pic>
              <p:nvPicPr>
                <p:cNvPr id="36" name="Рисунок 35">
                  <a:extLst>
                    <a:ext uri="{FF2B5EF4-FFF2-40B4-BE49-F238E27FC236}">
                      <a16:creationId xmlns:a16="http://schemas.microsoft.com/office/drawing/2014/main" id="{2D9A137A-BB3A-C741-B790-A79A66962F62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7"/>
                <a:srcRect l="32119" t="22129" r="40299" b="49791"/>
                <a:stretch/>
              </p:blipFill>
              <p:spPr>
                <a:xfrm>
                  <a:off x="924787" y="4891094"/>
                  <a:ext cx="1458936" cy="181563"/>
                </a:xfrm>
                <a:prstGeom prst="rect">
                  <a:avLst/>
                </a:prstGeom>
              </p:spPr>
            </p:pic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E91880D-EA7C-B015-21B5-6FD8DE40E2F8}"/>
                  </a:ext>
                </a:extLst>
              </p:cNvPr>
              <p:cNvSpPr txBox="1"/>
              <p:nvPr/>
            </p:nvSpPr>
            <p:spPr>
              <a:xfrm>
                <a:off x="5217832" y="3870822"/>
                <a:ext cx="363319" cy="2078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751" dirty="0">
                    <a:latin typeface="Verdana" panose="020B0604030504040204" pitchFamily="34" charset="0"/>
                    <a:ea typeface="Verdana" panose="020B0604030504040204" pitchFamily="34" charset="0"/>
                  </a:rPr>
                  <a:t>(г)</a:t>
                </a:r>
                <a:endParaRPr lang="ru-RU" sz="825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B4696EB7-844F-F01C-962D-DE640A08E3D6}"/>
                </a:ext>
              </a:extLst>
            </p:cNvPr>
            <p:cNvPicPr>
              <a:picLocks/>
            </p:cNvPicPr>
            <p:nvPr/>
          </p:nvPicPr>
          <p:blipFill rotWithShape="1">
            <a:blip r:embed="rId7"/>
            <a:srcRect l="32119" t="22129" r="40299" b="49791"/>
            <a:stretch/>
          </p:blipFill>
          <p:spPr>
            <a:xfrm>
              <a:off x="2321955" y="3837789"/>
              <a:ext cx="1458935" cy="329969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BDAF3A3-A95E-E95F-D320-48D0531120AB}"/>
                </a:ext>
              </a:extLst>
            </p:cNvPr>
            <p:cNvSpPr txBox="1"/>
            <p:nvPr/>
          </p:nvSpPr>
          <p:spPr>
            <a:xfrm>
              <a:off x="3751825" y="3678033"/>
              <a:ext cx="363319" cy="2078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751" dirty="0">
                  <a:latin typeface="Verdana" panose="020B0604030504040204" pitchFamily="34" charset="0"/>
                  <a:ea typeface="Verdana" panose="020B0604030504040204" pitchFamily="34" charset="0"/>
                </a:rPr>
                <a:t>(в)</a:t>
              </a:r>
              <a:endParaRPr lang="ru-RU" sz="825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9B1C556-D77E-D38F-5C6E-CB0D82CAF8B4}"/>
                </a:ext>
              </a:extLst>
            </p:cNvPr>
            <p:cNvSpPr txBox="1"/>
            <p:nvPr/>
          </p:nvSpPr>
          <p:spPr>
            <a:xfrm>
              <a:off x="2337124" y="3670054"/>
              <a:ext cx="363319" cy="2078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751" dirty="0">
                  <a:latin typeface="Verdana" panose="020B0604030504040204" pitchFamily="34" charset="0"/>
                  <a:ea typeface="Verdana" panose="020B0604030504040204" pitchFamily="34" charset="0"/>
                </a:rPr>
                <a:t>(б)</a:t>
              </a:r>
              <a:endParaRPr lang="ru-RU" sz="825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CF0DFCD1-DA99-F831-D62C-541EE4C1B1E9}"/>
              </a:ext>
            </a:extLst>
          </p:cNvPr>
          <p:cNvSpPr txBox="1"/>
          <p:nvPr/>
        </p:nvSpPr>
        <p:spPr>
          <a:xfrm>
            <a:off x="434791" y="6039478"/>
            <a:ext cx="3531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</a:t>
            </a:r>
            <a:endParaRPr lang="ru-RU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80878A2-68A7-BEC8-A06A-FF2EC75A6A6D}"/>
              </a:ext>
            </a:extLst>
          </p:cNvPr>
          <p:cNvSpPr txBox="1"/>
          <p:nvPr/>
        </p:nvSpPr>
        <p:spPr>
          <a:xfrm>
            <a:off x="664934" y="5947145"/>
            <a:ext cx="7970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</a:rPr>
              <a:t>Smirnov A.S., </a:t>
            </a:r>
            <a:r>
              <a:rPr lang="en-US" sz="800" dirty="0" err="1">
                <a:latin typeface="Verdana" panose="020B0604030504040204" pitchFamily="34" charset="0"/>
                <a:ea typeface="Verdana" panose="020B0604030504040204" pitchFamily="34" charset="0"/>
              </a:rPr>
              <a:t>Kanakin</a:t>
            </a:r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</a:rPr>
              <a:t> V.S. and Konovalov A.V. Neural Network Modeling of Microstructure Formation in an AlMg6/10% SiC Metal Matrix Composite and Identification of Its Softening Mechanisms under High-Temperature Deformation // Applied Sciences. – 2023, – Vol. 13. – P. 939. – DOI: 10.3390/app13020939</a:t>
            </a:r>
          </a:p>
        </p:txBody>
      </p:sp>
    </p:spTree>
    <p:extLst>
      <p:ext uri="{BB962C8B-B14F-4D97-AF65-F5344CB8AC3E}">
        <p14:creationId xmlns:p14="http://schemas.microsoft.com/office/powerpoint/2010/main" val="4108389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ED3F763-DA3C-C5E0-4133-603492C4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8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47FDC8-17BE-755F-BEA7-ED4AB90447AE}"/>
              </a:ext>
            </a:extLst>
          </p:cNvPr>
          <p:cNvSpPr txBox="1"/>
          <p:nvPr/>
        </p:nvSpPr>
        <p:spPr>
          <a:xfrm>
            <a:off x="8063844" y="269378"/>
            <a:ext cx="9167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Канакин </a:t>
            </a:r>
          </a:p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Владислав </a:t>
            </a:r>
          </a:p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Сергеевич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DC64FCC-C38E-342A-BDF0-B7544F428D08}"/>
              </a:ext>
            </a:extLst>
          </p:cNvPr>
          <p:cNvSpPr txBox="1">
            <a:spLocks/>
          </p:cNvSpPr>
          <p:nvPr/>
        </p:nvSpPr>
        <p:spPr>
          <a:xfrm>
            <a:off x="1081427" y="269378"/>
            <a:ext cx="7230261" cy="4831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Синтез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металломатричных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композиционных материалов систем В95-TiC, В95-SiC и анализ формирования микроструктуры в условиях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термодеформационного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воздействия</a:t>
            </a:r>
          </a:p>
        </p:txBody>
      </p:sp>
      <p:pic>
        <p:nvPicPr>
          <p:cNvPr id="6" name="Рисунок 5" descr="Изображение выглядит как зубчатая передача&#10;&#10;Автоматически созданное описание">
            <a:extLst>
              <a:ext uri="{FF2B5EF4-FFF2-40B4-BE49-F238E27FC236}">
                <a16:creationId xmlns:a16="http://schemas.microsoft.com/office/drawing/2014/main" id="{3C6EC769-EF9F-83B4-D14E-FF51F35BB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1" y="167825"/>
            <a:ext cx="510884" cy="60576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2CE9D3-5246-11F9-C0CE-4CE6E9D09D60}"/>
              </a:ext>
            </a:extLst>
          </p:cNvPr>
          <p:cNvSpPr txBox="1"/>
          <p:nvPr/>
        </p:nvSpPr>
        <p:spPr>
          <a:xfrm>
            <a:off x="1132506" y="913710"/>
            <a:ext cx="5899280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1" b="1" dirty="0">
                <a:latin typeface="Verdana" panose="020B0604030504040204" pitchFamily="34" charset="0"/>
                <a:ea typeface="Verdana" panose="020B0604030504040204" pitchFamily="34" charset="0"/>
              </a:rPr>
              <a:t>План работ на третий год обучения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4B09A6-F28B-0631-DC4D-3CFF25B59D65}"/>
              </a:ext>
            </a:extLst>
          </p:cNvPr>
          <p:cNvSpPr/>
          <p:nvPr/>
        </p:nvSpPr>
        <p:spPr>
          <a:xfrm>
            <a:off x="3451860" y="1300870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229F986-79EA-0FFA-F44C-08DFF95C363A}"/>
              </a:ext>
            </a:extLst>
          </p:cNvPr>
          <p:cNvSpPr/>
          <p:nvPr/>
        </p:nvSpPr>
        <p:spPr>
          <a:xfrm>
            <a:off x="1812" y="6409563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BADD793-5E00-9D69-E4EF-AC2AD6453C4B}"/>
              </a:ext>
            </a:extLst>
          </p:cNvPr>
          <p:cNvSpPr/>
          <p:nvPr/>
        </p:nvSpPr>
        <p:spPr>
          <a:xfrm rot="5400000">
            <a:off x="-2508798" y="3980694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1FEC93-8DD0-C8F0-885B-F78E710C2EA5}"/>
              </a:ext>
            </a:extLst>
          </p:cNvPr>
          <p:cNvSpPr txBox="1"/>
          <p:nvPr/>
        </p:nvSpPr>
        <p:spPr>
          <a:xfrm>
            <a:off x="540358" y="1805188"/>
            <a:ext cx="8669811" cy="3240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08" indent="-214308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Кандидатский экзамен по иностранному языку;</a:t>
            </a:r>
          </a:p>
          <a:p>
            <a:pPr marL="214308" indent="-214308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Масштабирование методики синтеза композитов, с целью получения отливок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массой до 3 кг;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14308" indent="-214308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ru-RU" sz="12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Анализ формирования микроструктуры в матрице ММК В95-</a:t>
            </a:r>
            <a:r>
              <a:rPr lang="en-US" sz="1200" b="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TiC</a:t>
            </a:r>
            <a:r>
              <a:rPr lang="ru-RU" sz="12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и В95-</a:t>
            </a:r>
            <a:r>
              <a:rPr lang="en-US" sz="12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SiC</a:t>
            </a:r>
            <a:r>
              <a:rPr lang="ru-RU" sz="12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в условиях </a:t>
            </a:r>
            <a:r>
              <a:rPr lang="ru-RU" sz="1200" b="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термо</a:t>
            </a:r>
            <a:r>
              <a:rPr lang="ru-RU" sz="12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-деформационного воздействия на основе </a:t>
            </a:r>
            <a:r>
              <a:rPr lang="en-US" sz="12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EBSD</a:t>
            </a:r>
            <a:r>
              <a:rPr lang="ru-RU" sz="12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-данных;</a:t>
            </a:r>
          </a:p>
          <a:p>
            <a:pPr marL="214308" indent="-214308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Исследование влияния термомеханического воздействия на механические свойства композитов;</a:t>
            </a:r>
          </a:p>
          <a:p>
            <a:pPr marL="214308" indent="-214308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ru-RU" sz="12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Моделирование формирования </a:t>
            </a:r>
            <a:r>
              <a:rPr lang="ru-RU" sz="1200" b="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зеренной</a:t>
            </a:r>
            <a:r>
              <a:rPr lang="ru-RU" sz="12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микроструктуры при экструзии изделий и заготовок </a:t>
            </a:r>
            <a:r>
              <a:rPr lang="ru-RU" sz="1200" b="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малонаполненных</a:t>
            </a:r>
            <a:r>
              <a:rPr lang="ru-RU" sz="12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ММК систем В95-</a:t>
            </a:r>
            <a:r>
              <a:rPr lang="en-US" sz="1200" b="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TiC</a:t>
            </a:r>
            <a:r>
              <a:rPr lang="ru-RU" sz="12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и В95-</a:t>
            </a:r>
            <a:r>
              <a:rPr lang="en-US" sz="12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SiC</a:t>
            </a:r>
            <a:endParaRPr lang="ru-RU" sz="1200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00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ED3F763-DA3C-C5E0-4133-603492C4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B792-216A-4C5E-98F7-E26E8506E056}" type="slidenum">
              <a:rPr lang="ru-RU" smtClean="0"/>
              <a:t>9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47FDC8-17BE-755F-BEA7-ED4AB90447AE}"/>
              </a:ext>
            </a:extLst>
          </p:cNvPr>
          <p:cNvSpPr txBox="1"/>
          <p:nvPr/>
        </p:nvSpPr>
        <p:spPr>
          <a:xfrm>
            <a:off x="8063844" y="269378"/>
            <a:ext cx="9167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Канакин </a:t>
            </a:r>
          </a:p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Владислав </a:t>
            </a:r>
          </a:p>
          <a:p>
            <a:r>
              <a:rPr lang="ru-RU" sz="1000" i="1" dirty="0">
                <a:latin typeface="Verdana" panose="020B0604030504040204" pitchFamily="34" charset="0"/>
                <a:ea typeface="Verdana" panose="020B0604030504040204" pitchFamily="34" charset="0"/>
              </a:rPr>
              <a:t>Сергеевич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DC64FCC-C38E-342A-BDF0-B7544F428D08}"/>
              </a:ext>
            </a:extLst>
          </p:cNvPr>
          <p:cNvSpPr txBox="1">
            <a:spLocks/>
          </p:cNvSpPr>
          <p:nvPr/>
        </p:nvSpPr>
        <p:spPr>
          <a:xfrm>
            <a:off x="1081427" y="269378"/>
            <a:ext cx="7230261" cy="4831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Синтез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металломатричных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композиционных материалов систем В95-TiC, В95-SiC и анализ формирования микроструктуры в условиях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термодеформационного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воздействия</a:t>
            </a:r>
          </a:p>
        </p:txBody>
      </p:sp>
      <p:pic>
        <p:nvPicPr>
          <p:cNvPr id="6" name="Рисунок 5" descr="Изображение выглядит как зубчатая передача&#10;&#10;Автоматически созданное описание">
            <a:extLst>
              <a:ext uri="{FF2B5EF4-FFF2-40B4-BE49-F238E27FC236}">
                <a16:creationId xmlns:a16="http://schemas.microsoft.com/office/drawing/2014/main" id="{3C6EC769-EF9F-83B4-D14E-FF51F35BB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1" y="167825"/>
            <a:ext cx="510884" cy="60576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2CE9D3-5246-11F9-C0CE-4CE6E9D09D60}"/>
              </a:ext>
            </a:extLst>
          </p:cNvPr>
          <p:cNvSpPr txBox="1"/>
          <p:nvPr/>
        </p:nvSpPr>
        <p:spPr>
          <a:xfrm>
            <a:off x="1132506" y="913710"/>
            <a:ext cx="5899280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1" b="1" dirty="0">
                <a:latin typeface="Verdana" panose="020B0604030504040204" pitchFamily="34" charset="0"/>
                <a:ea typeface="Verdana" panose="020B0604030504040204" pitchFamily="34" charset="0"/>
              </a:rPr>
              <a:t>Список публикаций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4B09A6-F28B-0631-DC4D-3CFF25B59D65}"/>
              </a:ext>
            </a:extLst>
          </p:cNvPr>
          <p:cNvSpPr/>
          <p:nvPr/>
        </p:nvSpPr>
        <p:spPr>
          <a:xfrm>
            <a:off x="3451860" y="1300870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229F986-79EA-0FFA-F44C-08DFF95C363A}"/>
              </a:ext>
            </a:extLst>
          </p:cNvPr>
          <p:cNvSpPr/>
          <p:nvPr/>
        </p:nvSpPr>
        <p:spPr>
          <a:xfrm>
            <a:off x="1812" y="6409563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BADD793-5E00-9D69-E4EF-AC2AD6453C4B}"/>
              </a:ext>
            </a:extLst>
          </p:cNvPr>
          <p:cNvSpPr/>
          <p:nvPr/>
        </p:nvSpPr>
        <p:spPr>
          <a:xfrm rot="5400000">
            <a:off x="-2508798" y="3980694"/>
            <a:ext cx="5692140" cy="62471"/>
          </a:xfrm>
          <a:custGeom>
            <a:avLst/>
            <a:gdLst>
              <a:gd name="connsiteX0" fmla="*/ 0 w 5692140"/>
              <a:gd name="connsiteY0" fmla="*/ 0 h 62471"/>
              <a:gd name="connsiteX1" fmla="*/ 569214 w 5692140"/>
              <a:gd name="connsiteY1" fmla="*/ 0 h 62471"/>
              <a:gd name="connsiteX2" fmla="*/ 1138428 w 5692140"/>
              <a:gd name="connsiteY2" fmla="*/ 0 h 62471"/>
              <a:gd name="connsiteX3" fmla="*/ 1707642 w 5692140"/>
              <a:gd name="connsiteY3" fmla="*/ 0 h 62471"/>
              <a:gd name="connsiteX4" fmla="*/ 2390699 w 5692140"/>
              <a:gd name="connsiteY4" fmla="*/ 0 h 62471"/>
              <a:gd name="connsiteX5" fmla="*/ 3016834 w 5692140"/>
              <a:gd name="connsiteY5" fmla="*/ 0 h 62471"/>
              <a:gd name="connsiteX6" fmla="*/ 3415284 w 5692140"/>
              <a:gd name="connsiteY6" fmla="*/ 0 h 62471"/>
              <a:gd name="connsiteX7" fmla="*/ 3927577 w 5692140"/>
              <a:gd name="connsiteY7" fmla="*/ 0 h 62471"/>
              <a:gd name="connsiteX8" fmla="*/ 4610633 w 5692140"/>
              <a:gd name="connsiteY8" fmla="*/ 0 h 62471"/>
              <a:gd name="connsiteX9" fmla="*/ 5179847 w 5692140"/>
              <a:gd name="connsiteY9" fmla="*/ 0 h 62471"/>
              <a:gd name="connsiteX10" fmla="*/ 5692140 w 5692140"/>
              <a:gd name="connsiteY10" fmla="*/ 0 h 62471"/>
              <a:gd name="connsiteX11" fmla="*/ 5692140 w 5692140"/>
              <a:gd name="connsiteY11" fmla="*/ 62471 h 62471"/>
              <a:gd name="connsiteX12" fmla="*/ 5236769 w 5692140"/>
              <a:gd name="connsiteY12" fmla="*/ 62471 h 62471"/>
              <a:gd name="connsiteX13" fmla="*/ 4553712 w 5692140"/>
              <a:gd name="connsiteY13" fmla="*/ 62471 h 62471"/>
              <a:gd name="connsiteX14" fmla="*/ 4098341 w 5692140"/>
              <a:gd name="connsiteY14" fmla="*/ 62471 h 62471"/>
              <a:gd name="connsiteX15" fmla="*/ 3699891 w 5692140"/>
              <a:gd name="connsiteY15" fmla="*/ 62471 h 62471"/>
              <a:gd name="connsiteX16" fmla="*/ 3301441 w 5692140"/>
              <a:gd name="connsiteY16" fmla="*/ 62471 h 62471"/>
              <a:gd name="connsiteX17" fmla="*/ 2675306 w 5692140"/>
              <a:gd name="connsiteY17" fmla="*/ 62471 h 62471"/>
              <a:gd name="connsiteX18" fmla="*/ 2276856 w 5692140"/>
              <a:gd name="connsiteY18" fmla="*/ 62471 h 62471"/>
              <a:gd name="connsiteX19" fmla="*/ 1707642 w 5692140"/>
              <a:gd name="connsiteY19" fmla="*/ 62471 h 62471"/>
              <a:gd name="connsiteX20" fmla="*/ 1252271 w 5692140"/>
              <a:gd name="connsiteY20" fmla="*/ 62471 h 62471"/>
              <a:gd name="connsiteX21" fmla="*/ 683057 w 5692140"/>
              <a:gd name="connsiteY21" fmla="*/ 62471 h 62471"/>
              <a:gd name="connsiteX22" fmla="*/ 0 w 5692140"/>
              <a:gd name="connsiteY22" fmla="*/ 62471 h 62471"/>
              <a:gd name="connsiteX23" fmla="*/ 0 w 5692140"/>
              <a:gd name="connsiteY23" fmla="*/ 0 h 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92140" h="62471" fill="none" extrusionOk="0">
                <a:moveTo>
                  <a:pt x="0" y="0"/>
                </a:moveTo>
                <a:cubicBezTo>
                  <a:pt x="161640" y="-10069"/>
                  <a:pt x="356977" y="42423"/>
                  <a:pt x="569214" y="0"/>
                </a:cubicBezTo>
                <a:cubicBezTo>
                  <a:pt x="781451" y="-42423"/>
                  <a:pt x="992693" y="2619"/>
                  <a:pt x="1138428" y="0"/>
                </a:cubicBezTo>
                <a:cubicBezTo>
                  <a:pt x="1284163" y="-2619"/>
                  <a:pt x="1590534" y="28326"/>
                  <a:pt x="1707642" y="0"/>
                </a:cubicBezTo>
                <a:cubicBezTo>
                  <a:pt x="1824750" y="-28326"/>
                  <a:pt x="2090490" y="71362"/>
                  <a:pt x="2390699" y="0"/>
                </a:cubicBezTo>
                <a:cubicBezTo>
                  <a:pt x="2690908" y="-71362"/>
                  <a:pt x="2742231" y="61110"/>
                  <a:pt x="3016834" y="0"/>
                </a:cubicBezTo>
                <a:cubicBezTo>
                  <a:pt x="3291437" y="-61110"/>
                  <a:pt x="3235148" y="30451"/>
                  <a:pt x="3415284" y="0"/>
                </a:cubicBezTo>
                <a:cubicBezTo>
                  <a:pt x="3595420" y="-30451"/>
                  <a:pt x="3752103" y="43907"/>
                  <a:pt x="3927577" y="0"/>
                </a:cubicBezTo>
                <a:cubicBezTo>
                  <a:pt x="4103051" y="-43907"/>
                  <a:pt x="4375153" y="52644"/>
                  <a:pt x="4610633" y="0"/>
                </a:cubicBezTo>
                <a:cubicBezTo>
                  <a:pt x="4846113" y="-52644"/>
                  <a:pt x="4969644" y="8845"/>
                  <a:pt x="5179847" y="0"/>
                </a:cubicBezTo>
                <a:cubicBezTo>
                  <a:pt x="5390050" y="-8845"/>
                  <a:pt x="5508729" y="8646"/>
                  <a:pt x="5692140" y="0"/>
                </a:cubicBezTo>
                <a:cubicBezTo>
                  <a:pt x="5695349" y="15915"/>
                  <a:pt x="5686110" y="42447"/>
                  <a:pt x="5692140" y="62471"/>
                </a:cubicBezTo>
                <a:cubicBezTo>
                  <a:pt x="5515134" y="84292"/>
                  <a:pt x="5332295" y="11400"/>
                  <a:pt x="5236769" y="62471"/>
                </a:cubicBezTo>
                <a:cubicBezTo>
                  <a:pt x="5141243" y="113542"/>
                  <a:pt x="4763113" y="23763"/>
                  <a:pt x="4553712" y="62471"/>
                </a:cubicBezTo>
                <a:cubicBezTo>
                  <a:pt x="4344311" y="101179"/>
                  <a:pt x="4263350" y="43789"/>
                  <a:pt x="4098341" y="62471"/>
                </a:cubicBezTo>
                <a:cubicBezTo>
                  <a:pt x="3933332" y="81153"/>
                  <a:pt x="3843793" y="43700"/>
                  <a:pt x="3699891" y="62471"/>
                </a:cubicBezTo>
                <a:cubicBezTo>
                  <a:pt x="3555989" y="81242"/>
                  <a:pt x="3449280" y="36205"/>
                  <a:pt x="3301441" y="62471"/>
                </a:cubicBezTo>
                <a:cubicBezTo>
                  <a:pt x="3153602" y="88737"/>
                  <a:pt x="2900355" y="10579"/>
                  <a:pt x="2675306" y="62471"/>
                </a:cubicBezTo>
                <a:cubicBezTo>
                  <a:pt x="2450258" y="114363"/>
                  <a:pt x="2450004" y="42401"/>
                  <a:pt x="2276856" y="62471"/>
                </a:cubicBezTo>
                <a:cubicBezTo>
                  <a:pt x="2103708" y="82541"/>
                  <a:pt x="1827127" y="51212"/>
                  <a:pt x="1707642" y="62471"/>
                </a:cubicBezTo>
                <a:cubicBezTo>
                  <a:pt x="1588157" y="73730"/>
                  <a:pt x="1405183" y="22349"/>
                  <a:pt x="1252271" y="62471"/>
                </a:cubicBezTo>
                <a:cubicBezTo>
                  <a:pt x="1099359" y="102593"/>
                  <a:pt x="826456" y="42338"/>
                  <a:pt x="683057" y="62471"/>
                </a:cubicBezTo>
                <a:cubicBezTo>
                  <a:pt x="539658" y="82604"/>
                  <a:pt x="322037" y="-14827"/>
                  <a:pt x="0" y="62471"/>
                </a:cubicBezTo>
                <a:cubicBezTo>
                  <a:pt x="-6275" y="39053"/>
                  <a:pt x="2467" y="16646"/>
                  <a:pt x="0" y="0"/>
                </a:cubicBezTo>
                <a:close/>
              </a:path>
              <a:path w="5692140" h="62471" stroke="0" extrusionOk="0">
                <a:moveTo>
                  <a:pt x="0" y="0"/>
                </a:moveTo>
                <a:cubicBezTo>
                  <a:pt x="204613" y="-38737"/>
                  <a:pt x="258042" y="19591"/>
                  <a:pt x="512293" y="0"/>
                </a:cubicBezTo>
                <a:cubicBezTo>
                  <a:pt x="766544" y="-19591"/>
                  <a:pt x="767622" y="33050"/>
                  <a:pt x="910742" y="0"/>
                </a:cubicBezTo>
                <a:cubicBezTo>
                  <a:pt x="1053862" y="-33050"/>
                  <a:pt x="1434382" y="57842"/>
                  <a:pt x="1593799" y="0"/>
                </a:cubicBezTo>
                <a:cubicBezTo>
                  <a:pt x="1753216" y="-57842"/>
                  <a:pt x="1924932" y="54610"/>
                  <a:pt x="2106092" y="0"/>
                </a:cubicBezTo>
                <a:cubicBezTo>
                  <a:pt x="2287252" y="-54610"/>
                  <a:pt x="2479011" y="28019"/>
                  <a:pt x="2618384" y="0"/>
                </a:cubicBezTo>
                <a:cubicBezTo>
                  <a:pt x="2757757" y="-28019"/>
                  <a:pt x="3143177" y="27534"/>
                  <a:pt x="3301441" y="0"/>
                </a:cubicBezTo>
                <a:cubicBezTo>
                  <a:pt x="3459705" y="-27534"/>
                  <a:pt x="3560602" y="20916"/>
                  <a:pt x="3756812" y="0"/>
                </a:cubicBezTo>
                <a:cubicBezTo>
                  <a:pt x="3953022" y="-20916"/>
                  <a:pt x="4251668" y="65286"/>
                  <a:pt x="4439869" y="0"/>
                </a:cubicBezTo>
                <a:cubicBezTo>
                  <a:pt x="4628070" y="-65286"/>
                  <a:pt x="4957659" y="43272"/>
                  <a:pt x="5122926" y="0"/>
                </a:cubicBezTo>
                <a:cubicBezTo>
                  <a:pt x="5288193" y="-43272"/>
                  <a:pt x="5413462" y="64765"/>
                  <a:pt x="5692140" y="0"/>
                </a:cubicBezTo>
                <a:cubicBezTo>
                  <a:pt x="5694901" y="29217"/>
                  <a:pt x="5691894" y="39780"/>
                  <a:pt x="5692140" y="62471"/>
                </a:cubicBezTo>
                <a:cubicBezTo>
                  <a:pt x="5382594" y="116078"/>
                  <a:pt x="5263153" y="52104"/>
                  <a:pt x="5066005" y="62471"/>
                </a:cubicBezTo>
                <a:cubicBezTo>
                  <a:pt x="4868858" y="72838"/>
                  <a:pt x="4621347" y="51784"/>
                  <a:pt x="4382948" y="62471"/>
                </a:cubicBezTo>
                <a:cubicBezTo>
                  <a:pt x="4144549" y="73158"/>
                  <a:pt x="3886457" y="29809"/>
                  <a:pt x="3699891" y="62471"/>
                </a:cubicBezTo>
                <a:cubicBezTo>
                  <a:pt x="3513325" y="95133"/>
                  <a:pt x="3383189" y="18208"/>
                  <a:pt x="3244520" y="62471"/>
                </a:cubicBezTo>
                <a:cubicBezTo>
                  <a:pt x="3105851" y="106734"/>
                  <a:pt x="2881532" y="2459"/>
                  <a:pt x="2675306" y="62471"/>
                </a:cubicBezTo>
                <a:cubicBezTo>
                  <a:pt x="2469080" y="122483"/>
                  <a:pt x="2231118" y="20802"/>
                  <a:pt x="1992249" y="62471"/>
                </a:cubicBezTo>
                <a:cubicBezTo>
                  <a:pt x="1753380" y="104140"/>
                  <a:pt x="1645733" y="8279"/>
                  <a:pt x="1423035" y="62471"/>
                </a:cubicBezTo>
                <a:cubicBezTo>
                  <a:pt x="1200337" y="116663"/>
                  <a:pt x="1132850" y="22666"/>
                  <a:pt x="1024585" y="62471"/>
                </a:cubicBezTo>
                <a:cubicBezTo>
                  <a:pt x="916320" y="102276"/>
                  <a:pt x="676187" y="12992"/>
                  <a:pt x="569214" y="62471"/>
                </a:cubicBezTo>
                <a:cubicBezTo>
                  <a:pt x="462241" y="111950"/>
                  <a:pt x="254959" y="15362"/>
                  <a:pt x="0" y="62471"/>
                </a:cubicBezTo>
                <a:cubicBezTo>
                  <a:pt x="-1779" y="43073"/>
                  <a:pt x="3884" y="22727"/>
                  <a:pt x="0" y="0"/>
                </a:cubicBezTo>
                <a:close/>
              </a:path>
            </a:pathLst>
          </a:custGeom>
          <a:solidFill>
            <a:srgbClr val="B0A331"/>
          </a:solidFill>
          <a:ln w="12700" cap="rnd" cmpd="dbl">
            <a:solidFill>
              <a:schemeClr val="bg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AAAAEC-98A6-F170-0BA8-DF33361D1F02}"/>
              </a:ext>
            </a:extLst>
          </p:cNvPr>
          <p:cNvSpPr txBox="1"/>
          <p:nvPr/>
        </p:nvSpPr>
        <p:spPr>
          <a:xfrm>
            <a:off x="615846" y="1363341"/>
            <a:ext cx="8364731" cy="515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68" indent="-257168" algn="just">
              <a:lnSpc>
                <a:spcPct val="150000"/>
              </a:lnSpc>
              <a:buFont typeface="+mj-lt"/>
              <a:buAutoNum type="arabicParenR"/>
            </a:pPr>
            <a:r>
              <a:rPr lang="en-US" sz="1051" dirty="0">
                <a:latin typeface="Verdana" panose="020B0604030504040204" pitchFamily="34" charset="0"/>
                <a:ea typeface="Verdana" panose="020B0604030504040204" pitchFamily="34" charset="0"/>
              </a:rPr>
              <a:t>Smirnov A.S., Konovalov A.V. and </a:t>
            </a:r>
            <a:r>
              <a:rPr lang="en-US" sz="1051" dirty="0" err="1">
                <a:latin typeface="Verdana" panose="020B0604030504040204" pitchFamily="34" charset="0"/>
                <a:ea typeface="Verdana" panose="020B0604030504040204" pitchFamily="34" charset="0"/>
              </a:rPr>
              <a:t>Kanakin</a:t>
            </a:r>
            <a:r>
              <a:rPr lang="en-US" sz="1051" dirty="0">
                <a:latin typeface="Verdana" panose="020B0604030504040204" pitchFamily="34" charset="0"/>
                <a:ea typeface="Verdana" panose="020B0604030504040204" pitchFamily="34" charset="0"/>
              </a:rPr>
              <a:t> V.S. Neural network modeling of the rheology of the AlMg6 alloy under the dispersoid barrier effect and the inhibition of dynamic relaxation processes // Diagnostics, Resource and Mechanics of materials and structures. – 2020. – </a:t>
            </a:r>
            <a:r>
              <a:rPr lang="en-US" sz="1051" dirty="0" err="1">
                <a:latin typeface="Verdana" panose="020B0604030504040204" pitchFamily="34" charset="0"/>
                <a:ea typeface="Verdana" panose="020B0604030504040204" pitchFamily="34" charset="0"/>
              </a:rPr>
              <a:t>Iss</a:t>
            </a:r>
            <a:r>
              <a:rPr lang="en-US" sz="1051" dirty="0">
                <a:latin typeface="Verdana" panose="020B0604030504040204" pitchFamily="34" charset="0"/>
                <a:ea typeface="Verdana" panose="020B0604030504040204" pitchFamily="34" charset="0"/>
              </a:rPr>
              <a:t>. 6. – P. 10–26. – DOI: 10.17804/2410-9908.2020.6.010-026;</a:t>
            </a:r>
            <a:endParaRPr lang="ru-RU" sz="105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57168" indent="-257168" algn="just">
              <a:lnSpc>
                <a:spcPct val="150000"/>
              </a:lnSpc>
              <a:buFont typeface="+mj-lt"/>
              <a:buAutoNum type="arabicParenR"/>
            </a:pPr>
            <a:r>
              <a:rPr lang="en-US" sz="1051" dirty="0">
                <a:latin typeface="Verdana" panose="020B0604030504040204" pitchFamily="34" charset="0"/>
                <a:ea typeface="Verdana" panose="020B0604030504040204" pitchFamily="34" charset="0"/>
              </a:rPr>
              <a:t>Smirnov A., Smirnova E., Konovalov A., </a:t>
            </a:r>
            <a:r>
              <a:rPr lang="en-US" sz="1051" dirty="0" err="1">
                <a:latin typeface="Verdana" panose="020B0604030504040204" pitchFamily="34" charset="0"/>
                <a:ea typeface="Verdana" panose="020B0604030504040204" pitchFamily="34" charset="0"/>
              </a:rPr>
              <a:t>Kanakin</a:t>
            </a:r>
            <a:r>
              <a:rPr lang="en-US" sz="1051" dirty="0">
                <a:latin typeface="Verdana" panose="020B0604030504040204" pitchFamily="34" charset="0"/>
                <a:ea typeface="Verdana" panose="020B0604030504040204" pitchFamily="34" charset="0"/>
              </a:rPr>
              <a:t> V. Using the Instrumented Indentation Technique to Determine Damage in Sintered Metal Matrix Composites after High-Temperature Deformation</a:t>
            </a:r>
            <a:r>
              <a:rPr lang="ru-RU" sz="105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51" dirty="0">
                <a:latin typeface="Verdana" panose="020B0604030504040204" pitchFamily="34" charset="0"/>
                <a:ea typeface="Verdana" panose="020B0604030504040204" pitchFamily="34" charset="0"/>
              </a:rPr>
              <a:t>// Applied Sciences. – 2021. – Vol. 11, № 22. – P. 10590. – DOI: 10.3390/app112210590 </a:t>
            </a:r>
            <a:r>
              <a:rPr lang="en-US" sz="1051" b="1" dirty="0">
                <a:latin typeface="Verdana" panose="020B0604030504040204" pitchFamily="34" charset="0"/>
                <a:ea typeface="Verdana" panose="020B0604030504040204" pitchFamily="34" charset="0"/>
              </a:rPr>
              <a:t>(Q2 </a:t>
            </a:r>
            <a:r>
              <a:rPr lang="en-US" sz="1051" b="1" dirty="0" err="1">
                <a:latin typeface="Verdana" panose="020B0604030504040204" pitchFamily="34" charset="0"/>
                <a:ea typeface="Verdana" panose="020B0604030504040204" pitchFamily="34" charset="0"/>
              </a:rPr>
              <a:t>WoS</a:t>
            </a:r>
            <a:r>
              <a:rPr lang="en-US" sz="1051" b="1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r>
              <a:rPr lang="ru-RU" sz="1051" dirty="0"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  <a:p>
            <a:pPr marL="257168" indent="-257168" algn="just">
              <a:lnSpc>
                <a:spcPct val="150000"/>
              </a:lnSpc>
              <a:buFont typeface="+mj-lt"/>
              <a:buAutoNum type="arabicParenR"/>
            </a:pPr>
            <a:r>
              <a:rPr lang="en-US" sz="105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Kanakin</a:t>
            </a:r>
            <a:r>
              <a:rPr lang="en-US" sz="105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V.S., Smirnov A.S. and Konovalov A.V. Neural network modeling of the flow stress of the AlMg6/10% </a:t>
            </a:r>
            <a:r>
              <a:rPr lang="en-US" sz="105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SiC</a:t>
            </a:r>
            <a:r>
              <a:rPr lang="en-US" sz="105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metal matrix composite under deformation at high temperatures // Procedia Structural Integrity. –</a:t>
            </a:r>
            <a:r>
              <a:rPr lang="ru-RU" sz="105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2021</a:t>
            </a:r>
            <a:r>
              <a:rPr lang="en-US" sz="105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–</a:t>
            </a:r>
            <a:r>
              <a:rPr lang="ru-RU" sz="105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05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Vol. 40. – P. 194-200. – DOI: 10.1016/j.prostr.2022.04.026</a:t>
            </a:r>
            <a:r>
              <a:rPr lang="ru-RU" sz="105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;</a:t>
            </a:r>
          </a:p>
          <a:p>
            <a:pPr marL="257168" indent="-257168" algn="just">
              <a:lnSpc>
                <a:spcPct val="150000"/>
              </a:lnSpc>
              <a:buFont typeface="+mj-lt"/>
              <a:buAutoNum type="arabicParenR"/>
            </a:pPr>
            <a:r>
              <a:rPr lang="en-US" sz="1051" dirty="0">
                <a:latin typeface="Verdana" panose="020B0604030504040204" pitchFamily="34" charset="0"/>
                <a:ea typeface="Verdana" panose="020B0604030504040204" pitchFamily="34" charset="0"/>
              </a:rPr>
              <a:t>Smirnov A. S. , Konovalov A.V. , </a:t>
            </a:r>
            <a:r>
              <a:rPr lang="en-US" sz="1051" dirty="0" err="1">
                <a:latin typeface="Verdana" panose="020B0604030504040204" pitchFamily="34" charset="0"/>
                <a:ea typeface="Verdana" panose="020B0604030504040204" pitchFamily="34" charset="0"/>
              </a:rPr>
              <a:t>Kanakin</a:t>
            </a:r>
            <a:r>
              <a:rPr lang="en-US" sz="1051" dirty="0">
                <a:latin typeface="Verdana" panose="020B0604030504040204" pitchFamily="34" charset="0"/>
                <a:ea typeface="Verdana" panose="020B0604030504040204" pitchFamily="34" charset="0"/>
              </a:rPr>
              <a:t> V.S. , </a:t>
            </a:r>
            <a:r>
              <a:rPr lang="en-US" sz="1051" dirty="0" err="1">
                <a:latin typeface="Verdana" panose="020B0604030504040204" pitchFamily="34" charset="0"/>
                <a:ea typeface="Verdana" panose="020B0604030504040204" pitchFamily="34" charset="0"/>
              </a:rPr>
              <a:t>Spirina</a:t>
            </a:r>
            <a:r>
              <a:rPr lang="en-US" sz="1051" dirty="0">
                <a:latin typeface="Verdana" panose="020B0604030504040204" pitchFamily="34" charset="0"/>
                <a:ea typeface="Verdana" panose="020B0604030504040204" pitchFamily="34" charset="0"/>
              </a:rPr>
              <a:t> I.A. Simulation of the Rheological Behavior and Dynamic Recrystallization of the Heterogenized V95 (7075) Alloy // Procedia Structural Integrity. </a:t>
            </a:r>
            <a:r>
              <a:rPr lang="ru-RU" sz="1051" b="1" dirty="0">
                <a:latin typeface="Verdana" panose="020B0604030504040204" pitchFamily="34" charset="0"/>
                <a:ea typeface="Verdana" panose="020B0604030504040204" pitchFamily="34" charset="0"/>
              </a:rPr>
              <a:t>(Принята к опубликованию)</a:t>
            </a:r>
          </a:p>
          <a:p>
            <a:pPr marL="257168" indent="-257168" algn="just">
              <a:lnSpc>
                <a:spcPct val="150000"/>
              </a:lnSpc>
              <a:buFont typeface="+mj-lt"/>
              <a:buAutoNum type="arabicParenR"/>
            </a:pPr>
            <a:endParaRPr lang="en-US" sz="1051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57168" indent="-257168" algn="just">
              <a:lnSpc>
                <a:spcPct val="150000"/>
              </a:lnSpc>
              <a:buFont typeface="+mj-lt"/>
              <a:buAutoNum type="arabicParenR"/>
            </a:pPr>
            <a:endParaRPr lang="ru-RU" sz="105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57168" indent="-257168" algn="just">
              <a:lnSpc>
                <a:spcPct val="150000"/>
              </a:lnSpc>
              <a:buFont typeface="+mj-lt"/>
              <a:buAutoNum type="arabicParenR"/>
            </a:pPr>
            <a:r>
              <a:rPr lang="en-US" sz="1051" dirty="0">
                <a:latin typeface="Verdana" panose="020B0604030504040204" pitchFamily="34" charset="0"/>
                <a:ea typeface="Verdana" panose="020B0604030504040204" pitchFamily="34" charset="0"/>
              </a:rPr>
              <a:t>Smirnov A.S., </a:t>
            </a:r>
            <a:r>
              <a:rPr lang="en-US" sz="1051" dirty="0" err="1">
                <a:latin typeface="Verdana" panose="020B0604030504040204" pitchFamily="34" charset="0"/>
                <a:ea typeface="Verdana" panose="020B0604030504040204" pitchFamily="34" charset="0"/>
              </a:rPr>
              <a:t>Kanakin</a:t>
            </a:r>
            <a:r>
              <a:rPr lang="en-US" sz="1051" dirty="0">
                <a:latin typeface="Verdana" panose="020B0604030504040204" pitchFamily="34" charset="0"/>
                <a:ea typeface="Verdana" panose="020B0604030504040204" pitchFamily="34" charset="0"/>
              </a:rPr>
              <a:t> V.S. and Konovalov A.V. Neural Network Modeling of Microstructure Formation in an AlMg6/10% SiC Metal Matrix Composite and Identification of Its Softening Mechanisms under High-Temperature Deformation // Applied Sciences. </a:t>
            </a:r>
            <a:r>
              <a:rPr lang="en-US" sz="105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–</a:t>
            </a:r>
            <a:r>
              <a:rPr lang="en-US" sz="1051" dirty="0">
                <a:latin typeface="Verdana" panose="020B0604030504040204" pitchFamily="34" charset="0"/>
                <a:ea typeface="Verdana" panose="020B0604030504040204" pitchFamily="34" charset="0"/>
              </a:rPr>
              <a:t> 2023, </a:t>
            </a:r>
            <a:r>
              <a:rPr lang="en-US" sz="105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–</a:t>
            </a:r>
            <a:r>
              <a:rPr lang="en-US" sz="1051" dirty="0">
                <a:latin typeface="Verdana" panose="020B0604030504040204" pitchFamily="34" charset="0"/>
                <a:ea typeface="Verdana" panose="020B0604030504040204" pitchFamily="34" charset="0"/>
              </a:rPr>
              <a:t> Vol. 13. </a:t>
            </a:r>
            <a:r>
              <a:rPr lang="en-US" sz="105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– P.</a:t>
            </a:r>
            <a:r>
              <a:rPr lang="en-US" sz="1051" dirty="0">
                <a:latin typeface="Verdana" panose="020B0604030504040204" pitchFamily="34" charset="0"/>
                <a:ea typeface="Verdana" panose="020B0604030504040204" pitchFamily="34" charset="0"/>
              </a:rPr>
              <a:t> 939. </a:t>
            </a:r>
            <a:r>
              <a:rPr lang="en-US" sz="105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– DOI: </a:t>
            </a:r>
            <a:r>
              <a:rPr lang="en-US" sz="1051" dirty="0">
                <a:latin typeface="Verdana" panose="020B0604030504040204" pitchFamily="34" charset="0"/>
                <a:ea typeface="Verdana" panose="020B0604030504040204" pitchFamily="34" charset="0"/>
              </a:rPr>
              <a:t>10.3390/app13020939 </a:t>
            </a:r>
            <a:r>
              <a:rPr lang="en-US" sz="1051" b="1" dirty="0">
                <a:latin typeface="Verdana" panose="020B0604030504040204" pitchFamily="34" charset="0"/>
                <a:ea typeface="Verdana" panose="020B0604030504040204" pitchFamily="34" charset="0"/>
              </a:rPr>
              <a:t>(Q2 </a:t>
            </a:r>
            <a:r>
              <a:rPr lang="en-US" sz="1051" b="1" dirty="0" err="1">
                <a:latin typeface="Verdana" panose="020B0604030504040204" pitchFamily="34" charset="0"/>
                <a:ea typeface="Verdana" panose="020B0604030504040204" pitchFamily="34" charset="0"/>
              </a:rPr>
              <a:t>WoS</a:t>
            </a:r>
            <a:r>
              <a:rPr lang="en-US" sz="1051" b="1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r>
              <a:rPr lang="ru-RU" sz="1051" dirty="0"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  <a:p>
            <a:pPr marL="257168" indent="-257168" algn="just">
              <a:lnSpc>
                <a:spcPct val="150000"/>
              </a:lnSpc>
              <a:buFont typeface="+mj-lt"/>
              <a:buAutoNum type="arabicParenR"/>
            </a:pPr>
            <a:r>
              <a:rPr lang="en-US" sz="1051" dirty="0">
                <a:latin typeface="Verdana" panose="020B0604030504040204" pitchFamily="34" charset="0"/>
                <a:ea typeface="Verdana" panose="020B0604030504040204" pitchFamily="34" charset="0"/>
              </a:rPr>
              <a:t>Smirnov A.S., Smirnova E.O., </a:t>
            </a:r>
            <a:r>
              <a:rPr lang="en-US" sz="1051" dirty="0" err="1">
                <a:latin typeface="Verdana" panose="020B0604030504040204" pitchFamily="34" charset="0"/>
                <a:ea typeface="Verdana" panose="020B0604030504040204" pitchFamily="34" charset="0"/>
              </a:rPr>
              <a:t>Vichuzhanin</a:t>
            </a:r>
            <a:r>
              <a:rPr lang="en-US" sz="1051" dirty="0">
                <a:latin typeface="Verdana" panose="020B0604030504040204" pitchFamily="34" charset="0"/>
                <a:ea typeface="Verdana" panose="020B0604030504040204" pitchFamily="34" charset="0"/>
              </a:rPr>
              <a:t> D.I., </a:t>
            </a:r>
            <a:r>
              <a:rPr lang="en-US" sz="1051" dirty="0" err="1">
                <a:latin typeface="Verdana" panose="020B0604030504040204" pitchFamily="34" charset="0"/>
                <a:ea typeface="Verdana" panose="020B0604030504040204" pitchFamily="34" charset="0"/>
              </a:rPr>
              <a:t>Khudorozhkova</a:t>
            </a:r>
            <a:r>
              <a:rPr lang="en-US" sz="105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51" dirty="0" err="1">
                <a:latin typeface="Verdana" panose="020B0604030504040204" pitchFamily="34" charset="0"/>
                <a:ea typeface="Verdana" panose="020B0604030504040204" pitchFamily="34" charset="0"/>
              </a:rPr>
              <a:t>Yu.V</a:t>
            </a:r>
            <a:r>
              <a:rPr lang="en-US" sz="1051" dirty="0">
                <a:latin typeface="Verdana" panose="020B0604030504040204" pitchFamily="34" charset="0"/>
                <a:ea typeface="Verdana" panose="020B0604030504040204" pitchFamily="34" charset="0"/>
              </a:rPr>
              <a:t>., </a:t>
            </a:r>
            <a:r>
              <a:rPr lang="en-US" sz="1051" dirty="0" err="1">
                <a:latin typeface="Verdana" panose="020B0604030504040204" pitchFamily="34" charset="0"/>
                <a:ea typeface="Verdana" panose="020B0604030504040204" pitchFamily="34" charset="0"/>
              </a:rPr>
              <a:t>Spirina</a:t>
            </a:r>
            <a:r>
              <a:rPr lang="en-US" sz="1051" dirty="0">
                <a:latin typeface="Verdana" panose="020B0604030504040204" pitchFamily="34" charset="0"/>
                <a:ea typeface="Verdana" panose="020B0604030504040204" pitchFamily="34" charset="0"/>
              </a:rPr>
              <a:t> I.A., </a:t>
            </a:r>
            <a:r>
              <a:rPr lang="en-US" sz="1051" dirty="0" err="1">
                <a:latin typeface="Verdana" panose="020B0604030504040204" pitchFamily="34" charset="0"/>
                <a:ea typeface="Verdana" panose="020B0604030504040204" pitchFamily="34" charset="0"/>
              </a:rPr>
              <a:t>Kanakin</a:t>
            </a:r>
            <a:r>
              <a:rPr lang="en-US" sz="1051" dirty="0">
                <a:latin typeface="Verdana" panose="020B0604030504040204" pitchFamily="34" charset="0"/>
                <a:ea typeface="Verdana" panose="020B0604030504040204" pitchFamily="34" charset="0"/>
              </a:rPr>
              <a:t> V.S., and </a:t>
            </a:r>
            <a:r>
              <a:rPr lang="en-US" sz="1051" dirty="0" err="1">
                <a:latin typeface="Verdana" panose="020B0604030504040204" pitchFamily="34" charset="0"/>
                <a:ea typeface="Verdana" panose="020B0604030504040204" pitchFamily="34" charset="0"/>
              </a:rPr>
              <a:t>Muizemnek</a:t>
            </a:r>
            <a:r>
              <a:rPr lang="en-US" sz="105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51" dirty="0" err="1">
                <a:latin typeface="Verdana" panose="020B0604030504040204" pitchFamily="34" charset="0"/>
                <a:ea typeface="Verdana" panose="020B0604030504040204" pitchFamily="34" charset="0"/>
              </a:rPr>
              <a:t>O.Yu</a:t>
            </a:r>
            <a:r>
              <a:rPr lang="en-US" sz="1051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ru-RU" sz="105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51" dirty="0">
                <a:latin typeface="Verdana" panose="020B0604030504040204" pitchFamily="34" charset="0"/>
                <a:ea typeface="Verdana" panose="020B0604030504040204" pitchFamily="34" charset="0"/>
              </a:rPr>
              <a:t>Determining the elastic constants and thickness of the interphase in fiberglass plastics from micromechanical and </a:t>
            </a:r>
            <a:r>
              <a:rPr lang="en-US" sz="1051" dirty="0" err="1">
                <a:latin typeface="Verdana" panose="020B0604030504040204" pitchFamily="34" charset="0"/>
                <a:ea typeface="Verdana" panose="020B0604030504040204" pitchFamily="34" charset="0"/>
              </a:rPr>
              <a:t>macromechanical</a:t>
            </a:r>
            <a:r>
              <a:rPr lang="en-US" sz="1051" dirty="0">
                <a:latin typeface="Verdana" panose="020B0604030504040204" pitchFamily="34" charset="0"/>
                <a:ea typeface="Verdana" panose="020B0604030504040204" pitchFamily="34" charset="0"/>
              </a:rPr>
              <a:t> tests</a:t>
            </a:r>
            <a:r>
              <a:rPr lang="ru-RU" sz="105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51" b="1" dirty="0">
                <a:latin typeface="Verdana" panose="020B0604030504040204" pitchFamily="34" charset="0"/>
                <a:ea typeface="Verdana" panose="020B0604030504040204" pitchFamily="34" charset="0"/>
              </a:rPr>
              <a:t>(Подготовлена к отправлению в журнал)</a:t>
            </a:r>
            <a:r>
              <a:rPr lang="ru-RU" sz="1051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US" sz="1051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57168" indent="-257168" algn="just">
              <a:lnSpc>
                <a:spcPct val="150000"/>
              </a:lnSpc>
              <a:buFont typeface="+mj-lt"/>
              <a:buAutoNum type="arabicParenR"/>
            </a:pPr>
            <a:endParaRPr lang="ru-RU" sz="1051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059C6E-1610-9EFC-2C48-48C129FAE544}"/>
              </a:ext>
            </a:extLst>
          </p:cNvPr>
          <p:cNvSpPr txBox="1"/>
          <p:nvPr/>
        </p:nvSpPr>
        <p:spPr>
          <a:xfrm>
            <a:off x="452423" y="4376809"/>
            <a:ext cx="4794007" cy="302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050" dirty="0">
                <a:latin typeface="Verdana" panose="020B0604030504040204" pitchFamily="34" charset="0"/>
                <a:ea typeface="Verdana" panose="020B0604030504040204" pitchFamily="34" charset="0"/>
              </a:rPr>
              <a:t>В 2023 году:</a:t>
            </a:r>
            <a:endParaRPr lang="en-US" sz="10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1793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3922</TotalTime>
  <Words>1288</Words>
  <Application>Microsoft Office PowerPoint</Application>
  <PresentationFormat>Экран (4:3)</PresentationFormat>
  <Paragraphs>174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</dc:title>
  <dc:creator>Владислав Канакин</dc:creator>
  <cp:lastModifiedBy>Владислав Канакин</cp:lastModifiedBy>
  <cp:revision>109</cp:revision>
  <dcterms:created xsi:type="dcterms:W3CDTF">2022-12-13T05:12:24Z</dcterms:created>
  <dcterms:modified xsi:type="dcterms:W3CDTF">2023-06-27T04:49:25Z</dcterms:modified>
</cp:coreProperties>
</file>