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188"/>
    <a:srgbClr val="334483"/>
    <a:srgbClr val="3493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65"/>
  </p:normalViewPr>
  <p:slideViewPr>
    <p:cSldViewPr>
      <p:cViewPr>
        <p:scale>
          <a:sx n="120" d="100"/>
          <a:sy n="120" d="100"/>
        </p:scale>
        <p:origin x="396" y="-9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BB-4C3B-B80C-7BA1B4FADA7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96%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BB-4C3B-B80C-7BA1B4FADA7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BB-4C3B-B80C-7BA1B4FADA7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BB-4C3B-B80C-7BA1B4FADA7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8BB-4C3B-B80C-7BA1B4FADA71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/>
                      <a:t>20%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8BB-4C3B-B80C-7BA1B4FADA71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8BB-4C3B-B80C-7BA1B4FADA71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92%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8BB-4C3B-B80C-7BA1B4FADA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[Tablitsy_po_korrelyatsii.xlsx]Лист1!$W$2:$AD$2</c:f>
              <c:strCache>
                <c:ptCount val="8"/>
                <c:pt idx="0">
                  <c:v>ГБ</c:v>
                </c:pt>
                <c:pt idx="1">
                  <c:v>ХСН</c:v>
                </c:pt>
                <c:pt idx="2">
                  <c:v>ИБС</c:v>
                </c:pt>
                <c:pt idx="3">
                  <c:v>СД 2 типа</c:v>
                </c:pt>
                <c:pt idx="4">
                  <c:v>БА</c:v>
                </c:pt>
                <c:pt idx="5">
                  <c:v>ХОБЛ</c:v>
                </c:pt>
                <c:pt idx="6">
                  <c:v>Патология ЖКТ</c:v>
                </c:pt>
                <c:pt idx="7">
                  <c:v>Остеоартрит</c:v>
                </c:pt>
              </c:strCache>
            </c:strRef>
          </c:cat>
          <c:val>
            <c:numRef>
              <c:f>[Tablitsy_po_korrelyatsii.xlsx]Лист1!$W$53:$AD$53</c:f>
              <c:numCache>
                <c:formatCode>General</c:formatCode>
                <c:ptCount val="8"/>
                <c:pt idx="0">
                  <c:v>50</c:v>
                </c:pt>
                <c:pt idx="1">
                  <c:v>48</c:v>
                </c:pt>
                <c:pt idx="2">
                  <c:v>32</c:v>
                </c:pt>
                <c:pt idx="3">
                  <c:v>12</c:v>
                </c:pt>
                <c:pt idx="4">
                  <c:v>8</c:v>
                </c:pt>
                <c:pt idx="5">
                  <c:v>10</c:v>
                </c:pt>
                <c:pt idx="6">
                  <c:v>29</c:v>
                </c:pt>
                <c:pt idx="7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8BB-4C3B-B80C-7BA1B4FADA7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6697216"/>
        <c:axId val="346692640"/>
      </c:barChart>
      <c:catAx>
        <c:axId val="34669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46692640"/>
        <c:crosses val="autoZero"/>
        <c:auto val="1"/>
        <c:lblAlgn val="ctr"/>
        <c:lblOffset val="100"/>
        <c:tickMarkSkip val="5"/>
        <c:noMultiLvlLbl val="0"/>
      </c:catAx>
      <c:valAx>
        <c:axId val="346692640"/>
        <c:scaling>
          <c:orientation val="minMax"/>
          <c:max val="50"/>
        </c:scaling>
        <c:delete val="0"/>
        <c:axPos val="l"/>
        <c:majorGridlines>
          <c:spPr>
            <a:ln w="9525" cap="flat" cmpd="sng" algn="ctr">
              <a:solidFill>
                <a:srgbClr val="1F497D">
                  <a:lumMod val="40000"/>
                  <a:lumOff val="60000"/>
                </a:srgbClr>
              </a:solidFill>
              <a:round/>
            </a:ln>
            <a:effectLst/>
          </c:spPr>
        </c:majorGridlines>
        <c:minorGridlines>
          <c:spPr>
            <a:ln w="9525" cap="flat" cmpd="sng" algn="ctr">
              <a:noFill/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46697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970AE91-B212-4551-BA7A-17A95616CEA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2134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947C6E-07A7-4806-A0DF-4610FB0955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597860"/>
            <a:ext cx="7772040" cy="51097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6BB7804-4228-4873-9231-72F71CE5C7F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26.10.2020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1FF7493-8360-4230-8854-BAA79D84F7C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653791" y="12411"/>
            <a:ext cx="6004384" cy="442455"/>
          </a:xfrm>
          <a:prstGeom prst="rect">
            <a:avLst/>
          </a:prstGeom>
          <a:solidFill>
            <a:srgbClr val="0F4188"/>
          </a:solidFill>
          <a:ln>
            <a:noFill/>
          </a:ln>
        </p:spPr>
        <p:txBody>
          <a:bodyPr anchor="ctr">
            <a:normAutofit fontScale="85000" lnSpcReduction="20000"/>
          </a:bodyPr>
          <a:lstStyle/>
          <a:p>
            <a:pPr algn="ctr">
              <a:lnSpc>
                <a:spcPct val="100000"/>
              </a:lnSpc>
              <a:spcBef>
                <a:spcPts val="2268"/>
              </a:spcBef>
            </a:pPr>
            <a:r>
              <a:rPr lang="ru-RU" sz="1600" dirty="0">
                <a:solidFill>
                  <a:schemeClr val="bg1"/>
                </a:solidFill>
              </a:rPr>
              <a:t>СИНДРОМ СТАРЧЕСКОЙ АСТЕНИИ И СОПУТСТВУЮЩАЯ ПАТОЛОГИЯ У ПАЦИЕНТОВ ГЕРИАТРИЧЕСКОГО СТАЦИОНАРА</a:t>
            </a:r>
            <a:endParaRPr lang="ru-RU" sz="1600" b="1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357290" y="446572"/>
            <a:ext cx="6572296" cy="3392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dirty="0"/>
              <a:t>Акимова А.В., </a:t>
            </a:r>
            <a:r>
              <a:rPr lang="ru-RU" sz="1100" dirty="0" err="1"/>
              <a:t>Бухалова</a:t>
            </a:r>
            <a:r>
              <a:rPr lang="ru-RU" sz="1100" dirty="0"/>
              <a:t> О.В., </a:t>
            </a:r>
            <a:r>
              <a:rPr lang="ru-RU" sz="1100" dirty="0" err="1"/>
              <a:t>Вознюк</a:t>
            </a:r>
            <a:r>
              <a:rPr lang="ru-RU" sz="1100" dirty="0"/>
              <a:t> Н.В., Фридман Е.А., Черепанова Н.М.</a:t>
            </a:r>
            <a:r>
              <a:rPr lang="ru-RU" sz="1100" dirty="0" smtClean="0"/>
              <a:t> </a:t>
            </a:r>
            <a:br>
              <a:rPr lang="ru-RU" sz="1100" dirty="0" smtClean="0"/>
            </a:br>
            <a:r>
              <a:rPr lang="ru-RU" sz="1100" b="1" strike="noStrike" spc="-1" dirty="0" smtClean="0">
                <a:solidFill>
                  <a:srgbClr val="0F4188"/>
                </a:solidFill>
              </a:rPr>
              <a:t>ФГБОУ ВО Уральский государственный медицинский университет МЗ РФ, Екатеринбург</a:t>
            </a:r>
            <a:endParaRPr lang="ru-RU" sz="1100" b="1" strike="noStrike" spc="-1" dirty="0">
              <a:solidFill>
                <a:srgbClr val="0F4188"/>
              </a:solidFill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:p14="http://schemas.microsoft.com/office/powerpoint/2010/main" val="3914487421"/>
              </p:ext>
            </p:extLst>
          </p:nvPr>
        </p:nvGraphicFramePr>
        <p:xfrm>
          <a:off x="0" y="2276435"/>
          <a:ext cx="2830215" cy="871379"/>
        </p:xfrm>
        <a:graphic>
          <a:graphicData uri="http://schemas.openxmlformats.org/drawingml/2006/table">
            <a:tbl>
              <a:tblPr/>
              <a:tblGrid>
                <a:gridCol w="283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0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ЦЕЛИ</a:t>
                      </a:r>
                      <a:endParaRPr lang="ru-RU" sz="11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1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клинических характеристик, проявлений ССА и сопутствующей патологии.</a:t>
                      </a:r>
                      <a:endParaRPr lang="ru-RU" sz="800" b="0" strike="noStrike" spc="-1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"/>
          <p:cNvGraphicFramePr/>
          <p:nvPr>
            <p:extLst>
              <p:ext uri="{D42A27DB-BD31-4B8C-83A1-F6EECF244321}">
                <p14:modId xmlns:p14="http://schemas.microsoft.com/office/powerpoint/2010/main" val="538341525"/>
              </p:ext>
            </p:extLst>
          </p:nvPr>
        </p:nvGraphicFramePr>
        <p:xfrm>
          <a:off x="0" y="2902059"/>
          <a:ext cx="2830216" cy="2247900"/>
        </p:xfrm>
        <a:graphic>
          <a:graphicData uri="http://schemas.openxmlformats.org/drawingml/2006/table">
            <a:tbl>
              <a:tblPr/>
              <a:tblGrid>
                <a:gridCol w="2830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17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МАТЕРИАЛЫ</a:t>
                      </a:r>
                      <a:r>
                        <a:rPr lang="en-US" sz="105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И МЕТОДЫ</a:t>
                      </a:r>
                      <a:endParaRPr lang="ru-RU" sz="105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2802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Обследовано 50 пациентов гериатрического стационара ЦГБ №3 г. Екатеринбурга от 66 до 101 года. Проведен сбор жалоб, анамнеза, анкетирование по визуальной аналоговой шкале боли, краткой шкале оценки психического статуса MMSE, госпитальной шкале тревоги и депрессии HADS, шкале астении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Майковой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опроснику «Возраст не помеха», шкале выраженности одышки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mMRC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Оценен риск 10-летней вероятности переломов шейки бедра по FRAX с помощью онлайн калькулятора, прогноз 10-летней выживаемости по индексу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коморбидности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Charlson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Статистически различия групп по количественному признаку оценивали с помощью критерия Манна-Уитни, корреляции – с помощью коэффициента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Спирмена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Различия считали достоверными при р˂0,05.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 5"/>
          <p:cNvGraphicFramePr/>
          <p:nvPr>
            <p:extLst>
              <p:ext uri="{D42A27DB-BD31-4B8C-83A1-F6EECF244321}">
                <p14:modId xmlns:p14="http://schemas.microsoft.com/office/powerpoint/2010/main" val="3166655247"/>
              </p:ext>
            </p:extLst>
          </p:nvPr>
        </p:nvGraphicFramePr>
        <p:xfrm>
          <a:off x="5857884" y="2714626"/>
          <a:ext cx="3214710" cy="1660425"/>
        </p:xfrm>
        <a:graphic>
          <a:graphicData uri="http://schemas.openxmlformats.org/drawingml/2006/table">
            <a:tbl>
              <a:tblPr/>
              <a:tblGrid>
                <a:gridCol w="321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ОБСУЖДЕНИЕ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944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Критериям ДСТ соответствовали 99 чел. (69%) из 143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обсле-дованных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что, в целом, соответствует частоте ДСТ в данной возрастной группе общей популяции.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ДСТ ассоциировалась с повышенным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числом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переломов при минимальной травме, но перенесенные в молодом возрасте переломы имели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локализа-цию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не типичную для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остеопороза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и не сопровождались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раз-витием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выраженных функциональных ограничений.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Ограниче-нием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исследования является отсутствие лабораторного подтверждения дефицита магния. Тем не менее, полученные данные подтверждают актуальность применения препаратов магния, включенных в национальные рекомендации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dirty="0" smtClean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7"/>
          <p:cNvGraphicFramePr/>
          <p:nvPr>
            <p:extLst>
              <p:ext uri="{D42A27DB-BD31-4B8C-83A1-F6EECF244321}">
                <p14:modId xmlns:p14="http://schemas.microsoft.com/office/powerpoint/2010/main" val="4212228869"/>
              </p:ext>
            </p:extLst>
          </p:nvPr>
        </p:nvGraphicFramePr>
        <p:xfrm>
          <a:off x="5510298" y="828631"/>
          <a:ext cx="3614647" cy="3205459"/>
        </p:xfrm>
        <a:graphic>
          <a:graphicData uri="http://schemas.openxmlformats.org/drawingml/2006/table">
            <a:tbl>
              <a:tblPr/>
              <a:tblGrid>
                <a:gridCol w="36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96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1000" b="0" strike="noStrike" spc="-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47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Среди 50 пациентов с медианой возраста 80 (74÷83) лет – 39 женщин (78%) и 11 мужчин (22%). Женщины показали более высокие баллы астении по шкале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Майковой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(р=0,018) и по шкале депрессии HADS (р=0,08). По шкале MMSE у большей части пациентов выявлена деменция легкой степени. 10-летняя вероятность перелома шейки бедра по FRAX достоверно выше у женщин (р=0,001). Отмечается положительная связь показателей синдром старческой астении и возраста (r=0,28, p=0,041). Выявлена сильная связь выраженности старческой астении и тяжести одышки (r=0,34, p=0,001). В структура сопутствующей патологии преобладает сердечно-сосудистая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патология, остеоартрит, патология ЖКТ.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Выявлена положительная связь индекса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коморбидности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10-летнего риска смерти. Баллы ССА находятся в положительной связи с баллами астении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Майковой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(r=0,41, p=0,002) и симптомами депрессии (r=0,27, p=0,05). Выявлена корреляция 10-летнего риска перелома шейки бедра с выраженностью ССА (r=0,36, p=0,012). Вероятность перелома шейки бедра связана с возрастом (r=0,52, p=0,000), выраженностью астении (r=0,39, p=0,005), тяжестью одышки (r=0,46, p=0,001) и наличием переломов в анамнезе (r=0,38, p=0,008), и находится в обратной корреляционной зависимости от роста (r=-0,43, p=0,002) и массы тела (r=-0,44, p=0,001). Одышка ведет к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гипомобильности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прогрессированию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саркопении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повышенному риску развития остеопороза. Баллы по шкале «Возраст не помеха» коррелируют с риском переломов (r=0,36, p=0,012). 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6"/>
          <p:cNvGraphicFramePr/>
          <p:nvPr>
            <p:extLst>
              <p:ext uri="{D42A27DB-BD31-4B8C-83A1-F6EECF244321}">
                <p14:modId xmlns:p14="http://schemas.microsoft.com/office/powerpoint/2010/main" val="1609057309"/>
              </p:ext>
            </p:extLst>
          </p:nvPr>
        </p:nvGraphicFramePr>
        <p:xfrm>
          <a:off x="5510298" y="3897691"/>
          <a:ext cx="3614647" cy="1410363"/>
        </p:xfrm>
        <a:graphic>
          <a:graphicData uri="http://schemas.openxmlformats.org/drawingml/2006/table">
            <a:tbl>
              <a:tblPr/>
              <a:tblGrid>
                <a:gridCol w="36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40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ВЫВОДЫ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38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Женщины имели более выраженные артралгии, проявления астении и более высокий 10-летний риск перелома шейки бедра. Риск переломов взаимосвязан с возрастом, выраженностью астении, переломами в анамнезе, низким ростом и весом. Выраженность ССА коррелирует с возрастом, тяжестью одышки, депрессии и повышенным риском перелома шейки бедра. Все пациенты с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ССА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имели патологию сердечно-сосудистой системы, большинство их них - поражение опорно-двигательного аппарата.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" name="CustomShape 8"/>
          <p:cNvSpPr/>
          <p:nvPr/>
        </p:nvSpPr>
        <p:spPr>
          <a:xfrm>
            <a:off x="155520" y="-108270"/>
            <a:ext cx="304560" cy="228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3" cstate="print"/>
          <a:srcRect l="5177" r="4411"/>
          <a:stretch/>
        </p:blipFill>
        <p:spPr>
          <a:xfrm>
            <a:off x="5757478" y="2714626"/>
            <a:ext cx="45719" cy="71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4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H="1">
            <a:off x="5715007" y="1025834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5" name="Table 9"/>
          <p:cNvGraphicFramePr/>
          <p:nvPr>
            <p:extLst>
              <p:ext uri="{D42A27DB-BD31-4B8C-83A1-F6EECF244321}">
                <p14:modId xmlns:p14="http://schemas.microsoft.com/office/powerpoint/2010/main" val="3725665123"/>
              </p:ext>
            </p:extLst>
          </p:nvPr>
        </p:nvGraphicFramePr>
        <p:xfrm>
          <a:off x="0" y="834638"/>
          <a:ext cx="2830215" cy="1441797"/>
        </p:xfrm>
        <a:graphic>
          <a:graphicData uri="http://schemas.openxmlformats.org/drawingml/2006/table">
            <a:tbl>
              <a:tblPr/>
              <a:tblGrid>
                <a:gridCol w="2830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9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ВВЕДЕНИЕ</a:t>
                      </a:r>
                      <a:endParaRPr lang="ru-RU" sz="105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2948"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latin typeface="+mn-lt"/>
                        </a:rPr>
                        <a:t>Синдром старческой астении (ССА) – ассоциированный с пожилым и старческим возрастом синдром, сопровождающийся </a:t>
                      </a:r>
                      <a:r>
                        <a:rPr lang="ru-RU" sz="800" dirty="0" err="1" smtClean="0">
                          <a:latin typeface="+mn-lt"/>
                        </a:rPr>
                        <a:t>инволютивными</a:t>
                      </a:r>
                      <a:r>
                        <a:rPr lang="ru-RU" sz="800" dirty="0" smtClean="0">
                          <a:latin typeface="+mn-lt"/>
                        </a:rPr>
                        <a:t> процессами на фоне </a:t>
                      </a:r>
                      <a:r>
                        <a:rPr lang="ru-RU" sz="800" dirty="0" err="1" smtClean="0">
                          <a:latin typeface="+mn-lt"/>
                        </a:rPr>
                        <a:t>полиморбидности</a:t>
                      </a:r>
                      <a:r>
                        <a:rPr lang="ru-RU" sz="800" dirty="0" smtClean="0">
                          <a:latin typeface="+mn-lt"/>
                        </a:rPr>
                        <a:t>, ведущий к снижению физиологического и психологического потенциала организма. Оценивается слабость, немотивированная потеря массы тела, снижение физической активности, динамометрическое снижение силы кисти. 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 11"/>
          <p:cNvGraphicFramePr/>
          <p:nvPr>
            <p:extLst>
              <p:ext uri="{D42A27DB-BD31-4B8C-83A1-F6EECF244321}">
                <p14:modId xmlns:p14="http://schemas.microsoft.com/office/powerpoint/2010/main" val="1745465822"/>
              </p:ext>
            </p:extLst>
          </p:nvPr>
        </p:nvGraphicFramePr>
        <p:xfrm>
          <a:off x="2857558" y="842685"/>
          <a:ext cx="2652740" cy="239862"/>
        </p:xfrm>
        <a:graphic>
          <a:graphicData uri="http://schemas.openxmlformats.org/drawingml/2006/table">
            <a:tbl>
              <a:tblPr/>
              <a:tblGrid>
                <a:gridCol w="265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9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Структура </a:t>
                      </a:r>
                      <a:r>
                        <a:rPr lang="ru-RU" sz="105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сопутствующей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патологии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V="1">
            <a:off x="5914642" y="2045965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4282" y="0"/>
            <a:ext cx="857224" cy="828631"/>
          </a:xfrm>
          <a:prstGeom prst="rect">
            <a:avLst/>
          </a:prstGeom>
        </p:spPr>
      </p:pic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5311051"/>
              </p:ext>
            </p:extLst>
          </p:nvPr>
        </p:nvGraphicFramePr>
        <p:xfrm>
          <a:off x="2782683" y="1067383"/>
          <a:ext cx="2797429" cy="201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Table 11"/>
          <p:cNvGraphicFramePr/>
          <p:nvPr>
            <p:extLst>
              <p:ext uri="{D42A27DB-BD31-4B8C-83A1-F6EECF244321}">
                <p14:modId xmlns:p14="http://schemas.microsoft.com/office/powerpoint/2010/main" val="1680852159"/>
              </p:ext>
            </p:extLst>
          </p:nvPr>
        </p:nvGraphicFramePr>
        <p:xfrm>
          <a:off x="2830215" y="3004348"/>
          <a:ext cx="2652740" cy="373380"/>
        </p:xfrm>
        <a:graphic>
          <a:graphicData uri="http://schemas.openxmlformats.org/drawingml/2006/table">
            <a:tbl>
              <a:tblPr/>
              <a:tblGrid>
                <a:gridCol w="2652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55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Влияние выраженности астении на 10-летний риск перелома шейки бедра </a:t>
                      </a: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8687" y="3467001"/>
            <a:ext cx="2847079" cy="1950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</TotalTime>
  <Words>632</Words>
  <Application>Microsoft Office PowerPoint</Application>
  <PresentationFormat>Экран (16:9)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Symbol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не я</cp:lastModifiedBy>
  <cp:revision>42</cp:revision>
  <dcterms:created xsi:type="dcterms:W3CDTF">2020-04-24T08:14:06Z</dcterms:created>
  <dcterms:modified xsi:type="dcterms:W3CDTF">2020-10-26T11:04:17Z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