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0" r:id="rId5"/>
    <p:sldId id="268" r:id="rId6"/>
    <p:sldId id="269" r:id="rId7"/>
    <p:sldId id="271" r:id="rId8"/>
    <p:sldId id="273" r:id="rId9"/>
    <p:sldId id="272" r:id="rId10"/>
    <p:sldId id="25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2A850-4840-419F-A5C2-BDAF69F1F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3CC518-14A1-4440-B14E-47DFC6F16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110E96-9612-4520-8C51-72A689BE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39C499-E29E-46DE-98F0-B615A97BC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A722D-A9B7-403F-B351-E7DD5652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96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6C10F5-5960-4BD3-A703-ECFD5D60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D77F56-D347-4353-8238-1562F5299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75557F-C3DC-4025-B276-16ACE369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A2917-78C7-44E6-91B9-3B6F5DBD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5F345-8EB2-42B0-9AB5-174F9D17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9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B1DEAF-901A-4536-8A74-B6EBC706F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A60D27-A279-4B56-8DC9-631BB1412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7B7F73-6D26-452A-8119-DB2AC82A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91D60E-7F2D-4620-9F30-E4856FDBE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CEF73-F1F5-4CF0-A1FD-8565AF67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26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A77B8C-75D2-493E-A9C1-AFDCB095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12219-0D38-4060-8785-F34044B1A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752040-5317-42A9-96CE-98DDC523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B4829F-ADA0-4616-AA5D-9818799B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514514-0898-4CA2-8916-1B009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4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99569-9C05-4FA3-8C23-60131F0F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C9EEF5-D322-41F3-9474-5A6AFC5E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70A1FB-CC04-4C7C-8558-922C3265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3D49C6-9BA9-49E9-8FB0-EB3641CB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EA6A0C-0609-4D81-9388-3EAD83D2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57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30421-C155-41F8-9396-B44FD6E7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F279BD-850C-469D-B638-5C553857A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650A15-C48A-4001-B697-F95A5A227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0233EA-9CEB-4E41-B149-B796D17A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38A971-D7F2-4876-ADCB-1FC40120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3BD8B2-FBA1-4F0B-9E7A-27BFE847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8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26827-4319-4AFF-B6E2-58252D9C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10FB4E-3873-481E-82C9-605D0ADEE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91B8A6-F6FF-49B5-BC21-5EFC72F7B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7F3126-A0DE-4E94-9485-B496386F8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2F3161-61CB-4604-A571-3AC615999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1DFA75-6374-4B09-AAD4-CF7302BD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591CF9-2173-4CA5-A6A2-7ACCA17A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40069A-A48C-4140-BCAB-EC4D7BF5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6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9A499-3B47-4412-9151-13FA5D9F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60C364-ECC1-4836-93F3-54CF115C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7312CF-35C5-4222-B2B2-E03C90F5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ECC119-7CEF-4607-8089-E06E032A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E90F3E-0CEC-4652-B1D8-13CFBE36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BEB1538-A77C-46AA-ADBB-5D34F6F9A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D32FF2-B77E-49D2-BFBA-91FBF81D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0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372DE-660C-42DB-AC49-BFBB1FDA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D77931-1701-4715-A751-678070A4D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7A4B52-11A2-419B-AFF7-5CAC2BB48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6E5443-7DF0-4E1B-8FBF-B5906BAA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EB5AA1-EA2D-4D15-90E6-EC6310D5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99F7F6-EE20-424C-AA7B-CDC0B17A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5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4BDC1-38E7-4D16-A61F-A75F7C1E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A19921-C873-4700-9B33-EBCBEE331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2B532C-A3FA-46F4-9D67-DE7B3D39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DF72D2-A8FD-4D51-AD19-181D2E74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E0E48B-AFF1-4383-BF24-3431E1CC2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8061FB-31EA-443A-87A8-74D13CBF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2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4DD35-B4E3-4FD3-9609-6CBBDD8CE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1928AE-C985-45A4-9722-F0130FAB6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DE010D-F544-4087-89D5-7C718EC67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5214-F813-40F8-9BB6-48506878510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30270D-BEF7-4997-8167-E8660DC14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60C52A-3B75-43E8-A717-298279A55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EA0-2BE1-46B4-8FB0-79305C55E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0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C50D6-A170-490F-AD03-8969B7722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53"/>
            <a:ext cx="12192000" cy="23058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АНАЛИТИЧЕСКОЕ ИССЛЕДОВАНИЕ УГЛА ЭКМАНА ДЛЯ ИЗОТЕРМИЧЕСКОГО ТЕЧЕНИЯ ВЯЗКОЙ НЕСЖИМАЕМОЙ ЖИДКОСТИ С УЧЕТОМ ГРАНИЧНОГО УСЛОВИЯ НАВЬЕ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529137-7D88-42C0-BEF9-964AA50F7716}"/>
              </a:ext>
            </a:extLst>
          </p:cNvPr>
          <p:cNvSpPr txBox="1"/>
          <p:nvPr/>
        </p:nvSpPr>
        <p:spPr>
          <a:xfrm>
            <a:off x="119270" y="2307931"/>
            <a:ext cx="12072730" cy="20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Горшков А.В.</a:t>
            </a:r>
            <a:r>
              <a:rPr lang="en-US" sz="3200" baseline="30000" dirty="0"/>
              <a:t>1,2, a)</a:t>
            </a:r>
            <a:r>
              <a:rPr lang="en-US" sz="3200" dirty="0"/>
              <a:t> </a:t>
            </a:r>
            <a:r>
              <a:rPr lang="ru-RU" sz="3200" dirty="0"/>
              <a:t>, Просвиряков Е.Ю. </a:t>
            </a:r>
            <a:r>
              <a:rPr lang="en-US" sz="3200" baseline="30000" dirty="0"/>
              <a:t>1,2, b)</a:t>
            </a:r>
          </a:p>
          <a:p>
            <a:pPr algn="ctr"/>
            <a:endParaRPr lang="en-US" sz="3200" baseline="30000" dirty="0"/>
          </a:p>
          <a:p>
            <a:r>
              <a:rPr lang="ru-RU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Институт машиноведения </a:t>
            </a:r>
            <a:r>
              <a:rPr lang="ru-RU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</a:t>
            </a: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РАН,  ул. Комсомольская, 34, г Екатеринбург, 620049, Россия </a:t>
            </a:r>
          </a:p>
          <a:p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Уральский Федеральный государственный университет, 620002, г. Екатеринбург, ул. Мира, 19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a) e-mail alex55gor@mail.ru,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 evgen_pros@mail.ru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3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D19029-9153-426E-8CD8-6BD112BE9CAF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Аристов С.Н., Шварц К.Г. Вихревые течения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адвективной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природы во вращающемся слое жидкости. Пермь: ПГУ, 2006. 155 с.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Аристов С. Н., Шварц К.Г. Вихревые течения в тонких слоях жидкости. Киров: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ВятГУ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2011. 207 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Аристов С. Н., Шварц К. Г.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Адвективное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течение во вращающейся жидкой пленке // Прикладная механика и техническая физика. 2016. №1. С. 216-223.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Ингель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Л.Х., Аристов С.Н. Класс точных решений нелинейных задач о термических циркуляциях, связанных с объемным тепловыделением в атмосфере // Тр. Ин-та экспериментальной метеорологии. 1996.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27 (162). С. 142-157.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Gorshkov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A.V.,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Prosviryakov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E. Yu. Convective flow in the solid rotation of a viscous incompressible fluid, Citation: AIP Conference Proceedings 1915, 040020 (2017); View online: https://doi.org/10.1063/1.5017368.  View Table of Contents: http://aip.scitation.org/toc/apc/1915/1. 4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Gorshkov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A.V.,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Prosviryakov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E. Yu. Complex large-scale convection of a viscous incompressible fluid with heat exchange according to Newton’s law. //Citation: AIP Conference Proceedings 1915, 040019 (2017); View online: https://doi.org/10.1063/1.5017367/ View Table of Contents: http://aip.scitation.org/toc/apc/1915/1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17.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Gorshkov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A.V.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Prosviryakov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E.Yu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Isobaric Vortex Flow of a Viscous Incompressible Fluid with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Navier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Boundary Condition // AIP Conference Proceedings. 2018. Vol. 2053. – 040030. – https://doi.org/10.1063/1.5084468.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Gorshkov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A.V.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Prosviryakov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E.Yu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Large-Scale Convection Flow of an Incompressible Fluid on a Rotating Inclined Plane // AIP Conference Proceedings. 2018. Vol. 2053. – 040029. – https://doi.org/10.1063/1.5084467.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Горшков А.В., Просвиряков Е.Ю. Конвективное слоистое течение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вязкой несжимаемой жидкости // Известия РАН. Физика атмосферы и океана, 2018, том 54, № 2, с. 213–220.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C., Evans D.,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Bonaccurso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E. Boundary slip in Newtonian liquids: a review of experimental studies // Reports on Progress in Physics. 2005. V. 39. P. 2859−2897.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21.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Е.И. Борзенко, О.А. Дьякова, Г.Р.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Шрагер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Исследование явления проскальзывания в случае течения вязкой жидкости в изогнутом канале // Вестник ТГУ, Механика, 2014 №2(28) С. 35-44.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97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8D4EC99-CC4F-4381-BE3E-9233AC9294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4555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Аннотация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Угол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– угол между вектором касательных напряжений на свободной поверхности жидкости и вектором скорости течения жидкости в верхнем слое.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Экманом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было показано, что для океана бесконечно большой глубины (течение жидкости в полупространстве) для изобарического течения угол равен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/4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. В работе исследуется угол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возникающий при изотермическом слоистом течении с граничным условием проскальзывания Навье. </a:t>
                </a: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Для определения угла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построено аналитическое решение уравнений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Обербека-Буссинеска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описывающее слоистое изотермическое течение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Экмана-Пуазейля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с учетом двух компонент силы Кориолиса и условием Навье на нижней, твердой границе жидкости. На верхней границе жидкости заданы компоненты вектора касательных напряжений. Используется представление скоростей в виде линейных функций горизонтальных координат.</a:t>
                </a: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 работе исследуется зависимость угла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от градиента давления на свободной поверхности жидкости и коэффициента Навье на твердой границе жидкости при конечной глубине океана. Показано, что при достаточно большой глубине влияние трения отсутствует и угол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равен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/2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Ключевые слова: вязкая жидкость, течение </a:t>
                </a:r>
                <a:r>
                  <a:rPr lang="ru-RU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сила Кориолиса, экватор, неоднородное решение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8D4EC99-CC4F-4381-BE3E-9233AC929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4555093"/>
              </a:xfrm>
              <a:prstGeom prst="rect">
                <a:avLst/>
              </a:prstGeom>
              <a:blipFill>
                <a:blip r:embed="rId2"/>
                <a:stretch>
                  <a:fillRect l="-500" t="-535" r="-400" b="-12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15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DA001CE-2F0E-4A51-B5B0-C438CBF8426E}"/>
              </a:ext>
            </a:extLst>
          </p:cNvPr>
          <p:cNvSpPr/>
          <p:nvPr/>
        </p:nvSpPr>
        <p:spPr>
          <a:xfrm>
            <a:off x="0" y="126608"/>
            <a:ext cx="12192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 вращающейся жидкости является одной из центральных проблем гидродинамики [1]. Изучение крупномасштабных течений Мирового океана и движений воздуха в атмосфере Земли позволило сформировать сравнительно молодую науку  ̶  геофизическую гидродинамику [2].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Аналитическое исследование угла между вектором касательных напряжений на свободной границе потока жидкости, моделирующих действие ветра, и вектором скорости потока жидкости (который будем называть углом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является важной задачей геофизической гидродинамики [1].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выполнении расчетов течений Мирового океана используется традиционное приближение ускорения Кориолиса, характеризующееся одним параметром. Строго говоря, такой подход позволяет описывать движение жидкости в высоких широтах [2 - 5]. Как известно, данный подход также применяют и в средних широтах, поскольку горизонтальные скорости при крупномасштабных течениях превышают на несколько порядков вертикальную скорость [5]. Обобщение сдвигового течения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исследование его устойчивости отражено в статьях [6 - 16] и монографиях [2, 3, 5].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угла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выполнены на основе точных решений нелинейных уравнений Навье-Стокса, которые описывают слоистые течения жидкости с наклонной осью вращения. В большинстве работ предполагается выполнение условия прилипания вязкой жидкости к твердой поверхности. В настоящей работе считается, что жидкость движется относительно твердой поверхности, и сила взаимодействия описывается по закону Навье. </a:t>
            </a:r>
          </a:p>
        </p:txBody>
      </p:sp>
    </p:spTree>
    <p:extLst>
      <p:ext uri="{BB962C8B-B14F-4D97-AF65-F5344CB8AC3E}">
        <p14:creationId xmlns:p14="http://schemas.microsoft.com/office/powerpoint/2010/main" val="157812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7D7E46-275E-49A9-BEE5-2DAE8CC6263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ПОСТАНОВКА ЗАДАЧИ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Крупномасштабное установившееся слоистое изотермическое течение вращающейся вязкой несжимаемой жидкости описывается системой уравнений Навье-Стокса с учетом силы Кориолиса. Система уравнений, записанная в безразмерных переменных с учетом</a:t>
                </a:r>
                <a:r>
                  <a:rPr lang="ru-RU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имеет вид [2, 15, 16]: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7D7E46-275E-49A9-BEE5-2DAE8CC62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231106"/>
              </a:xfrm>
              <a:prstGeom prst="rect">
                <a:avLst/>
              </a:prstGeom>
              <a:blipFill>
                <a:blip r:embed="rId3"/>
                <a:stretch>
                  <a:fillRect l="-500" t="-1980" b="-64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C553DA75-AD98-46CD-A0D7-349EA5AA8A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071343"/>
              </p:ext>
            </p:extLst>
          </p:nvPr>
        </p:nvGraphicFramePr>
        <p:xfrm>
          <a:off x="3636962" y="1231106"/>
          <a:ext cx="4918075" cy="233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4" imgW="2514600" imgH="1193760" progId="Equation.DSMT4">
                  <p:embed/>
                </p:oleObj>
              </mc:Choice>
              <mc:Fallback>
                <p:oleObj name="Equation" r:id="rId4" imgW="251460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36962" y="1231106"/>
                        <a:ext cx="4918075" cy="233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5460C3-E5AE-4DD9-B4B1-93169CE96D36}"/>
                  </a:ext>
                </a:extLst>
              </p:cNvPr>
              <p:cNvSpPr txBox="1"/>
              <p:nvPr/>
            </p:nvSpPr>
            <p:spPr>
              <a:xfrm>
                <a:off x="-1" y="3552928"/>
                <a:ext cx="12192000" cy="3161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Здесь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baseline="-3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baseline="-30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безразмерные компоненты вектора скорости жидкости, где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характерный масштаб скорости; безразмерные горизонтальные координаты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x,y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характерный масштаб длины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L,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поперечная координата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 ,  толщина слоя жидкости h; 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ru-RU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отношение масштабов длины;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коэффициент кинематической (молекулярной) вязкости жидкости,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широта места,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давление, нормированное на удвоенную удельную кинетическую энергию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𝐸𝑘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𝑅𝑜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𝑅𝑒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𝑅𝑜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𝐿𝑉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</m:d>
                      </m:den>
                    </m:f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число </a:t>
                </a:r>
                <a:r>
                  <a:rPr lang="ru-RU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Россби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𝑊𝐿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число Рейнольдса,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параметр Кориолиса,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оператор Лапласа.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Анализ системы (1) показывает, что ее разрешимость возможна в простейшем полиномиальном классе решений Линя-Сидорова-Аристова  [6 - 14]: 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                                    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5460C3-E5AE-4DD9-B4B1-93169CE96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3552928"/>
                <a:ext cx="12192000" cy="3161250"/>
              </a:xfrm>
              <a:prstGeom prst="rect">
                <a:avLst/>
              </a:prstGeom>
              <a:blipFill>
                <a:blip r:embed="rId6"/>
                <a:stretch>
                  <a:fillRect l="-400" t="-1158" b="-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3F06B98-0AEF-4113-BE0C-822EF1C68362}"/>
              </a:ext>
            </a:extLst>
          </p:cNvPr>
          <p:cNvSpPr txBox="1"/>
          <p:nvPr/>
        </p:nvSpPr>
        <p:spPr>
          <a:xfrm>
            <a:off x="11284428" y="1932370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680C00-B337-4993-BD7A-08D98C639170}"/>
              </a:ext>
            </a:extLst>
          </p:cNvPr>
          <p:cNvSpPr txBox="1"/>
          <p:nvPr/>
        </p:nvSpPr>
        <p:spPr>
          <a:xfrm>
            <a:off x="11436595" y="626741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77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D020CAA-EC78-4271-952E-77ED9C034E5B}"/>
                  </a:ext>
                </a:extLst>
              </p:cNvPr>
              <p:cNvSpPr txBox="1"/>
              <p:nvPr/>
            </p:nvSpPr>
            <p:spPr>
              <a:xfrm>
                <a:off x="0" y="-13252"/>
                <a:ext cx="12192000" cy="6635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После подстановки вида решения (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) в систему уравнений (1) получим разрешающую систему обыкновенных дифференциальных уравнений для функций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U, V,  P</a:t>
                </a:r>
                <a:r>
                  <a:rPr lang="en-US" i="1" baseline="-32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, P</a:t>
                </a:r>
                <a:r>
                  <a:rPr lang="en-US" i="1" baseline="-30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, P</a:t>
                </a:r>
                <a:r>
                  <a:rPr lang="en-US" i="1" baseline="-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lvl="0" algn="r"/>
                <a:endParaRPr lang="en-US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 algn="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́"/>
                            <m:ctrlP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́"/>
                            <m:ctrlP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      (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0" algn="r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𝑅𝑒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𝐸𝑘</m:t>
                        </m:r>
                      </m:den>
                    </m:f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𝑅𝑒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𝐸𝑘</m:t>
                        </m:r>
                      </m:den>
                    </m:f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(4)</a:t>
                </a: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𝑅𝑒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𝐸𝑘</m:t>
                        </m:r>
                      </m:den>
                    </m:f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                                                                                              (5)</a:t>
                </a:r>
              </a:p>
              <a:p>
                <a:pPr lvl="0"/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Система уравнений (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), (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(7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может быть последовательно проинтегрирована в том порядке, в котором выписаны уравнения. 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just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Для нахождения частного решения системы (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- (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зададим следующие граничные условия:</a:t>
                </a:r>
              </a:p>
              <a:p>
                <a:pPr lvl="0" algn="just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нижней границе, определяемой уравнением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заданы условия Навье [20, 21]: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r"/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V,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   (6)</a:t>
                </a: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где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- безразмерная длина проскальзывания,   </a:t>
                </a:r>
                <a:r>
                  <a:rPr lang="el-GR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- коэффициент трения Навье.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На верхней границе, определяемой уравнением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учтены касательные напряжения и давление [1, 16]: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/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𝛿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𝜏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𝛿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𝜏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                                                                        (7)</a:t>
                </a: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Здесь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- проекции вектора касательных напряжений на оси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 и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соответственно. С осью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ox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вектор касательных напряжений составляет угол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𝑎𝑟𝑐𝑡𝑎𝑛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Давление полагается однородным, независящим от горизонтальных координат.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Полное решение системы уравнений (3), (4), (5) не приводится, так как оно достаточно громоздкое. </a:t>
                </a:r>
              </a:p>
              <a:p>
                <a:pPr algn="just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Угол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𝛾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определяется выражением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D020CAA-EC78-4271-952E-77ED9C034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13252"/>
                <a:ext cx="12192000" cy="6635406"/>
              </a:xfrm>
              <a:prstGeom prst="rect">
                <a:avLst/>
              </a:prstGeom>
              <a:blipFill>
                <a:blip r:embed="rId2"/>
                <a:stretch>
                  <a:fillRect l="-400" t="-551" r="-400" b="-13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06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22CCE67-057D-40D2-AD1A-0A50B75566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379277"/>
              </p:ext>
            </p:extLst>
          </p:nvPr>
        </p:nvGraphicFramePr>
        <p:xfrm>
          <a:off x="2286000" y="95250"/>
          <a:ext cx="6780213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3365280" imgH="825480" progId="Equation.DSMT4">
                  <p:embed/>
                </p:oleObj>
              </mc:Choice>
              <mc:Fallback>
                <p:oleObj name="Equation" r:id="rId3" imgW="336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95250"/>
                        <a:ext cx="6780213" cy="166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FEB6604-9440-42C4-BF08-94000BCA22B8}"/>
                  </a:ext>
                </a:extLst>
              </p:cNvPr>
              <p:cNvSpPr txBox="1"/>
              <p:nvPr/>
            </p:nvSpPr>
            <p:spPr>
              <a:xfrm>
                <a:off x="0" y="1981993"/>
                <a:ext cx="12192000" cy="4015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Введем угол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такой, что 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                                             .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                                             </a:t>
                </a: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Отношение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ru-RU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ru-RU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можно записать через угол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𝜏</m:t>
                        </m:r>
                      </m:sub>
                    </m:sSub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u-RU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𝑡𝑔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𝜏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/4</m:t>
                          </m:r>
                        </m:e>
                      </m:d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Тогда угол </a:t>
                </a:r>
                <a:r>
                  <a:rPr lang="el-GR" dirty="0">
                    <a:latin typeface="Arial" panose="020B0604020202020204" pitchFamily="34" charset="0"/>
                    <a:cs typeface="Arial" panose="020B0604020202020204" pitchFamily="34" charset="0"/>
                  </a:rPr>
                  <a:t>γ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можно представить в виде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𝛾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𝜏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/4</m:t>
                        </m:r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Полученная формула является обобщением результата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Экмана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[1].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FEB6604-9440-42C4-BF08-94000BCA2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81993"/>
                <a:ext cx="12192000" cy="4015266"/>
              </a:xfrm>
              <a:prstGeom prst="rect">
                <a:avLst/>
              </a:prstGeom>
              <a:blipFill>
                <a:blip r:embed="rId5"/>
                <a:stretch>
                  <a:fillRect l="-400" t="-759" b="-1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4FC86678-CA31-4AD7-905B-CFC97A7B85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584842"/>
              </p:ext>
            </p:extLst>
          </p:nvPr>
        </p:nvGraphicFramePr>
        <p:xfrm>
          <a:off x="3016459" y="2414343"/>
          <a:ext cx="5515681" cy="88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6" imgW="2755800" imgH="444240" progId="Equation.DSMT4">
                  <p:embed/>
                </p:oleObj>
              </mc:Choice>
              <mc:Fallback>
                <p:oleObj name="Equation" r:id="rId6" imgW="2755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16459" y="2414343"/>
                        <a:ext cx="5515681" cy="889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15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40A672F-DC5C-478A-A176-2DE15273C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902" y="1727900"/>
            <a:ext cx="3377897" cy="34021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31B450-A5AD-4074-A03D-2254B3B56D8E}"/>
                  </a:ext>
                </a:extLst>
              </p:cNvPr>
              <p:cNvSpPr txBox="1"/>
              <p:nvPr/>
            </p:nvSpPr>
            <p:spPr>
              <a:xfrm>
                <a:off x="0" y="5168348"/>
                <a:ext cx="1219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Рис.  Зависимость угла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𝛾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от коэффициента трения Навье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Номерами обозначены кривые, соответствующие различным значениям параметра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1 –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k=10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2 -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k=20,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3 –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k=40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, 4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 k=100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. Разрыв кривой 3 соответствует переходу значения угла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latin typeface="Arial" panose="020B0604020202020204" pitchFamily="34" charset="0"/>
                    <a:cs typeface="Arial" panose="020B0604020202020204" pitchFamily="34" charset="0"/>
                  </a:rPr>
                  <a:t>γ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от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к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, т.е. вектор скорости и вектор градиента давления </a:t>
                </a:r>
                <a:r>
                  <a:rPr lang="ru-RU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противонаправлены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31B450-A5AD-4074-A03D-2254B3B56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68348"/>
                <a:ext cx="12192000" cy="1200329"/>
              </a:xfrm>
              <a:prstGeom prst="rect">
                <a:avLst/>
              </a:prstGeom>
              <a:blipFill>
                <a:blip r:embed="rId3"/>
                <a:stretch>
                  <a:fillRect l="-400" t="-3046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D33F7FE-D5AE-4B1A-9D5C-34B5B38B9EA8}"/>
                  </a:ext>
                </a:extLst>
              </p:cNvPr>
              <p:cNvSpPr/>
              <p:nvPr/>
            </p:nvSpPr>
            <p:spPr>
              <a:xfrm>
                <a:off x="0" y="0"/>
                <a:ext cx="12191999" cy="123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Заметим, что предел угла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при стремлении относительной глубины к бесконечности равен нулю, и для океана бесконечной глубины получим 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𝛾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d>
                      <m:d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𝜏</m:t>
                            </m:r>
                          </m:sub>
                        </m:s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/4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данном случае угол поворота потока не зависит от коэффициента трения </a:t>
                </a:r>
                <a:r>
                  <a:rPr lang="en-US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D33F7FE-D5AE-4B1A-9D5C-34B5B38B9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1999" cy="1231106"/>
              </a:xfrm>
              <a:prstGeom prst="rect">
                <a:avLst/>
              </a:prstGeom>
              <a:blipFill>
                <a:blip r:embed="rId4"/>
                <a:stretch>
                  <a:fillRect l="-400" t="-2475" b="-6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65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B49DAD-8517-45E6-996B-D343424F77C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085983" cy="3793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Вычислим угол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между вектором градиента давления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и вектором скорости жидкости в верхнем слое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e>
                        </m:d>
                      </m:e>
                    </m:d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. Для простоты будем считать, что вектор градиента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направлен вдоль широты, т.е.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Тогда угол между вектором скорости и осью 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ox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определяется выражением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Предел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при стремлении относительной глубины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𝛿</m:t>
                    </m:r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к бесконечности равен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  <a:p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В этом случае угол поворота потока зависит от трения. При равном нулю коэффициенте трения Навье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угол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/4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B49DAD-8517-45E6-996B-D343424F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085983" cy="3793218"/>
              </a:xfrm>
              <a:prstGeom prst="rect">
                <a:avLst/>
              </a:prstGeom>
              <a:blipFill>
                <a:blip r:embed="rId3"/>
                <a:stretch>
                  <a:fillRect l="-403" t="-804" r="-605" b="-1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AA931275-EEA1-458A-A1BA-03A1E29F0D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452356"/>
              </p:ext>
            </p:extLst>
          </p:nvPr>
        </p:nvGraphicFramePr>
        <p:xfrm>
          <a:off x="2368550" y="1041400"/>
          <a:ext cx="628173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" imgW="3530520" imgH="469800" progId="Equation.DSMT4">
                  <p:embed/>
                </p:oleObj>
              </mc:Choice>
              <mc:Fallback>
                <p:oleObj name="Equation" r:id="rId4" imgW="35305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8550" y="1041400"/>
                        <a:ext cx="6281738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10DB241-326C-4329-8344-527292817E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296037"/>
              </p:ext>
            </p:extLst>
          </p:nvPr>
        </p:nvGraphicFramePr>
        <p:xfrm>
          <a:off x="4505325" y="2330450"/>
          <a:ext cx="2006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6" imgW="1002960" imgH="355320" progId="Equation.DSMT4">
                  <p:embed/>
                </p:oleObj>
              </mc:Choice>
              <mc:Fallback>
                <p:oleObj name="Equation" r:id="rId6" imgW="1002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5325" y="2330450"/>
                        <a:ext cx="2006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88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977A95-1D01-491B-9DB8-B41D79E7ED8E}"/>
              </a:ext>
            </a:extLst>
          </p:cNvPr>
          <p:cNvSpPr txBox="1"/>
          <p:nvPr/>
        </p:nvSpPr>
        <p:spPr>
          <a:xfrm>
            <a:off x="0" y="0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работе получено аналитическое выражение угла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случае изотермического течения. Проведено аналитическое исследование угла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Показано, что при большой глубине угол равен  . Построена и исследована зависимость угла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Экмана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 коэффициента трения Навье и параметра  , определяющего угловую скорость вращения.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000" b="1" dirty="0">
                <a:solidFill>
                  <a:prstClr val="black"/>
                </a:solidFill>
              </a:rPr>
              <a:t>ЛИТЕРАТУРА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1. Ekman V. W. On the Influence of the Earths Rotation on Ocean Currents // </a:t>
            </a:r>
            <a:r>
              <a:rPr lang="en-US" dirty="0" err="1">
                <a:solidFill>
                  <a:prstClr val="black"/>
                </a:solidFill>
              </a:rPr>
              <a:t>Arkiv</a:t>
            </a:r>
            <a:r>
              <a:rPr lang="en-US" dirty="0">
                <a:solidFill>
                  <a:prstClr val="black"/>
                </a:solidFill>
              </a:rPr>
              <a:t> for </a:t>
            </a:r>
            <a:r>
              <a:rPr lang="en-US" dirty="0" err="1">
                <a:solidFill>
                  <a:prstClr val="black"/>
                </a:solidFill>
              </a:rPr>
              <a:t>matematic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Asrtonomi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och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Fysic</a:t>
            </a:r>
            <a:r>
              <a:rPr lang="en-US" dirty="0">
                <a:solidFill>
                  <a:prstClr val="black"/>
                </a:solidFill>
              </a:rPr>
              <a:t>. Band 2. 1905. T. 11. </a:t>
            </a:r>
            <a:r>
              <a:rPr lang="ru-RU" dirty="0">
                <a:solidFill>
                  <a:prstClr val="black"/>
                </a:solidFill>
              </a:rPr>
              <a:t>С. 1-53.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2.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Фельзенбаум</a:t>
            </a:r>
            <a:r>
              <a:rPr lang="ru-RU" dirty="0">
                <a:solidFill>
                  <a:prstClr val="black"/>
                </a:solidFill>
              </a:rPr>
              <a:t> А. И. Теоретические основы и методы расчета установившихся морских течений. Изд. АН СССР, 1960. 127с.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3.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Должанский</a:t>
            </a:r>
            <a:r>
              <a:rPr lang="ru-RU" dirty="0">
                <a:solidFill>
                  <a:prstClr val="black"/>
                </a:solidFill>
              </a:rPr>
              <a:t> Ф.В. Лекции по геофизической гидродинамике. М.: ИВМ РАН, 2006. 378 с.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4.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Коротаев Г.К.,  Михайлова Э.Н.,  Шапиро Н.Б. Теория экваториальных противотечений в Мировом океане. Киев: Наук. думка, 1986. 208 с.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5.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Зырянов В.Н. Теория установившихся океанических течений. Л.: </a:t>
            </a:r>
            <a:r>
              <a:rPr lang="ru-RU" dirty="0" err="1">
                <a:solidFill>
                  <a:prstClr val="black"/>
                </a:solidFill>
              </a:rPr>
              <a:t>Гидрометеоиздат</a:t>
            </a:r>
            <a:r>
              <a:rPr lang="ru-RU" dirty="0">
                <a:solidFill>
                  <a:prstClr val="black"/>
                </a:solidFill>
              </a:rPr>
              <a:t>, 1985, 248 с.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6.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Аристов С. Н., Просвиряков Е. Ю. Неоднородные течения </a:t>
            </a:r>
            <a:r>
              <a:rPr lang="ru-RU" dirty="0" err="1">
                <a:solidFill>
                  <a:prstClr val="black"/>
                </a:solidFill>
              </a:rPr>
              <a:t>Куэтта</a:t>
            </a:r>
            <a:r>
              <a:rPr lang="ru-RU" dirty="0">
                <a:solidFill>
                  <a:prstClr val="black"/>
                </a:solidFill>
              </a:rPr>
              <a:t> // Нелинейная динамика. - 2014. - Т.10, №2. - С. 177-182.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7.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Аристов С.Н., Просвиряков Е.Ю. Нестационарные слоистые течения завихренной жидкости // </a:t>
            </a:r>
            <a:r>
              <a:rPr lang="ru-RU" dirty="0" err="1">
                <a:solidFill>
                  <a:prstClr val="black"/>
                </a:solidFill>
              </a:rPr>
              <a:t>Изв</a:t>
            </a:r>
            <a:r>
              <a:rPr lang="ru-RU" dirty="0">
                <a:solidFill>
                  <a:prstClr val="black"/>
                </a:solidFill>
              </a:rPr>
              <a:t>. РАН. МЖГ. 2016. № 2. С. 25-31.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8.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Аристов С.Н.,  Просвиряков Е.Ю. О слоистых течениях плоской свободной конвекции // Нелинейная динамика. 2013. Т.9. № 3. С. 3-9.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9.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Аристов С.Н., Просвиряков Е.Ю. Новый класс точных решений трехмерных уравнений термодиффузии // ТОХТ. 2016. Т. 50, № 3. С. 294-301. 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10.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Просвиряков Е. Ю. Новый класс точных решений уравнений навье–стокса со степенной зависимостью скоростей от двух пространственных координат // ТОХТ, 2019, том 53, № 1, с. 112–120.</a:t>
            </a:r>
          </a:p>
        </p:txBody>
      </p:sp>
    </p:spTree>
    <p:extLst>
      <p:ext uri="{BB962C8B-B14F-4D97-AF65-F5344CB8AC3E}">
        <p14:creationId xmlns:p14="http://schemas.microsoft.com/office/powerpoint/2010/main" val="798057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2047</Words>
  <Application>Microsoft Office PowerPoint</Application>
  <PresentationFormat>Широкоэкранный</PresentationFormat>
  <Paragraphs>99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Equation</vt:lpstr>
      <vt:lpstr>АНАЛИТИЧЕСКОЕ ИССЛЕДОВАНИЕ УГЛА ЭКМАНА ДЛЯ ИЗОТЕРМИЧЕСКОГО ТЕЧЕНИЯ ВЯЗКОЙ НЕСЖИМАЕМОЙ ЖИДКОСТИ С УЧЕТОМ ГРАНИЧНОГО УСЛОВИЯ НАВЬЕ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Неоднородное Изотермическое Экваториальное Течение Экмана-Пуазейля</dc:title>
  <dc:creator>Александр Горшков</dc:creator>
  <cp:lastModifiedBy>Александр Горшков</cp:lastModifiedBy>
  <cp:revision>79</cp:revision>
  <dcterms:created xsi:type="dcterms:W3CDTF">2020-10-24T05:00:29Z</dcterms:created>
  <dcterms:modified xsi:type="dcterms:W3CDTF">2020-10-30T09:38:00Z</dcterms:modified>
</cp:coreProperties>
</file>