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65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B15D0-8876-487F-B785-047C85B65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3C956D-2189-4FCA-A38D-C8B636602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4330F2-45F3-430E-AFF5-8D89E7DE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0E93-76BA-4869-91FA-6171C3C89C6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B4C1A7-D295-46B2-A3AE-D807A1586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443905-28B8-4797-BF2D-248AEB72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445E-61EB-4034-9CA2-527206E2C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33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51327-A4E6-4080-B2EC-6504D770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B57120-8915-43A3-AABD-3489ED6B0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DA623A-005B-4665-8D49-9FD2051E6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0E93-76BA-4869-91FA-6171C3C89C6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328904-E81F-499B-B7C7-5D572F6B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8243F2-1BE8-4D5D-B981-5CAE839E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445E-61EB-4034-9CA2-527206E2C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3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F19BA8A-CBC5-4B52-AB0E-BAC3B2A092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FE8ED1-E59F-453E-85BF-58DD4E6D4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445AD1-BA8D-4305-854A-9670668E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0E93-76BA-4869-91FA-6171C3C89C6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5713DD-AE89-4D83-B617-D692644F3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0D78B2-C05F-40C3-BC45-9375A274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445E-61EB-4034-9CA2-527206E2C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02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CFE39-3674-4333-A85F-68E17BFF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F179C2-70EB-43A1-A402-E42F0E896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8BD129-FB2A-4078-B732-327F34C4A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0E93-76BA-4869-91FA-6171C3C89C6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773456-3029-4978-B19C-4268BA54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F7248C-84A6-4CFD-819D-99976738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445E-61EB-4034-9CA2-527206E2C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44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DD9DD-C60F-4626-8609-86A913E36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99018B-9B48-4D7D-BE61-7A2DAD259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2C0EFE-A9E0-4A32-B136-060AA5860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0E93-76BA-4869-91FA-6171C3C89C6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23EF8F-046F-4D16-B132-ED3C76C9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A6A285-1EB1-4EF1-962F-78A830CE4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445E-61EB-4034-9CA2-527206E2C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1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7C9554-6EEA-49BE-B783-B906486A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42AB85-FC0E-41A1-B35F-DC77686F0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4ABEBF-FEE0-480A-9BAE-FCCC30FB7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2ADB9B-65B8-4AEC-9581-E3B1A1D8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0E93-76BA-4869-91FA-6171C3C89C6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31CD7F-CECC-4E02-B704-89F22FA2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FD46CF-F306-4CDF-8BB6-206F3500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445E-61EB-4034-9CA2-527206E2C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99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CB996-F588-4695-A490-70450F92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45C7D0-D834-40E2-BDDE-6A792E254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C74EA6-5377-498D-9546-1240204FC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263B96-020F-4AC9-8223-6D0683D17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24D2437-60F4-44AB-940E-E5526EB9B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DC3C29-BAC6-4EF6-BE57-D1BE626A9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0E93-76BA-4869-91FA-6171C3C89C6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5DBF7F3-4228-4FA1-9ED1-F3D04B68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6956AB-5EE4-4A75-8C16-FEB5DAA5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445E-61EB-4034-9CA2-527206E2C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83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9F070-590D-4871-834B-A8D46BC22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E7604C-63A7-4547-9318-0A4F9A21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0E93-76BA-4869-91FA-6171C3C89C6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EA1359-18A5-41CE-BB54-76FB63DC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E0CEDF-9D58-45C0-8A6C-84F46876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445E-61EB-4034-9CA2-527206E2C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50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40DC119-0675-4B6C-8D8B-DABB770A1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0E93-76BA-4869-91FA-6171C3C89C6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0F56CA7-C743-43A8-9B9F-06DE4C527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5CACF7-8D3F-4B45-91B6-3CB181944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445E-61EB-4034-9CA2-527206E2C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92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9C793-8B65-4882-B0AF-DAF7BE78D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9988BD-BD84-46FB-9CFA-AFA2CA9D5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327BB2-9A62-446E-9040-EB463DA4B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A6720A-0BC6-4B09-B26F-B5117CD6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0E93-76BA-4869-91FA-6171C3C89C6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580CCC-E1B6-41EC-BD15-DE1B53A6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E714E9-90DE-4BE0-91AB-775EB356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445E-61EB-4034-9CA2-527206E2C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38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9A9157-68B9-4F7B-B093-426631CC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13AE1A-5A81-49ED-874C-770BA8660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7C70DE-A08E-440A-A06F-52E4C8D3D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EC23E8-80B9-4E2A-9267-EEA276BC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0E93-76BA-4869-91FA-6171C3C89C6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C72B76-5D7B-41FA-8C86-A22AEDB41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539F0D-7F18-4E70-9D68-1A6BC7A0C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445E-61EB-4034-9CA2-527206E2C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7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ACC6F-E284-4C55-82BC-F8D644FC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7B1BB4-176F-4587-806B-56B88C415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8D3F52-2AD4-425D-B020-EFF9A87AC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80E93-76BA-4869-91FA-6171C3C89C6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76A9F2-A0D1-45B0-B7DA-6CDFA41CD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AC4318-BA41-4F50-BCF3-1C3FFBCC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2445E-61EB-4034-9CA2-527206E2C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64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x55gor@mail.r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1D471A-AD7E-4ED5-9A95-044082D37A01}"/>
              </a:ext>
            </a:extLst>
          </p:cNvPr>
          <p:cNvSpPr txBox="1"/>
          <p:nvPr/>
        </p:nvSpPr>
        <p:spPr>
          <a:xfrm>
            <a:off x="0" y="0"/>
            <a:ext cx="12192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Нестационарная слоистая конвекция </a:t>
            </a:r>
            <a:r>
              <a:rPr lang="ru-RU" sz="4000" b="1" dirty="0" err="1"/>
              <a:t>Бенара</a:t>
            </a:r>
            <a:r>
              <a:rPr lang="ru-RU" sz="4000" b="1" dirty="0"/>
              <a:t> - </a:t>
            </a:r>
            <a:r>
              <a:rPr lang="ru-RU" sz="4000" b="1" dirty="0" err="1"/>
              <a:t>Марангони</a:t>
            </a:r>
            <a:r>
              <a:rPr lang="ru-RU" sz="4000" b="1" dirty="0"/>
              <a:t> при теплообмене Ньютона-</a:t>
            </a:r>
            <a:r>
              <a:rPr lang="ru-RU" sz="4000" b="1" dirty="0" err="1"/>
              <a:t>Рихмана</a:t>
            </a:r>
            <a:endParaRPr lang="ru-RU" sz="4000" b="1" dirty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Горшков А.В., Просвиряков Е.Ю.</a:t>
            </a:r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Институт машиноведения </a:t>
            </a:r>
            <a:r>
              <a:rPr lang="ru-RU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УрО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 РАН,  ул. Комсомольская, 34, г Екатеринбург, 620049, Россия.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Уральский Федеральный государственный университет, г. Екатеринбург, ул. Мира, 19, 620002, Россия.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i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alex</a:t>
            </a:r>
            <a:r>
              <a:rPr lang="ru-RU" sz="2400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</a:t>
            </a:r>
            <a:r>
              <a:rPr lang="en-US" sz="2400" i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gor</a:t>
            </a:r>
            <a:r>
              <a:rPr lang="ru-RU" sz="2400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2400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</a:t>
            </a:r>
            <a:r>
              <a:rPr lang="ru-RU" sz="2400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400" i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evgen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_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pros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@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mail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ru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72415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DA5267-313D-49B5-A01F-62F1CFDC7B43}"/>
              </a:ext>
            </a:extLst>
          </p:cNvPr>
          <p:cNvSpPr txBox="1"/>
          <p:nvPr/>
        </p:nvSpPr>
        <p:spPr>
          <a:xfrm>
            <a:off x="0" y="0"/>
            <a:ext cx="1219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Литература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Thomson J. On certain curious motions observable on the surfaces of wine and other alcoholic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liquours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// Philosophical Magazine. - 1855. - T. 10. P. 330.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H.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B'enard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Les tourbillons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cellulaires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nappe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liquide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propageant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chaleur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convection,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regime permanent. These. Paris: Gauthier-Villars, 1901. 88 pp.; Ann.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et Phys., 1901. Vol.23. Pp. 62-144.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B'enard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H. Etude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exp'erimentale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des courants de convection dans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nappe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liquide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R'egime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permanent: tourbillons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cellulaires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// J. Phys.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Appl., 1900. Vol.9, no.1. Pp. 513-524.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B'enard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H. Les tourbillons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cellulaires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nappe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liquide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propageant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chaleur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convection,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regime permanent. These. Paris: Gauthier-Villars, 1901. 88 pp.; Ann.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et Phys., 1901. Vol.23. Pp. 62-144.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5. Marangoni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espansione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goccie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 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liquido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galleggiante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sulla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superficie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altro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liquid // Pavia: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Tipografia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fratelli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1865.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Бирих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Р.В. 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термокапиллярной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конвекции в горизонтальном слое жидкости. // ПМТФ, 1966. №3. С.69-72.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Остроумов Г. А. Свободная конвекция в условиях внутренней задачи. М.: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Гос.изд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-во технико-теоретической лит-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1952. 256с.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Гершуни Г.З.,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Жуховицкий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Е.М. Конвективная устойчивость несжимаемой жидкости. М.: Наука, 1972. 392с.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Napolitano L.G. Plane Marangoni-Poiseuille flow of two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immissible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fluids // Acta Astronaut. 7,1980. P. 461-478.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Сидоров А.Ф. Об одном классе решений уравнений газовой динамики и естественной конвекции. Численные и аналитические методы решения задач механики сплошной среды. УНЦ АН СССР. Сборник научных трудов. - НЦ АН СССР - Свердловск, 1981. - С. 101 - 117.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Сидоров А.Ф. О двух классах решений уравнений механики жидкости и газа и их связи с теорией бегущих волн. // ПМТФ, 1989, №2, -- С. 34--40.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Кирдяшкин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А.Г. Тепловые гравитационные течения и теплообмен в астеносфере. Новосибирск: Наука, СО РАН, 1989. – 81 с.</a:t>
            </a:r>
          </a:p>
        </p:txBody>
      </p:sp>
    </p:spTree>
    <p:extLst>
      <p:ext uri="{BB962C8B-B14F-4D97-AF65-F5344CB8AC3E}">
        <p14:creationId xmlns:p14="http://schemas.microsoft.com/office/powerpoint/2010/main" val="1377696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C1418F-29C8-478A-83FC-C3681B5E54F1}"/>
              </a:ext>
            </a:extLst>
          </p:cNvPr>
          <p:cNvSpPr txBox="1"/>
          <p:nvPr/>
        </p:nvSpPr>
        <p:spPr>
          <a:xfrm>
            <a:off x="0" y="0"/>
            <a:ext cx="1219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Goncharova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O.,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Kabov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O.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thermocapillary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fluid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dynamics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horizontal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layer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//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Microgravity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(2009),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21, Suppl.1, P.129--137.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14. Андреев В.К. Решения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Бириха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уравнений конвекции и некоторые его обобщения. Препринт №1-10, Красноярск: ИВМ СО РАН, 2010. -- 68~с.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Ингель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Л.Х., Калашник М.В.] Нетривиальные особенности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гидротермодинамики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морской воды и других стратифицированных растворов. Успехи физ. наук, 2012. Т. 182, №~4. С. 379--406.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16. Аристов С.Н., Шварц К.Г. Вихревые течения в тонких слоях жидкости. - Киров: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ВятГУ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2011. - 207 с.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17. Аристов С.Н., Князев Д.Е., Полянин А.Д. Точные решения уравнений Навье-Стокса с линейной зависимостью компонент скорости от двух пространственных переменных //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Теорет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основы хим. технологии. 2009. Т.43. №5. С.547-566.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18. Полянин А.Д, Аристов С.Н. Новый метод построения точных решений трехмерных уравнений Навье—Стокса и Эйлера //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Теор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основы хим.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nехнологии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2011. Т. 45. № 6. С. 696-701.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19. Ландау Л.Д.  Теоретическая физика. Т 6. Гидродинамика.~--- М.: Наука., 2006. – 736 с.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20. Аристов С.Н., Просвиряков Е.Ю. О слоистых течениях плоской свободной конвекции. Сборник научных трудов. 2013. Т.9. № 3. -- С. 3--9.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21. А. В. Горшков, Е. Ю. Просвиряков. Слоистая конвекция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Бенара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Марангони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 теплообмене Ньютона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Рихмана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//Компьютерные исследования и моделирование, 2015 Т. 3 № 1 С. 1–12. </a:t>
            </a:r>
          </a:p>
        </p:txBody>
      </p:sp>
    </p:spTree>
    <p:extLst>
      <p:ext uri="{BB962C8B-B14F-4D97-AF65-F5344CB8AC3E}">
        <p14:creationId xmlns:p14="http://schemas.microsoft.com/office/powerpoint/2010/main" val="343384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90BBCB0-0353-4875-9EBB-477E7FA0F9AC}"/>
              </a:ext>
            </a:extLst>
          </p:cNvPr>
          <p:cNvSpPr/>
          <p:nvPr/>
        </p:nvSpPr>
        <p:spPr>
          <a:xfrm>
            <a:off x="0" y="0"/>
            <a:ext cx="12192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Аннотация.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работе осуществлено математическое моделирование нестационарной слоистой конвекции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Бенара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Марангони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вязкой несжимаемой жидкости, движущейся в бесконечной полосе. Основное внимание уделено исследованию положения и смещения застойной точки решения со временем, возникновению и исчезновению противотоков.  Показано, что переопределенная начально-краевая задача в рамках представленного в статье класса точных решений уравнений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Обербека-Буссинеска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может быть сведена к проблеме Штурма-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Лиувилля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Приведен численный метод разрешения системы эволюционных и градиентных уравнений, описывающих течение жидкости. С помощью вычислительного эксперимента проведен анализ гидродинамических полей, который говорит о наличии противотечений в жидкости, их изменении при разгоне жидкости. 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Ключевые слова: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конвекция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Бенара-Марангони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аналитическое решение, нестационарная задача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Изучение конвективных течений вязкой несжимаемой жидкости является одной из наиболее распространенных задач в самых разных теоретических и прикладных научных дисциплинах. В последние десятилетия интерес к исследованию решений, описывающих естественную конвекцию, непрерывно возрастает. Это связано с тем, что конвекция является первым примером самоорганизации динамических систем, наблюдаемых экспериментально [1]. Первая именная структура самоорганизации так же относится к конвекции - ячейки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Бенара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представляющие собой шестиугольные призмы с подъемом жидкости в центре [2, 3, 4]. Уже в первых гидродинамических опытах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Бенаром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было высказано предположение о том, что важную роль в возникновении конвекции играет не только сила тяжести, 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термокапиллярный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эффект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Марангони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Отметим, что эффект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Марангони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вносит ясность не только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термокапиллярную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конвекцию, но и в концентрационную конвекцию,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биоконвекцию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[5].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3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E9A9FB-42BB-4518-81F1-7027D0A71628}"/>
              </a:ext>
            </a:extLst>
          </p:cNvPr>
          <p:cNvSpPr txBox="1"/>
          <p:nvPr/>
        </p:nvSpPr>
        <p:spPr>
          <a:xfrm>
            <a:off x="0" y="0"/>
            <a:ext cx="1219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моделировании указанных выше процессов движения жидкости очень важно иметь определенный запас точных решений, потому что полное интегрирование уравнений Навье-Стокса в приближении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Бусснеска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(система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Обербека-Буссинеска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является до сих пор открытой проблемой. Первое точное решение, описывающее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термокапиллярные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движения вязкой несжимаемой жидкости, было предложено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Бирихом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[6], первое точное конвективное решение изложено в работе [7]. Наиболее полный список точных конвективных движений можно изучить по работам [8 - 17] и библиографическим спискам к ним.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точным решениям относят: решения, представленные виде элементарных функций и квадратур; решения, при которых исходная система уравнений в частных производных может быть сведена к системе обыкновенных дифференциальных уравнений, линейных уравнений с частными производными, линейных интегральных уравнений (как правило, можно свести к одному уравнению указанного типа) [17, 18].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Таким образом, решения уравнений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Обербека-Буссинеска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полученные благодаря использованию численных методов, можно трактовать в качестве точных.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данной работе предложено точное решение, описывающее нестационарную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термокапиллярную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конвекцию при реализации на границах слоя жидкости теплообмена по закону Ньютона-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Рихмана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Исследование таких движений чрезвычайно важно для практических задач. Даже при проведении лабораторных исследований всегда трудно достичь теплоизолированной границы для замкнутых сосудов, а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термокапиллярных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течений невозможно.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Характерной особенностью полученного здесь решения является одномерность скоростей по координатам, а поля температуры и давления трехмерны по координатам. Выбранные условия соответствуют экспериментальным исследованиям по гидродинамике. При устойчивом движении неизотермической жидкости одномерность скоростей практически достигается в прямоугольном слое, что не наблюдается для температуры и давления даже в самых простых случаях.</a:t>
            </a:r>
          </a:p>
        </p:txBody>
      </p:sp>
    </p:spTree>
    <p:extLst>
      <p:ext uri="{BB962C8B-B14F-4D97-AF65-F5344CB8AC3E}">
        <p14:creationId xmlns:p14="http://schemas.microsoft.com/office/powerpoint/2010/main" val="2733890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67FB59-7B4D-453E-8D47-AD8A5B6B0AC8}"/>
                  </a:ext>
                </a:extLst>
              </p:cNvPr>
              <p:cNvSpPr txBox="1"/>
              <p:nvPr/>
            </p:nvSpPr>
            <p:spPr>
              <a:xfrm>
                <a:off x="1" y="0"/>
                <a:ext cx="1219199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Постановка задачи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Рассматривается задача конвекции в слоистом потоке вязкой несжимаемой жидкости. В этом случае полагаем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Общая система, описывающая конвекцию в несжимаемой жидкости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Обербека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Буссинеска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[19]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67FB59-7B4D-453E-8D47-AD8A5B6B0A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2191999" cy="954107"/>
              </a:xfrm>
              <a:prstGeom prst="rect">
                <a:avLst/>
              </a:prstGeom>
              <a:blipFill>
                <a:blip r:embed="rId3"/>
                <a:stretch>
                  <a:fillRect l="-400" t="-2548" b="-8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396F508C-99C9-42E0-B13B-477C9359C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94FD778-A88C-4365-9CD7-B961D68999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358433"/>
              </p:ext>
            </p:extLst>
          </p:nvPr>
        </p:nvGraphicFramePr>
        <p:xfrm>
          <a:off x="2713221" y="954107"/>
          <a:ext cx="5336498" cy="3280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2895480" imgH="1777680" progId="Equation.DSMT4">
                  <p:embed/>
                </p:oleObj>
              </mc:Choice>
              <mc:Fallback>
                <p:oleObj name="Equation" r:id="rId4" imgW="2895480" imgH="1777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221" y="954107"/>
                        <a:ext cx="5336498" cy="32808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0FC39DE-FE4D-4BE6-9C84-E2ED04B89D7B}"/>
              </a:ext>
            </a:extLst>
          </p:cNvPr>
          <p:cNvSpPr txBox="1"/>
          <p:nvPr/>
        </p:nvSpPr>
        <p:spPr>
          <a:xfrm>
            <a:off x="10852878" y="2243264"/>
            <a:ext cx="56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64D902-8FD9-422B-9048-99D086D953FF}"/>
                  </a:ext>
                </a:extLst>
              </p:cNvPr>
              <p:cNvSpPr txBox="1"/>
              <p:nvPr/>
            </p:nvSpPr>
            <p:spPr>
              <a:xfrm>
                <a:off x="0" y="4280314"/>
                <a:ext cx="12191999" cy="2331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Здесь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baseline="-3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baseline="-30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безразмерные компоненты вектора скорости жидкости, где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𝛽𝜗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характерный масштаб скорости; безразмерные горизонтальные координаты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x,y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характерный масштаб длины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L,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поперечная координата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 ,  толщина слоя жидкости h; </a:t>
                </a: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just"/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ru-RU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отношение масштабов длины;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𝐺𝑟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𝛽𝜗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число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Грасгофа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 коэффициент объемного расширения жидкости, g – ускорение свободного падения,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разность максимальной и минимальной температур,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коэффициент кинематической (молекулярной) вязкости жидкости,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𝑅𝑎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𝐺𝑟𝑃𝑟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число Рэлея,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𝑃𝑟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число Прандтля,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коэффициент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температуропроводности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𝐸𝑘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𝑅𝑜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𝐺𝑟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число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:endParaRPr lang="en-US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 algn="just"/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𝑅𝑜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𝐿𝑉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</m:d>
                      </m:den>
                    </m:f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число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Россби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параметр Кориолиса,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оператор Лапласа.</a:t>
                </a:r>
                <a:endParaRPr lang="en-US" i="1" dirty="0">
                  <a:solidFill>
                    <a:prstClr val="black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64D902-8FD9-422B-9048-99D086D95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80314"/>
                <a:ext cx="12191999" cy="2331985"/>
              </a:xfrm>
              <a:prstGeom prst="rect">
                <a:avLst/>
              </a:prstGeom>
              <a:blipFill>
                <a:blip r:embed="rId6"/>
                <a:stretch>
                  <a:fillRect l="-400" t="-1305" r="-400" b="-263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4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20C23F0-B795-4B47-A94D-EA6E86FD37C0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499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Краевые условия на нижней поверхности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b="0" dirty="0">
                  <a:latin typeface="Arial" panose="020B0604020202020204" pitchFamily="34" charset="0"/>
                </a:endParaRPr>
              </a:p>
              <a:p>
                <a:pPr algn="just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для скоростей на нижней границе выполняются условия прилипания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Считаем, что температура жидкости на плоскости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является однородной и постоянной. За отсчетное значение температуры примем ноль: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На свободной поверхности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заданы условия теплопередачи по Ньютону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20C23F0-B795-4B47-A94D-EA6E86FD37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499257"/>
              </a:xfrm>
              <a:prstGeom prst="rect">
                <a:avLst/>
              </a:prstGeom>
              <a:blipFill>
                <a:blip r:embed="rId3"/>
                <a:stretch>
                  <a:fillRect l="-400" t="-2033" r="-400" b="-56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5" name="Объект 44">
            <a:extLst>
              <a:ext uri="{FF2B5EF4-FFF2-40B4-BE49-F238E27FC236}">
                <a16:creationId xmlns:a16="http://schemas.microsoft.com/office/drawing/2014/main" id="{85312A2C-C312-463B-A35A-F2018EC546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601142"/>
              </p:ext>
            </p:extLst>
          </p:nvPr>
        </p:nvGraphicFramePr>
        <p:xfrm>
          <a:off x="4276578" y="1489059"/>
          <a:ext cx="2801109" cy="478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4" imgW="1485720" imgH="253800" progId="Equation.DSMT4">
                  <p:embed/>
                </p:oleObj>
              </mc:Choice>
              <mc:Fallback>
                <p:oleObj name="Equation" r:id="rId4" imgW="14857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76578" y="1489059"/>
                        <a:ext cx="2801109" cy="4783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ABD5FB0E-D351-427C-B4AB-9D3BBD600CF7}"/>
              </a:ext>
            </a:extLst>
          </p:cNvPr>
          <p:cNvSpPr txBox="1"/>
          <p:nvPr/>
        </p:nvSpPr>
        <p:spPr>
          <a:xfrm>
            <a:off x="112542" y="18235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𝑇</a:t>
            </a:r>
            <a:r>
              <a:rPr lang="ru-RU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𝑐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(𝑥,𝑦,ℎ)=𝐴𝑥+𝐵𝑦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температура внешней среды,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и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- постоянные,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- коэффициент теплообмена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Поверхностное натяжение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 выполнении условия плоской (недеформируемой) свободной границы [8]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описывается формулами</a:t>
            </a:r>
            <a:r>
              <a:rPr lang="ru-RU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04AE7EF-7A05-4673-9A1F-5341A8CDC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60611"/>
              </p:ext>
            </p:extLst>
          </p:nvPr>
        </p:nvGraphicFramePr>
        <p:xfrm>
          <a:off x="3430588" y="2719388"/>
          <a:ext cx="41656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6" imgW="2641320" imgH="482400" progId="Equation.DSMT4">
                  <p:embed/>
                </p:oleObj>
              </mc:Choice>
              <mc:Fallback>
                <p:oleObj name="Equation" r:id="rId6" imgW="2641320" imgH="482400" progId="Equation.DSMT4">
                  <p:embed/>
                  <p:pic>
                    <p:nvPicPr>
                      <p:cNvPr id="3" name="Объект 2">
                        <a:extLst>
                          <a:ext uri="{FF2B5EF4-FFF2-40B4-BE49-F238E27FC236}">
                            <a16:creationId xmlns:a16="http://schemas.microsoft.com/office/drawing/2014/main" id="{360A31B7-5A19-4733-BC99-CBFDF11F6D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30588" y="2719388"/>
                        <a:ext cx="4165600" cy="760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31C87C-7693-4C20-822F-72A3123CFFA6}"/>
                  </a:ext>
                </a:extLst>
              </p:cNvPr>
              <p:cNvSpPr txBox="1"/>
              <p:nvPr/>
            </p:nvSpPr>
            <p:spPr>
              <a:xfrm>
                <a:off x="0" y="3497306"/>
                <a:ext cx="12192000" cy="968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где 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-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температурный коэффициент поверхностного натяжения  и 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коэффициент динамической вязкости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Начальные условия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Решение ищем в виде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31C87C-7693-4C20-822F-72A3123CF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97306"/>
                <a:ext cx="12192000" cy="968920"/>
              </a:xfrm>
              <a:prstGeom prst="rect">
                <a:avLst/>
              </a:prstGeom>
              <a:blipFill>
                <a:blip r:embed="rId8"/>
                <a:stretch>
                  <a:fillRect l="-400" t="-1258" b="-94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B8954B24-F10F-44C0-9CC1-5FFA2FA841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449970"/>
              </p:ext>
            </p:extLst>
          </p:nvPr>
        </p:nvGraphicFramePr>
        <p:xfrm>
          <a:off x="3834886" y="4564224"/>
          <a:ext cx="3357003" cy="1188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9" imgW="2120760" imgH="749160" progId="Equation.DSMT4">
                  <p:embed/>
                </p:oleObj>
              </mc:Choice>
              <mc:Fallback>
                <p:oleObj name="Equation" r:id="rId9" imgW="2120760" imgH="749160" progId="Equation.DSMT4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A98D93EF-B35B-4E96-9ACD-343704B5E4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34886" y="4564224"/>
                        <a:ext cx="3357003" cy="1188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6881CD4-25FC-49C5-8B11-436F4F9EA1C6}"/>
              </a:ext>
            </a:extLst>
          </p:cNvPr>
          <p:cNvSpPr txBox="1"/>
          <p:nvPr/>
        </p:nvSpPr>
        <p:spPr>
          <a:xfrm>
            <a:off x="0" y="5972386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Подставив выражения (2) в систему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Обербека-Буссинеска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(1), получим, применяя метод неопределенных коэффициентов, нелинейную систему уравнений в частных производных. Решение системы ищем в виде рядов Фурье.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D089BE-02C6-44FB-B670-6B8B403BB74B}"/>
              </a:ext>
            </a:extLst>
          </p:cNvPr>
          <p:cNvSpPr txBox="1"/>
          <p:nvPr/>
        </p:nvSpPr>
        <p:spPr>
          <a:xfrm>
            <a:off x="11352448" y="4973905"/>
            <a:ext cx="56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377208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F728C8D2-E391-4217-A2DC-1BA314684F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466660"/>
              </p:ext>
            </p:extLst>
          </p:nvPr>
        </p:nvGraphicFramePr>
        <p:xfrm>
          <a:off x="3889894" y="477885"/>
          <a:ext cx="3228360" cy="398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3" imgW="1854000" imgH="228600" progId="Equation.DSMT4">
                  <p:embed/>
                </p:oleObj>
              </mc:Choice>
              <mc:Fallback>
                <p:oleObj name="Equation" r:id="rId3" imgW="1854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9894" y="477885"/>
                        <a:ext cx="3228360" cy="398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2296ECC-3746-4EC1-AC98-E8D1682DC5ED}"/>
              </a:ext>
            </a:extLst>
          </p:cNvPr>
          <p:cNvSpPr txBox="1"/>
          <p:nvPr/>
        </p:nvSpPr>
        <p:spPr>
          <a:xfrm>
            <a:off x="0" y="77775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Основное уравнение частот получается следующим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FED98E-9A70-4B36-A330-230C694EB7CE}"/>
              </a:ext>
            </a:extLst>
          </p:cNvPr>
          <p:cNvSpPr txBox="1"/>
          <p:nvPr/>
        </p:nvSpPr>
        <p:spPr>
          <a:xfrm>
            <a:off x="0" y="91947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Уравнение (3) трансцендентное, имеет счетное число корней. Уравнение решалось численно.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Получено следующее представление компонент скорости в виде рядов Фурье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A22925-81D2-4666-8C36-9245CB7DC334}"/>
              </a:ext>
            </a:extLst>
          </p:cNvPr>
          <p:cNvSpPr txBox="1"/>
          <p:nvPr/>
        </p:nvSpPr>
        <p:spPr>
          <a:xfrm>
            <a:off x="11478546" y="471691"/>
            <a:ext cx="56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FED2D29-DAA1-4A2B-858F-B096219D28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744140"/>
              </p:ext>
            </p:extLst>
          </p:nvPr>
        </p:nvGraphicFramePr>
        <p:xfrm>
          <a:off x="2213647" y="1627359"/>
          <a:ext cx="6033942" cy="2178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5" imgW="3759120" imgH="1358640" progId="Equation.DSMT4">
                  <p:embed/>
                </p:oleObj>
              </mc:Choice>
              <mc:Fallback>
                <p:oleObj name="Equation" r:id="rId5" imgW="375912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13647" y="1627359"/>
                        <a:ext cx="6033942" cy="2178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43DE83B-25EF-4345-A442-6D14C36E0B8D}"/>
                  </a:ext>
                </a:extLst>
              </p:cNvPr>
              <p:cNvSpPr txBox="1"/>
              <p:nvPr/>
            </p:nvSpPr>
            <p:spPr>
              <a:xfrm>
                <a:off x="0" y="3958773"/>
                <a:ext cx="12192000" cy="700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Здесь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ru-RU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2л−1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частоты вспомогательных краевых задач, 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Компонента скорости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имеет вид, аналогичный виду компоненты скорости 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U.</a:t>
                </a:r>
                <a:endParaRPr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43DE83B-25EF-4345-A442-6D14C36E0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58773"/>
                <a:ext cx="12192000" cy="700769"/>
              </a:xfrm>
              <a:prstGeom prst="rect">
                <a:avLst/>
              </a:prstGeom>
              <a:blipFill>
                <a:blip r:embed="rId7"/>
                <a:stretch>
                  <a:fillRect l="-400"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17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C31B48F-2C40-4FF8-9F68-08B1BC8E60AE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4022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Численный эксперимент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 примере вычислено изменение компонент скорости жидкости. Параметр 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полагается равным~1, толщина слоя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Физические параметры приняты следующими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плотность 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1000 кг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, 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теплопроводность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=59.9 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мК</m:t>
                        </m:r>
                      </m:e>
                    </m:d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теплоемкость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=4.183 </m:t>
                    </m:r>
                    <m:f>
                      <m:fPr>
                        <m:type m:val="li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кДж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кгК</m:t>
                        </m:r>
                      </m:den>
                    </m:f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</a:p>
              <a:p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температуропроводность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.3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−8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вязкость кинематическая 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=1.006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коэффициент объемного расширения 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1.82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К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коэффициент поверхностного натяжения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=726.4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Уравнение частот ( 3) решалось численно. Коэффициенты разложения функций в ряды Фурье рассчитывались заранее и хранились в таблицах. При вычислении параметров потока ряды суммировались до 50 слагаемых с использованием информации из таблиц.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C31B48F-2C40-4FF8-9F68-08B1BC8E6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4022511"/>
              </a:xfrm>
              <a:prstGeom prst="rect">
                <a:avLst/>
              </a:prstGeom>
              <a:blipFill>
                <a:blip r:embed="rId2"/>
                <a:stretch>
                  <a:fillRect l="-400" t="-606" r="-100"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5296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AB74BDF-A874-49B3-AB18-F557E7ABCAC6}"/>
                  </a:ext>
                </a:extLst>
              </p:cNvPr>
              <p:cNvSpPr txBox="1"/>
              <p:nvPr/>
            </p:nvSpPr>
            <p:spPr>
              <a:xfrm>
                <a:off x="144905" y="-38393"/>
                <a:ext cx="1233690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На нижеследующих рисунках представлены линии уровня функций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 Показана эволюция положения застойной точки при изменении одного из компонент градиента температуры и изменения зоны противотока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Застойная точка соответствует нулевой линии уровня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AB74BDF-A874-49B3-AB18-F557E7ABC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05" y="-38393"/>
                <a:ext cx="12336905" cy="923330"/>
              </a:xfrm>
              <a:prstGeom prst="rect">
                <a:avLst/>
              </a:prstGeom>
              <a:blipFill>
                <a:blip r:embed="rId2"/>
                <a:stretch>
                  <a:fillRect l="-445" t="-3974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C03E414-D8A5-4CD4-BBAF-878605415786}"/>
              </a:ext>
            </a:extLst>
          </p:cNvPr>
          <p:cNvSpPr txBox="1"/>
          <p:nvPr/>
        </p:nvSpPr>
        <p:spPr>
          <a:xfrm>
            <a:off x="0" y="6136591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en-US" dirty="0"/>
              <a:t>                 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Рис. 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A=0.08,  B=0.049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Рис. 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A=-0.08, B=0.048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рис. 1, 2 застойная точка со временем пропадает, поток становится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однородным</a:t>
            </a:r>
            <a:r>
              <a:rPr lang="ru-RU" dirty="0"/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D826902-772E-4A8E-9993-DAD9E0F9D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2" y="889871"/>
            <a:ext cx="5201587" cy="518841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A8A69C3-8605-4E94-88AB-36F77E7925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544" y="884937"/>
            <a:ext cx="5201587" cy="518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514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1367954-CC96-42DE-BBA7-A96CD90A6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22" y="0"/>
            <a:ext cx="5359712" cy="520410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F52A5C-1305-4868-8A8F-47D6A6AAC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901" y="0"/>
            <a:ext cx="5359712" cy="52041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4E077D7-F797-4FC0-803F-880E87448830}"/>
              </a:ext>
            </a:extLst>
          </p:cNvPr>
          <p:cNvSpPr txBox="1"/>
          <p:nvPr/>
        </p:nvSpPr>
        <p:spPr>
          <a:xfrm>
            <a:off x="0" y="5428959"/>
            <a:ext cx="1214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Рис. 3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A=-0.08,  B=0.05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Рис. 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A=-0.08,  B=0.053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рис. 3, 4 показан случай, когда застойная точка сохраняется. Сохраняется и противоток.</a:t>
            </a:r>
          </a:p>
        </p:txBody>
      </p:sp>
    </p:spTree>
    <p:extLst>
      <p:ext uri="{BB962C8B-B14F-4D97-AF65-F5344CB8AC3E}">
        <p14:creationId xmlns:p14="http://schemas.microsoft.com/office/powerpoint/2010/main" val="38633816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2028</Words>
  <Application>Microsoft Office PowerPoint</Application>
  <PresentationFormat>Широкоэкранный</PresentationFormat>
  <Paragraphs>80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Горшков</dc:creator>
  <cp:lastModifiedBy>Александр Горшков</cp:lastModifiedBy>
  <cp:revision>28</cp:revision>
  <dcterms:created xsi:type="dcterms:W3CDTF">2020-10-23T13:10:26Z</dcterms:created>
  <dcterms:modified xsi:type="dcterms:W3CDTF">2020-10-30T09:50:29Z</dcterms:modified>
</cp:coreProperties>
</file>