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9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1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0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3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4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3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6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1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0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5C80-FEC9-4025-960B-808EE05E99A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DFEA-9683-4C28-8FED-BD7108574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9473" y="290945"/>
            <a:ext cx="9144000" cy="101614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научно-техническая конференция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“Механика, ресурс и диагностика материалов и конструкций”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745" y="1995055"/>
            <a:ext cx="9303328" cy="35502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995055"/>
            <a:ext cx="68233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цилиндрических передач с арочными зубьями</a:t>
            </a:r>
          </a:p>
          <a:p>
            <a:pPr algn="ctr"/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Авторы: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Губарь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С.А.,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Фейгин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А.В. </a:t>
            </a:r>
          </a:p>
          <a:p>
            <a:pPr algn="ctr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ТИХООКЕАНСКИЙ ГОСУДАРСТВЕННЫЙ УНИВЕРСИТЕТ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Хабаровск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СТЕНДОВЫЙ ДОКЛАД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27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007918" y="1825625"/>
                <a:ext cx="10345882" cy="3931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исследовании зацепления радиус-векторы сопряжённых поверхностей зубьев записываются в одной системе координат, связанных с одним из зубчатых колес, например, колесом </a:t>
                </a:r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 К</a:t>
                </a:r>
                <a:r>
                  <a:rPr lang="ru-RU" i="1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рисунке 1. 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bSup>
                        </m:e>
                      </m:acc>
                      <m:r>
                        <a:rPr lang="ru-RU" sz="2800" i="1" baseline="-250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ru-RU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ru-RU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800" i="1" baseline="-250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acc>
                        <m:accPr>
                          <m:chr m:val="̃"/>
                          <m:ctrlPr>
                            <a:rPr lang="ru-RU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ru-RU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 baseline="-25000">
                              <a:solidFill>
                                <a:srgbClr val="0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2800" i="1" baseline="-25000">
                                  <a:solidFill>
                                    <a:srgbClr val="0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к1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baseline="-250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baseline="-250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где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ru-RU" i="1" baseline="-2500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 baseline="-2500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 baseline="-2500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i="1" baseline="-2500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(2)</m:t>
                            </m:r>
                          </m:sup>
                        </m:sSubSup>
                      </m:e>
                    </m:acc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столбцовая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матрица, составленная из проекций радиус-вектора теоретической поверхности колеса </a:t>
                </a:r>
                <a:r>
                  <a:rPr lang="ru-RU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на оси координат системы </a:t>
                </a:r>
                <a:r>
                  <a:rPr lang="en-US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i="1" baseline="-25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связанной с колесом </a:t>
                </a:r>
                <a:r>
                  <a:rPr lang="ru-RU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baseline="-2500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baseline="-2500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i="1" baseline="-25000">
                                <a:solidFill>
                                  <a:srgbClr val="000000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матрица перехода четвертого порядка от системы координат </a:t>
                </a:r>
                <a:r>
                  <a:rPr lang="en-US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i="1" baseline="-25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к системе </a:t>
                </a:r>
                <a:r>
                  <a:rPr lang="en-US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i="1" baseline="-25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матрица учитывает возможные погрешности относительного положения зубчатых колес: перекос осей </a:t>
                </a:r>
                <a:r>
                  <a:rPr lang="ru-RU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непараллельность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υ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и осевое смещение </a:t>
                </a:r>
                <a:r>
                  <a:rPr lang="ru-RU" i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Δs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baseline="-250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– углы поворота колес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ru-RU" i="1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ru-RU" i="1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в зацеплении;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 baseline="-250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i="1" baseline="-2500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матрица, составленная из проекций радиуса колеса </a:t>
                </a:r>
                <a:r>
                  <a:rPr lang="ru-RU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собственной системе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i="1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Связь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baseline="-2500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 </m:t>
                    </m:r>
                    <m:sSub>
                      <m:sSubPr>
                        <m:ctrlP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 baseline="-2500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определяет закон передачи движения зацеплением,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который в общем случае может быть любым.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18" y="1825625"/>
                <a:ext cx="10345882" cy="3931910"/>
              </a:xfrm>
              <a:prstGeom prst="rect">
                <a:avLst/>
              </a:prstGeom>
              <a:blipFill>
                <a:blip r:embed="rId2"/>
                <a:stretch>
                  <a:fillRect l="-471" t="-155" r="-471" b="-1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6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3445" y="2579799"/>
            <a:ext cx="9705109" cy="23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доворота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одного из колес есть возможность задать определённое «внедрение» сопряженных поверхностей, которое приближенно можно рассматривать как контактную деформацию боковых поверхностей зубьев под нагрузкой или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толщину сминаемого слоя при контроле пятна контакта "по краске"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При этом линия нулевых зазоров с некоторыми допущениями будет очерчивать контур мгновенной площадки контакта. Примерное положение площадок контакта на боковой поверхности показано на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слайде 9. 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243445" y="4453176"/>
                <a:ext cx="9705109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 и следовало ожидать, учитывая локально линейный характер касания, площадки контакта сильно вытянуты вдоль зуба. Так, при глубине "внедрения" δ = 10мкм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передаче с параметрами: </a:t>
                </a:r>
                <a:r>
                  <a:rPr lang="ru-RU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Ζ</a:t>
                </a:r>
                <a:r>
                  <a:rPr lang="ru-RU" i="1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i="1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40, модулем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10мм, при расчетном радиусе инструмента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200мм, размеры площадки контакта в продольном и поперечном направлении соотносятся как 30 : 1.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45" y="4453176"/>
                <a:ext cx="9705109" cy="1366528"/>
              </a:xfrm>
              <a:prstGeom prst="rect">
                <a:avLst/>
              </a:prstGeom>
              <a:blipFill>
                <a:blip r:embed="rId2"/>
                <a:stretch>
                  <a:fillRect l="-565" t="-893" r="-503" b="-4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5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838200" y="2270018"/>
                <a:ext cx="10515600" cy="346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Расширить возможности цилиндрических передач с арочными зубьями можно путём модификации боковых поверхностей зубьев, которая оказывает существенное влияние на форму и размер площадок контакта. Под модификацией будем понимать отход от жесткой конгруэнтной производящей пары. В данном случае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нарезании шестерни</a:t>
                </a:r>
                <a:r>
                  <a:rPr lang="ru-RU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формирование выпуклой стороны зуба осуществляется при меньшем расчетном радиусе инструмента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меньшем расстоянии между осями инструмента и заготовки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ru-RU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вып</m:t>
                        </m:r>
                      </m:sup>
                    </m:sSubSup>
                    <m:r>
                      <a:rPr lang="ru-RU" i="1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формирование вогнутой стороны – при большем станочном межосевом расстоянии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вог</m:t>
                        </m:r>
                      </m:sup>
                    </m:sSubSup>
                    <m:r>
                      <a:rPr lang="ru-RU" i="1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Контакт сопряжённых поверхностей будет локализован по длине зуба. Степень локализации удобно оценивать коэффициентом модификации боковых поверхностей (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i="1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который определяется как 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indent="44958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sub>
                      <m:sup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вог</m:t>
                        </m:r>
                      </m:sup>
                    </m:sSubSup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вог</m:t>
                            </m:r>
                          </m:sup>
                        </m:sSubSup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sub>
                      <m:sup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вып</m:t>
                        </m:r>
                      </m:sup>
                    </m:sSubSup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вып</m:t>
                            </m:r>
                          </m:sup>
                        </m:sSubSup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70018"/>
                <a:ext cx="10515600" cy="3462551"/>
              </a:xfrm>
              <a:prstGeom prst="rect">
                <a:avLst/>
              </a:prstGeom>
              <a:blipFill>
                <a:blip r:embed="rId2"/>
                <a:stretch>
                  <a:fillRect l="-522" t="-176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61109"/>
          </a:xfrm>
        </p:spPr>
        <p:txBody>
          <a:bodyPr/>
          <a:lstStyle/>
          <a:p>
            <a:pPr algn="ctr"/>
            <a:r>
              <a:rPr lang="ru-RU" dirty="0"/>
              <a:t>Основные результаты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9788" y="1368636"/>
            <a:ext cx="6371503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зазоров вдоль линии зуба в контакте сопряженных поверхностей (функция приведенных зазоров) при различных величинах модификации в передаче с указанными выше параметрами зубчатых колёс показано на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рисунке. Линия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уровня соответствующая толщине сминаемого слоя δ = 10 мкм позволяет судить о размерах пятна контакта на боковой поверхности зуба. Исходя из построенных кривых, можно заключить, что продольная модификация (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0,05 и 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0,1) значительно сокращает размеры пятна контакта. Кривая 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i="1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0 соответствует передаче без модификации, то есть образована с помощью жёсткой конгруэнтной производящей пары (исходная передача). Во многих случаях исходная передача может быть оптимальной с точки зрения геометрии контакта и прежде всего в тех случаях, когда есть возможность обеспечить минимальные отклонения в положении зубчатых колёс под нагрузкой.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291" y="3044146"/>
            <a:ext cx="4224308" cy="246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6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838200" y="1825625"/>
                <a:ext cx="10515600" cy="330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Важной эксплуатационной характеристикой зубчатых передач является их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чувствительность к различного рода погрешностям.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Оценивая по этому показателю передачи различных типов, следует сравнивать рассматриваемую передачу и цилиндрическую прямозубую передачу с бочкообразной модификацией зубьев.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Анализируя влияние возможных погрешностей относительного положения колес на геометрию контакта в зацеплении передачи с арочными зубьями, следует отметить, что все погрешности приводят к смещению пятна контакта из средней плоскости колеса, при этом перекос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ru-RU" i="1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и </a:t>
                </a:r>
                <a:r>
                  <a:rPr lang="ru-RU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непараллельность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вызывают близкие по характеру и величине изменения в положении пятна контакта на боковой поверхности зуба. Это отличает рассматриваемую передачу от цилиндрических прямозубых передач, включая передачи с бочкообразной модификацией, в которых перекос осей вызывает большую концентрацию нагрузки на боковых кромках зубьев по сравнению с </a:t>
                </a:r>
                <a:r>
                  <a:rPr lang="ru-RU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непараллельностью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3305520"/>
              </a:xfrm>
              <a:prstGeom prst="rect">
                <a:avLst/>
              </a:prstGeom>
              <a:blipFill>
                <a:blip r:embed="rId2"/>
                <a:stretch>
                  <a:fillRect l="-522" t="-184" r="-522" b="-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/>
          <a:lstStyle/>
          <a:p>
            <a:r>
              <a:rPr lang="ru-RU" dirty="0"/>
              <a:t>Основные результаты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839787" y="2496354"/>
                <a:ext cx="3932237" cy="4552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рисунке показано примерное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положение площадок контакта на боковой </a:t>
                </a: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поверхности  зуба </a:t>
                </a:r>
                <a:r>
                  <a:rPr lang="ru-RU" dirty="0">
                    <a:ea typeface="Times New Roman" panose="02020603050405020304" pitchFamily="18" charset="0"/>
                  </a:rPr>
                  <a:t>в передаче с </a:t>
                </a:r>
                <a:r>
                  <a:rPr lang="ru-RU" dirty="0" smtClean="0">
                    <a:ea typeface="Times New Roman" panose="02020603050405020304" pitchFamily="18" charset="0"/>
                  </a:rPr>
                  <a:t>параметрами:</a:t>
                </a: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ea typeface="Times New Roman" panose="02020603050405020304" pitchFamily="18" charset="0"/>
                  </a:rPr>
                  <a:t>Ζ</a:t>
                </a:r>
                <a:r>
                  <a:rPr lang="ru-RU" i="1" baseline="-25000" dirty="0">
                    <a:ea typeface="Times New Roman" panose="02020603050405020304" pitchFamily="18" charset="0"/>
                  </a:rPr>
                  <a:t>1 </a:t>
                </a:r>
                <a:r>
                  <a:rPr lang="ru-RU" i="1" dirty="0">
                    <a:ea typeface="Times New Roman" panose="02020603050405020304" pitchFamily="18" charset="0"/>
                  </a:rPr>
                  <a:t>= </a:t>
                </a:r>
                <a:r>
                  <a:rPr lang="en-US" i="1" dirty="0">
                    <a:ea typeface="Times New Roman" panose="02020603050405020304" pitchFamily="18" charset="0"/>
                  </a:rPr>
                  <a:t>Z</a:t>
                </a:r>
                <a:r>
                  <a:rPr lang="ru-RU" i="1" baseline="-25000" dirty="0">
                    <a:ea typeface="Times New Roman" panose="02020603050405020304" pitchFamily="18" charset="0"/>
                  </a:rPr>
                  <a:t>2</a:t>
                </a:r>
                <a:r>
                  <a:rPr lang="ru-RU" dirty="0">
                    <a:ea typeface="Times New Roman" panose="02020603050405020304" pitchFamily="18" charset="0"/>
                  </a:rPr>
                  <a:t> = 40, </a:t>
                </a:r>
                <a:r>
                  <a:rPr lang="ru-RU" dirty="0" smtClean="0">
                    <a:ea typeface="Times New Roman" panose="02020603050405020304" pitchFamily="18" charset="0"/>
                  </a:rPr>
                  <a:t>модуль  </a:t>
                </a:r>
                <a:r>
                  <a:rPr lang="en-US" i="1" dirty="0">
                    <a:ea typeface="Times New Roman" panose="02020603050405020304" pitchFamily="18" charset="0"/>
                  </a:rPr>
                  <a:t>m</a:t>
                </a:r>
                <a:r>
                  <a:rPr lang="ru-RU" dirty="0">
                    <a:ea typeface="Times New Roman" panose="02020603050405020304" pitchFamily="18" charset="0"/>
                  </a:rPr>
                  <a:t> = 10мм, при расчетном радиусе инструмента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= </a:t>
                </a:r>
                <a:r>
                  <a:rPr lang="ru-RU" dirty="0" smtClean="0">
                    <a:ea typeface="Times New Roman" panose="02020603050405020304" pitchFamily="18" charset="0"/>
                  </a:rPr>
                  <a:t>200мм,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при глубине "внедрения" δ = </a:t>
                </a: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10мкм. </a:t>
                </a:r>
              </a:p>
              <a:p>
                <a:pPr indent="270510" algn="just">
                  <a:lnSpc>
                    <a:spcPct val="115000"/>
                  </a:lnSpc>
                </a:pPr>
                <a:r>
                  <a:rPr lang="ru-RU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Усреднённое смещении площадки контакта из средней плоскости колеса оценивается величиной  </a:t>
                </a:r>
                <a:r>
                  <a:rPr lang="ru-RU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ΔВ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2496354"/>
                <a:ext cx="3932237" cy="4552015"/>
              </a:xfrm>
              <a:prstGeom prst="rect">
                <a:avLst/>
              </a:prstGeom>
              <a:blipFill>
                <a:blip r:embed="rId2"/>
                <a:stretch>
                  <a:fillRect l="-1395" t="-268" r="-1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 descr="E:\SCOPUS\Возм.цил пер.с арочн. зубьями\Рис к A IP\Рис. a 4 .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964" y="1226127"/>
            <a:ext cx="6664035" cy="39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0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852050" y="1825625"/>
                <a:ext cx="10335491" cy="2509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больших значениях погрешностей относительного положения колёс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возможность исходной передачи сохранять нагрузочную способность может оказаться недостаточной;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вероятность выхода контакта на боковую кромку зуба. В этом случае следует применять положительную продольную модификацию (</a:t>
                </a:r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i="1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14:m>
                  <m:oMath xmlns:m="http://schemas.openxmlformats.org/officeDocument/2006/math">
                    <m:r>
                      <a:rPr lang="ru-RU" i="1" baseline="-25000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i="1">
                        <a:solidFill>
                          <a:srgbClr val="000000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 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0). </a:t>
                </a: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Результаты численного анализа приведены на следующем слайде.</a:t>
                </a:r>
              </a:p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sz="2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50" y="1825625"/>
                <a:ext cx="10335491" cy="2509598"/>
              </a:xfrm>
              <a:prstGeom prst="rect">
                <a:avLst/>
              </a:prstGeom>
              <a:blipFill>
                <a:blip r:embed="rId2"/>
                <a:stretch>
                  <a:fillRect l="-531" t="-243" r="-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845127" y="3319560"/>
            <a:ext cx="10335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Кривые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сплошные линии) построены для различных вариантов исследуемой передачи. Характер кривых полностью объясняется особенностями геометрии контактирующих поверхностей. Квазилинейный контакт в передаче без модификации (кривая </a:t>
            </a: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</a:rPr>
              <a:t>К</a:t>
            </a:r>
            <a:r>
              <a:rPr lang="ru-RU" i="1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М</a:t>
            </a: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= 0), как это и следовало ожидать, приводит к тому, что даже при незначительных погрешностях точка контакта быстро смещается к границе области малых зазоров. При дальнейшем увеличении погрешностей контакт переходит в область, где зазоры между поверхностями резко возрастают, соответственно резко уменьшается скорость смещения точки контакта при непрерывном увеличении погрешностей.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3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6745"/>
          </a:xfrm>
        </p:spPr>
        <p:txBody>
          <a:bodyPr/>
          <a:lstStyle/>
          <a:p>
            <a:r>
              <a:rPr lang="ru-RU" dirty="0"/>
              <a:t>Основные результаты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2639291"/>
            <a:ext cx="3932237" cy="3811588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рисунке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графики зависимости величины смещения точки контакта боковых поверхностей зубьев от погрешностей относительного положения зубчатых колес, построенные по результатам численного анализа для передачи с параметрами: 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i="1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i="1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=40, </a:t>
            </a:r>
            <a:r>
              <a:rPr lang="en-US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=10мм, </a:t>
            </a:r>
            <a:r>
              <a:rPr lang="en-US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=200мм.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E:\SCOPUS\Возм.цил пер.с арочн. зубьями\Рис к A IP\Рис.a 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1151015"/>
            <a:ext cx="6172200" cy="454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2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4564" y="2226578"/>
            <a:ext cx="10169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 введением модификации боковой поверхности зависимость имеет более плавный характер. Графики наглядно свидетельствуют о том, что продольная модификация боковых поверхностей существенно уменьшает величину смещения зоны контакта из средней плоскости колеса, то есть снижает чувствительность передачи к погрешностям. </a:t>
            </a:r>
            <a:r>
              <a:rPr lang="ru-RU" dirty="0">
                <a:ea typeface="Times New Roman" panose="02020603050405020304" pitchFamily="18" charset="0"/>
              </a:rPr>
              <a:t>Штриховая линия характеризует смещение контакта от номинального положения под воздействием погрешностей в прямозубой модифицированной передаче с аналогичными параметрами. Очевидно, что модифицированная передача с арочными зубьями имеет преимущества при эксплуатации передач со значительными погрешностями монтажа.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6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762000" y="2203109"/>
                <a:ext cx="10668000" cy="359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Интерес представляет вариант зацепления, образованного с отрицательной модификацией, когда при обработке сопряженных поверхностей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en-US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  <m:sup>
                        <m:r>
                          <a:rPr lang="ru-RU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вып</m:t>
                        </m:r>
                      </m:sup>
                    </m:sSubSup>
                    <m:r>
                      <a:rPr lang="ru-RU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Sup>
                      <m:sSubSupPr>
                        <m:ctrlPr>
                          <a:rPr lang="ru-RU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А</m:t>
                        </m:r>
                      </m:e>
                      <m:sub>
                        <m:r>
                          <a:rPr lang="ru-RU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  <m:sup>
                        <m:r>
                          <a:rPr lang="ru-RU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вог</m:t>
                        </m:r>
                      </m:sup>
                    </m:sSubSup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Следовало бы ожидать, что контакт при этом выйдет на боковые кромки зуба. Однако анализ распределения зазоров между контактирующими поверхностями зубьев, проведенный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различных вариантов передач, показывает, что в области отрицательных модификаций существует диапазон значений </a:t>
                </a:r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i="1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 котором в зацепление могут существовать две контактные точки, не лежащие на боковых кромках. Смещение точек от центральной плоскости зависит от величины модификации и может изменяться в широких пределах. Примерная форма и положение пятен контакта на боковой поверхности при толщине сминаемого слоя δ = 10 мкм и различных величинах отрицательной модификации показаны на </a:t>
                </a: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следующем слайде.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Анализ показывает, что траектории контактных точек на боковой поверхности </a:t>
                </a:r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– а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– в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 прямолинейны и ориентированы поперек зуба. Размеры площадок контакта при этом уменьшаются, но незначительно. 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03109"/>
                <a:ext cx="10668000" cy="3596369"/>
              </a:xfrm>
              <a:prstGeom prst="rect">
                <a:avLst/>
              </a:prstGeom>
              <a:blipFill>
                <a:blip r:embed="rId2"/>
                <a:stretch>
                  <a:fillRect l="-457" t="-169" r="-457" b="-1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624948"/>
            <a:ext cx="105156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передаточных механизмов во многом определяется качеством зубчатых передач. Постоянно возрастающие требования к эксплуатационным показателям передач обуславливают необходимость разработки новых и модификации существующих видов зацеплений. К одним из перспективных видов передач следует отнести, обладающие рядом уникальных свойств, цилиндрические передачи с арочными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зубьями. 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результате проведения большого комплекса работ исследованы различные варианты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геометро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-кинематических схем формообразования боковых поверхностей зубьев.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Показаны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выпукло-вогнутого контакта в передаче с арочными зубьями, по сравнению с выпукло-выпуклым контактом в прямозубой передаче с продольной модификацией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зубье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Однако недостаточная проработка технологических вопросов и недостаточно полное исследование свойств зацепления не позволили передачам с арочными зубьями, образованными спирально-дисковыми инструментами, получить, как ожидалось, значительного распространения. Современные технологии, по нашему мнению, могут решить основные технологические проблемы, связанные с производством рассматриваемых зубчатых колёс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92757"/>
          </a:xfrm>
        </p:spPr>
        <p:txBody>
          <a:bodyPr/>
          <a:lstStyle/>
          <a:p>
            <a:r>
              <a:rPr lang="ru-RU" dirty="0"/>
              <a:t>Основные результаты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E:\SCOPUS\Возм.цил пер.с арочн. зубьями\Рис к A IP\Рис.a 6.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472" y="2057401"/>
            <a:ext cx="6331528" cy="24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80654" y="3335483"/>
            <a:ext cx="41148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пятен контакта в зацеплении с отрицательной модификацией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Основные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5236" y="2337459"/>
            <a:ext cx="10141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 panose="02020603050405020304" pitchFamily="18" charset="0"/>
              </a:rPr>
              <a:t>Полученные результаты позволяют </a:t>
            </a:r>
            <a:r>
              <a:rPr lang="ru-RU" dirty="0">
                <a:ea typeface="Times New Roman" panose="02020603050405020304" pitchFamily="18" charset="0"/>
              </a:rPr>
              <a:t>утверждать, что передача с двумя активными действующими линиями вполне работоспособна. Можно также ожидать, что увеличение общей площади зоны контакта и коэффициента перекрытия в зацеплении за счет наклона активных действующих линий приведет к повышению контактной и изгибной прочности зубьев по сравнению с передачами, имеющими нулевую и положительную модификацию. Уместно сопоставление передач с арочными зубьями с традиционными шевронными передачами и, если последние отличает значительная трудоёмкость изготовления, то передачи с арочными зубьями при принципиальном решении проблем изготовления инструмента могут оказаться значительно более технологичными.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3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043835"/>
            <a:ext cx="105156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цилиндрические передачи с арочными зубьями, образованные спирально-дисковыми инструментами, позволяют реализовать варианты зацеплений с широким спектром свойств применительно к различным условиям эксплуатации. В приводах с нормальными условиями эксплуатации при незначительных погрешностях относительного расположения зубчатых колёс, это область применения традиционных цилиндрических прямозубых и косозубых передач, оптимальным будет использование передач  в исходном исполнении (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немодифицированных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). При возможности значительных погрешностей относительного положения зубчатых колёс, работоспособность привода может быть обеспечена за счёт применения передач с положительной продольной модификацией зубьев. В области применения шевронных передач (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тяжелонагруженные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привода) конкуренцию могут составить арочные зубья с отрицательной модификацией с двумя активными линиями в зацеплении. Важно, что все варианты зацеплений могут быть обеспечены лишь за счёт изменения наладок станка при обработке зубчатых колёс.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2836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73" y="2057400"/>
            <a:ext cx="3902150" cy="327156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72297" y="1787390"/>
            <a:ext cx="3932237" cy="3811588"/>
          </a:xfrm>
        </p:spPr>
        <p:txBody>
          <a:bodyPr>
            <a:normAutofit lnSpcReduction="10000"/>
          </a:bodyPr>
          <a:lstStyle/>
          <a:p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в области передач с арочными зубьями интенсивно проводились под руководством профессора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Ерихова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М. Л.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Предложенная им схема обработки предполагает использование для нарезания зубчатых колес инструментов с плоской спиральной производящей поверхностью. Образование боковых поверхностей зубьев происходит путём обката в процессе непрерывного деления</a:t>
            </a:r>
          </a:p>
          <a:p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хема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обработки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зубчатых колёс инструментом  с 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плоской спиральной производящей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поверхностью показана на рисунке.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Задача настоящей работы заключается во всестороннем исследовании особенностей геометрии контакта в зацеплении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цилиндрических колёс с арочными зубьями, образованных инструментами со спирально-дисковой производящей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поверхностью, с целью подтверждения ожидаемых высоких эксплуатационных качеств зацепления и стимулирования расширения работ в области оценки нагрузочной способности передач и технологии изготовления зубчатых колёс и инструментов.</a:t>
            </a:r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3945" y="2136339"/>
            <a:ext cx="96635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363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63636"/>
                </a:solidFill>
                <a:ea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363636"/>
                </a:solidFill>
                <a:ea typeface="Times New Roman" panose="02020603050405020304" pitchFamily="18" charset="0"/>
              </a:rPr>
              <a:t>Для решения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поставленной задачи используются методы теории зубчатых зацеплений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математический аппарат дифференциальной геометрии с применением основных положений теории матриц и векторной алгебры. </a:t>
            </a: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Вычислительные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алгоритмы и программы составлены с использованием численных методов анализа.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Теоретическая поверхность зуба определяется как огибающая </a:t>
            </a:r>
            <a:r>
              <a:rPr lang="ru-RU" sz="2400" dirty="0">
                <a:ea typeface="Calibri" panose="020F0502020204030204" pitchFamily="34" charset="0"/>
              </a:rPr>
              <a:t>однопараметрического семейства плоских спиральных производящих поверхносте</a:t>
            </a:r>
            <a:r>
              <a:rPr lang="ru-RU" sz="2000" dirty="0">
                <a:ea typeface="Calibri" panose="020F0502020204030204" pitchFamily="34" charset="0"/>
              </a:rPr>
              <a:t>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03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38200" y="1825625"/>
                <a:ext cx="10515600" cy="393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Выражение для радиус-вектора теоретической поверхности зуба, в соответствии с известными правилами [10], получены в матричной форме: 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</m:sub>
                        </m:sSub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</m:sub>
                        </m:sSub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acc>
                      <m:accPr>
                        <m:chr m:val="̃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69875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</m:sub>
                        </m:sSub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φ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параметры формообразующей поверхности инструмента,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 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параметр относительного движения в зацеплении нарезаемого колеса и инструмента;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матрица преобразования систем координат,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радиус-вектор производящей поверхности инструмента (</a:t>
                </a:r>
                <a:r>
                  <a:rPr lang="ru-RU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эвольвентного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геликоида);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уравнение зацепления.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этом случае, передача является теоретически сопряжённой с точечным касанием поверхностей. Активная действующая линия на боковой поверхности зуба лежит в средней плоскости колеса и является эвольвентой окружности. Особенностью зацепления следует считать то, что приведенная кривизна сопряжённых поверхностей в направлении вдоль зуба равна нулю.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3938386"/>
              </a:xfrm>
              <a:prstGeom prst="rect">
                <a:avLst/>
              </a:prstGeom>
              <a:blipFill>
                <a:blip r:embed="rId2"/>
                <a:stretch>
                  <a:fillRect l="-522" t="-155" r="-464" b="-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018309"/>
          </a:xfrm>
        </p:spPr>
        <p:txBody>
          <a:bodyPr/>
          <a:lstStyle/>
          <a:p>
            <a:pPr algn="ctr"/>
            <a:r>
              <a:rPr lang="ru-RU" dirty="0"/>
              <a:t>Основные результаты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понятия жесткой конгруэнтной производящей пары, сопряженная теоретическая поверхности парного колеса формируется той же инструментальной поверхностью, но колеса теоретический располагаются с разных сторон производящей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поверхности.</a:t>
            </a:r>
          </a:p>
          <a:p>
            <a:endParaRPr lang="ru-RU" sz="18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Схема образования сопряженного зацепления показана на рисунке.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rcRect l="24318" t="24516" r="18279" b="22674"/>
          <a:stretch>
            <a:fillRect/>
          </a:stretch>
        </p:blipFill>
        <p:spPr bwMode="auto">
          <a:xfrm>
            <a:off x="5860473" y="1712021"/>
            <a:ext cx="4135582" cy="415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3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результаты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564" y="2095789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690688"/>
            <a:ext cx="1032856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исследования зацепления, учитывая особенности геометрии контакта, в работе решаются путем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расчёта и анализа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поля реальных зазоров между контактирующими поверхностями зубьев. Для построения поля зазоров на одной из поверхностей задается семейство точек (узлов). Узлы можно определять точками пересечения теоретической поверхности зуба семейством соосных цилиндров и торцовых поверхностей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. При фиксированном положении зубчатых колес зазор между контактирующими поверхностями определяется отрезком нормали, восстановленной в узловых точках на поверхности колеса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i="1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Найденные, таким образом, во всех узлах зазоры образуют поле зазоров, дающие полное представление о характере контакта поверхностей. При отсутствии погрешностей относительного положения зубчатых колес в теоретической точке касания поверхностей, лежащей в средней плоскости колеса на делительном цилиндре, зазор будет равен нулю.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55964"/>
          </a:xfrm>
        </p:spPr>
        <p:txBody>
          <a:bodyPr/>
          <a:lstStyle/>
          <a:p>
            <a:r>
              <a:rPr lang="ru-RU" dirty="0"/>
              <a:t>Основные результаты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1.1.1.1(рис.3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35136" r="19247" b="32953"/>
          <a:stretch>
            <a:fillRect/>
          </a:stretch>
        </p:blipFill>
        <p:spPr bwMode="auto">
          <a:xfrm>
            <a:off x="5091545" y="721229"/>
            <a:ext cx="6608619" cy="51000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63155" y="3963194"/>
            <a:ext cx="425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Узлы и примерное положение 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площадок</a:t>
            </a:r>
          </a:p>
          <a:p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контакта на боковой поверхности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7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1540</Words>
  <Application>Microsoft Office PowerPoint</Application>
  <PresentationFormat>Широкоэкранный</PresentationFormat>
  <Paragraphs>77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Тема Office</vt:lpstr>
      <vt:lpstr>Международная научно-техническая конференция “Механика, ресурс и диагностика материалов и конструкций”</vt:lpstr>
      <vt:lpstr>Введение</vt:lpstr>
      <vt:lpstr>Введение</vt:lpstr>
      <vt:lpstr>Задачи работы</vt:lpstr>
      <vt:lpstr>Методы исследования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Основные результаты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научно-техническая конференция “Механика, ресурс и диагностика материалов и конструкций”</dc:title>
  <dc:creator>GSA</dc:creator>
  <cp:lastModifiedBy>GSA</cp:lastModifiedBy>
  <cp:revision>34</cp:revision>
  <dcterms:created xsi:type="dcterms:W3CDTF">2020-10-27T13:05:36Z</dcterms:created>
  <dcterms:modified xsi:type="dcterms:W3CDTF">2020-10-28T09:16:08Z</dcterms:modified>
</cp:coreProperties>
</file>