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4188"/>
    <a:srgbClr val="334483"/>
    <a:srgbClr val="3493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65"/>
  </p:normalViewPr>
  <p:slideViewPr>
    <p:cSldViewPr>
      <p:cViewPr>
        <p:scale>
          <a:sx n="100" d="100"/>
          <a:sy n="100" d="100"/>
        </p:scale>
        <p:origin x="-2724" y="-8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6;&#1040;&#1041;&#1054;&#1063;&#1040;&#1071;%20&#1055;&#1040;&#1055;&#1050;&#1040;\&#1056;&#1040;&#1047;&#1054;&#1041;&#1056;&#1040;&#1058;&#1068;&#1057;&#1071;%20&#1048;%20&#1059;&#1055;&#1054;&#1056;&#1071;&#1044;&#1054;&#1063;&#1048;&#1058;&#1068;!!!!!\&#1089;&#1090;&#1072;&#1090;&#1100;&#1080;\&#1090;&#1077;&#1079;&#1080;&#1089;\&#1052;&#1056;&#1044;&#1052;&#1050;2020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6;&#1040;&#1041;&#1054;&#1063;&#1040;&#1071;%20&#1055;&#1040;&#1055;&#1050;&#1040;\&#1056;&#1040;&#1047;&#1054;&#1041;&#1056;&#1040;&#1058;&#1068;&#1057;&#1071;%20&#1048;%20&#1059;&#1055;&#1054;&#1056;&#1071;&#1044;&#1054;&#1063;&#1048;&#1058;&#1068;!!!!!\&#1089;&#1090;&#1072;&#1090;&#1100;&#1080;\&#1090;&#1077;&#1079;&#1080;&#1089;\&#1052;&#1056;&#1044;&#1052;&#1050;2020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1"/>
              <c:layout>
                <c:manualLayout>
                  <c:x val="2.5000000000000001E-2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3.333333333333334E-2"/>
                  <c:y val="-2.7777777777777801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Лист1!$R$23:$R$25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Лист1!$S$23:$S$25</c:f>
              <c:numCache>
                <c:formatCode>General</c:formatCode>
                <c:ptCount val="3"/>
                <c:pt idx="0">
                  <c:v>11</c:v>
                </c:pt>
                <c:pt idx="1">
                  <c:v>68</c:v>
                </c:pt>
                <c:pt idx="2">
                  <c:v>89</c:v>
                </c:pt>
              </c:numCache>
            </c:numRef>
          </c:val>
        </c:ser>
        <c:shape val="cylinder"/>
        <c:axId val="78117504"/>
        <c:axId val="78439552"/>
        <c:axId val="0"/>
      </c:bar3DChart>
      <c:catAx>
        <c:axId val="7811750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78439552"/>
        <c:crosses val="autoZero"/>
        <c:auto val="1"/>
        <c:lblAlgn val="ctr"/>
        <c:lblOffset val="100"/>
      </c:catAx>
      <c:valAx>
        <c:axId val="784395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781175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140±</a:t>
                    </a:r>
                    <a:r>
                      <a:rPr lang="ru-RU" smtClean="0"/>
                      <a:t>25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60±</a:t>
                    </a:r>
                    <a:r>
                      <a:rPr lang="ru-RU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val>
            <c:numRef>
              <c:f>Лист1!$R$28:$R$29</c:f>
              <c:numCache>
                <c:formatCode>General</c:formatCode>
                <c:ptCount val="2"/>
                <c:pt idx="0">
                  <c:v>140</c:v>
                </c:pt>
                <c:pt idx="1">
                  <c:v>60</c:v>
                </c:pt>
              </c:numCache>
            </c:numRef>
          </c:val>
        </c:ser>
        <c:marker val="1"/>
        <c:axId val="67938944"/>
        <c:axId val="78402688"/>
      </c:lineChart>
      <c:catAx>
        <c:axId val="6793894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78402688"/>
        <c:crosses val="autoZero"/>
        <c:auto val="1"/>
        <c:lblAlgn val="ctr"/>
        <c:lblOffset val="100"/>
      </c:catAx>
      <c:valAx>
        <c:axId val="78402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793894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970AE91-B212-4551-BA7A-17A95616CEA6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34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 dirty="0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7947C6E-07A7-4806-A0DF-4610FB0955C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2208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720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597860"/>
            <a:ext cx="7772040" cy="510975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45720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6BB7804-4228-4873-9231-72F71CE5C7FD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26.10.2020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4767390"/>
            <a:ext cx="2895120" cy="27351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1FF7493-8360-4230-8854-BAA79D84F7C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653791" y="12411"/>
            <a:ext cx="6004384" cy="442455"/>
          </a:xfrm>
          <a:prstGeom prst="rect">
            <a:avLst/>
          </a:prstGeom>
          <a:solidFill>
            <a:srgbClr val="0F4188"/>
          </a:solidFill>
          <a:ln>
            <a:noFill/>
          </a:ln>
        </p:spPr>
        <p:txBody>
          <a:bodyPr anchor="ctr">
            <a:normAutofit lnSpcReduction="10000"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РЕЗУЛЬТАТИВНОСТЬ ТАКТИКИ «РАНДЕВУ» НА ДОГОСПИТАЛЬНОМ ЭТАПЕ ОКАЗАНИЯ СКОРОЙ МЕДИЦИНСКОЙ ПОМОЩИ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0" y="446572"/>
            <a:ext cx="9144000" cy="482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1200" b="1" dirty="0" smtClean="0"/>
              <a:t>Хусаинова </a:t>
            </a:r>
            <a:r>
              <a:rPr lang="ru-RU" sz="1200" b="1" dirty="0" smtClean="0"/>
              <a:t>Д.Ф.</a:t>
            </a:r>
            <a:r>
              <a:rPr lang="ru-RU" sz="1200" b="1" i="1" baseline="30000" dirty="0" smtClean="0"/>
              <a:t>1</a:t>
            </a:r>
            <a:r>
              <a:rPr lang="ru-RU" sz="1200" b="1" dirty="0" smtClean="0"/>
              <a:t>,Фёдоров В.В.</a:t>
            </a:r>
            <a:r>
              <a:rPr lang="ru-RU" sz="1200" b="1" i="1" baseline="30000" dirty="0" smtClean="0"/>
              <a:t>2</a:t>
            </a:r>
            <a:r>
              <a:rPr lang="ru-RU" sz="1200" b="1" dirty="0" smtClean="0"/>
              <a:t>, Соколова </a:t>
            </a:r>
            <a:r>
              <a:rPr lang="ru-RU" sz="1200" b="1" dirty="0" smtClean="0"/>
              <a:t>Л.А.</a:t>
            </a:r>
            <a:r>
              <a:rPr lang="ru-RU" sz="1200" b="1" i="1" baseline="30000" dirty="0" smtClean="0"/>
              <a:t>1</a:t>
            </a:r>
            <a:endParaRPr lang="ru-RU" sz="1200" dirty="0" smtClean="0"/>
          </a:p>
          <a:p>
            <a:pPr algn="ctr"/>
            <a:r>
              <a:rPr lang="ru-RU" sz="1000" i="1" dirty="0" smtClean="0"/>
              <a:t>ФГБОУ ВО «Уральский государственный медицинский университет» МЗ РФ, </a:t>
            </a:r>
          </a:p>
          <a:p>
            <a:pPr algn="ctr"/>
            <a:r>
              <a:rPr lang="ru-RU" sz="1000" i="1" dirty="0" smtClean="0"/>
              <a:t>ГБУЗ СО «ССМП г.Первоуральск»</a:t>
            </a:r>
            <a:endParaRPr lang="ru-RU" sz="1100" b="1" strike="noStrike" spc="-1" dirty="0">
              <a:solidFill>
                <a:srgbClr val="0F4188"/>
              </a:solidFill>
            </a:endParaRPr>
          </a:p>
        </p:txBody>
      </p:sp>
      <p:graphicFrame>
        <p:nvGraphicFramePr>
          <p:cNvPr id="47" name="Table 3"/>
          <p:cNvGraphicFramePr/>
          <p:nvPr>
            <p:extLst>
              <p:ext uri="{D42A27DB-BD31-4B8C-83A1-F6EECF244321}">
                <p14:modId xmlns:p14="http://schemas.microsoft.com/office/powerpoint/2010/main" xmlns="" val="2931953203"/>
              </p:ext>
            </p:extLst>
          </p:nvPr>
        </p:nvGraphicFramePr>
        <p:xfrm>
          <a:off x="0" y="2284098"/>
          <a:ext cx="3240359" cy="716280"/>
        </p:xfrm>
        <a:graphic>
          <a:graphicData uri="http://schemas.openxmlformats.org/drawingml/2006/table">
            <a:tbl>
              <a:tblPr/>
              <a:tblGrid>
                <a:gridCol w="3240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ЦЕЛИ</a:t>
                      </a:r>
                      <a:endParaRPr lang="ru-RU" sz="11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02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оценить результативность тактики «рандеву» при доставке пациента на отдаленные расстояния на этапе СМП</a:t>
                      </a:r>
                      <a:endParaRPr lang="ru-RU" sz="900" b="0" strike="noStrike" spc="-1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8" name="Table 4"/>
          <p:cNvGraphicFramePr/>
          <p:nvPr>
            <p:extLst>
              <p:ext uri="{D42A27DB-BD31-4B8C-83A1-F6EECF244321}">
                <p14:modId xmlns:p14="http://schemas.microsoft.com/office/powerpoint/2010/main" xmlns="" val="1289642302"/>
              </p:ext>
            </p:extLst>
          </p:nvPr>
        </p:nvGraphicFramePr>
        <p:xfrm>
          <a:off x="0" y="2933700"/>
          <a:ext cx="3214678" cy="2209800"/>
        </p:xfrm>
        <a:graphic>
          <a:graphicData uri="http://schemas.openxmlformats.org/drawingml/2006/table">
            <a:tbl>
              <a:tblPr/>
              <a:tblGrid>
                <a:gridCol w="3214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МАТЕРИАЛЫ</a:t>
                      </a:r>
                      <a:r>
                        <a:rPr lang="en-US" sz="1000" b="0" strike="noStrike" spc="-1" baseline="0" dirty="0">
                          <a:solidFill>
                            <a:schemeClr val="bg1"/>
                          </a:solidFill>
                          <a:latin typeface="+mj-lt"/>
                        </a:rPr>
                        <a:t> И МЕТОДЫ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221"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Проведено ретроспективное исследование 168 пациентов, доставленных по маршруту г.Шаля – г.Первоуральск за 2017-2019 годы. Медиана возраста пациентов – 51 (34÷68) лет. Отношение мужчин и женщин – 101 (60 %) / 67 (40%). Территория обслуживания вызовов 7000 км</a:t>
                      </a:r>
                      <a:r>
                        <a:rPr lang="ru-RU" sz="9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Фельдшерская бригада, которая начинает госпитализировать пациента, вызывает «на себя» из г.Первоуральска специализированную бригаду. На промежуточной базе (подстанции №3 п. Новоуткинск) специализированная бригада СМП принимает больного и самостоятельно продолжает госпитализацию, оказывая пациенту необходимую экстренную и неотложную помощь. </a:t>
                      </a:r>
                    </a:p>
                    <a:p>
                      <a:endParaRPr lang="ru-RU" sz="9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0" name="Table 6"/>
          <p:cNvGraphicFramePr/>
          <p:nvPr>
            <p:extLst>
              <p:ext uri="{D42A27DB-BD31-4B8C-83A1-F6EECF244321}">
                <p14:modId xmlns:p14="http://schemas.microsoft.com/office/powerpoint/2010/main" xmlns="" val="42663560"/>
              </p:ext>
            </p:extLst>
          </p:nvPr>
        </p:nvGraphicFramePr>
        <p:xfrm>
          <a:off x="5929322" y="3786196"/>
          <a:ext cx="3214678" cy="1362010"/>
        </p:xfrm>
        <a:graphic>
          <a:graphicData uri="http://schemas.openxmlformats.org/drawingml/2006/table">
            <a:tbl>
              <a:tblPr/>
              <a:tblGrid>
                <a:gridCol w="3214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62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ВЫВОДЫ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1030"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Госпитализация пациентов из отдаленных районов с помощью тактики «рандеву» участилась на 78 случаев за 3 года и  имеет преимущества как для пациентов, имеющих возможность получить квалифицированную экстренную врачебную помощь раньше, так и  для бригад СМП, которые имеют возможность быстрее вернуться в свой населенный пункт.  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1" name="Table 7"/>
          <p:cNvGraphicFramePr/>
          <p:nvPr>
            <p:extLst>
              <p:ext uri="{D42A27DB-BD31-4B8C-83A1-F6EECF244321}">
                <p14:modId xmlns:p14="http://schemas.microsoft.com/office/powerpoint/2010/main" xmlns="" val="3821899023"/>
              </p:ext>
            </p:extLst>
          </p:nvPr>
        </p:nvGraphicFramePr>
        <p:xfrm>
          <a:off x="5929322" y="1021120"/>
          <a:ext cx="3170152" cy="2765076"/>
        </p:xfrm>
        <a:graphic>
          <a:graphicData uri="http://schemas.openxmlformats.org/drawingml/2006/table">
            <a:tbl>
              <a:tblPr/>
              <a:tblGrid>
                <a:gridCol w="3170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151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strike="noStrike" spc="-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  <a:endParaRPr lang="ru-RU" sz="1000" b="0" strike="noStrike" spc="-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3564"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 года в год госпитализация пациентов из отдаленных районов тактикой «рандеву» увеличивается. В 2017 году госпитализировано методом «рандеву» 11 человек, в 2018 году – 68 чел., в 2019 году – 89 чел. Все пациенты в 2017 году госпитализированы с диагнозом острое нарушение мозгового кровообращения (ОНМК) - 11 чел. (100%). В 2018 году 59 чел. (87%) госпитализированы с диагнозом ОНМК, 6 чел. (9%) с диагнозом острый коронарный синдром (ОКС), 1 чел. (1%) с травмой, 2 чел. (3%) с другой патологией. В 2019 году 10 чел. (11%) госпитализированы по поводу ОКС, 61 чел. (69%) с диагнозом ОНМК, 8 чел. (9%) с травмами различной тяжести, 10 чел. (11%) с другой патологией. Время обслуживания пациентов сократилось у бригад СМП сельских подстанций с 140±25 до 60±4 минут. Ускорилось время первичного контакта больного с врачом бригады интенсивной терапии на 75±7 минут. 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2" name="CustomShape 8"/>
          <p:cNvSpPr/>
          <p:nvPr/>
        </p:nvSpPr>
        <p:spPr>
          <a:xfrm>
            <a:off x="155520" y="-108270"/>
            <a:ext cx="304560" cy="2284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3" name="Picture 8"/>
          <p:cNvPicPr/>
          <p:nvPr/>
        </p:nvPicPr>
        <p:blipFill>
          <a:blip r:embed="rId3" cstate="print"/>
          <a:srcRect l="5177" r="4411"/>
          <a:stretch/>
        </p:blipFill>
        <p:spPr>
          <a:xfrm>
            <a:off x="5757478" y="2714626"/>
            <a:ext cx="45719" cy="714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4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H="1">
            <a:off x="5715007" y="1025834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5" name="Table 9"/>
          <p:cNvGraphicFramePr/>
          <p:nvPr>
            <p:extLst>
              <p:ext uri="{D42A27DB-BD31-4B8C-83A1-F6EECF244321}">
                <p14:modId xmlns:p14="http://schemas.microsoft.com/office/powerpoint/2010/main" xmlns="" val="212383060"/>
              </p:ext>
            </p:extLst>
          </p:nvPr>
        </p:nvGraphicFramePr>
        <p:xfrm>
          <a:off x="0" y="1000114"/>
          <a:ext cx="3240359" cy="1285884"/>
        </p:xfrm>
        <a:graphic>
          <a:graphicData uri="http://schemas.openxmlformats.org/drawingml/2006/table">
            <a:tbl>
              <a:tblPr/>
              <a:tblGrid>
                <a:gridCol w="3240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73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ВВЕДЕНИЕ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8502"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+mn-lt"/>
                        </a:rPr>
                        <a:t>ССМП г.Первоуральска работает в составе межмуниципального центра и приходится решать</a:t>
                      </a:r>
                      <a:r>
                        <a:rPr lang="ru-RU" sz="900" baseline="0" dirty="0" smtClean="0">
                          <a:latin typeface="+mn-lt"/>
                        </a:rPr>
                        <a:t> вопросы доставки пациентов с отдаленных территорий. Нами активно используется тактика «рандеву» – вызов «на себя» реанимационной бригады СМП и движение к ней навстречу с пациентом, не прекращая интенсивной терапии.</a:t>
                      </a:r>
                      <a:endParaRPr lang="ru-RU" sz="900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7" name="Table 11"/>
          <p:cNvGraphicFramePr/>
          <p:nvPr>
            <p:extLst>
              <p:ext uri="{D42A27DB-BD31-4B8C-83A1-F6EECF244321}">
                <p14:modId xmlns:p14="http://schemas.microsoft.com/office/powerpoint/2010/main" xmlns="" val="639220268"/>
              </p:ext>
            </p:extLst>
          </p:nvPr>
        </p:nvGraphicFramePr>
        <p:xfrm>
          <a:off x="3338834" y="1071552"/>
          <a:ext cx="2457302" cy="373380"/>
        </p:xfrm>
        <a:graphic>
          <a:graphicData uri="http://schemas.openxmlformats.org/drawingml/2006/table">
            <a:tbl>
              <a:tblPr/>
              <a:tblGrid>
                <a:gridCol w="2457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336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Количество доставленных</a:t>
                      </a:r>
                      <a:r>
                        <a:rPr lang="ru-RU" sz="1000" b="0" strike="noStrike" spc="-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больных методом «рандеву» (чел.)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Table 11"/>
          <p:cNvGraphicFramePr/>
          <p:nvPr>
            <p:extLst>
              <p:ext uri="{D42A27DB-BD31-4B8C-83A1-F6EECF244321}">
                <p14:modId xmlns:p14="http://schemas.microsoft.com/office/powerpoint/2010/main" xmlns="" val="1391851145"/>
              </p:ext>
            </p:extLst>
          </p:nvPr>
        </p:nvGraphicFramePr>
        <p:xfrm>
          <a:off x="3428992" y="2850836"/>
          <a:ext cx="2459931" cy="220980"/>
        </p:xfrm>
        <a:graphic>
          <a:graphicData uri="http://schemas.openxmlformats.org/drawingml/2006/table">
            <a:tbl>
              <a:tblPr/>
              <a:tblGrid>
                <a:gridCol w="24599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Время обслуживания пациентов (мин)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8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V="1">
            <a:off x="5914642" y="2045965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8" name="Рисунок 27" descr="unnam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142958" cy="1000114"/>
          </a:xfrm>
          <a:prstGeom prst="rect">
            <a:avLst/>
          </a:prstGeom>
        </p:spPr>
      </p:pic>
      <p:sp>
        <p:nvSpPr>
          <p:cNvPr id="2050" name="AutoShape 2" descr="https://af12.mail.ru/cgi-bin/readmsg?id=16034297340478298048;0;0;1;1&amp;mode=attachment&amp;email=husainovad@mail.r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af12.mail.ru/cgi-bin/readmsg?id=16034297340478298048;0;0;1;1&amp;mode=attachment&amp;email=husainovad@mail.r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C:\Users\ХДФ\Pictures\logo25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834" y="0"/>
            <a:ext cx="1500166" cy="1000114"/>
          </a:xfrm>
          <a:prstGeom prst="rect">
            <a:avLst/>
          </a:prstGeom>
          <a:noFill/>
        </p:spPr>
      </p:pic>
      <p:graphicFrame>
        <p:nvGraphicFramePr>
          <p:cNvPr id="25" name="Диаграмма 24"/>
          <p:cNvGraphicFramePr/>
          <p:nvPr/>
        </p:nvGraphicFramePr>
        <p:xfrm>
          <a:off x="3286116" y="1357304"/>
          <a:ext cx="2571768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6" name="Диаграмма 25"/>
          <p:cNvGraphicFramePr/>
          <p:nvPr/>
        </p:nvGraphicFramePr>
        <p:xfrm>
          <a:off x="3286116" y="3143254"/>
          <a:ext cx="2643206" cy="200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452</Words>
  <Application>Microsoft Office PowerPoint</Application>
  <PresentationFormat>Экран (16:9)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</dc:title>
  <dc:creator>User</dc:creator>
  <cp:lastModifiedBy>ХДФ</cp:lastModifiedBy>
  <cp:revision>43</cp:revision>
  <dcterms:created xsi:type="dcterms:W3CDTF">2020-04-24T08:14:06Z</dcterms:created>
  <dcterms:modified xsi:type="dcterms:W3CDTF">2020-10-26T08:32:10Z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