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04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9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7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347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93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73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267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91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4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8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38DC-8341-48ED-BEFB-106DE53212F1}" type="datetimeFigureOut">
              <a:rPr lang="ru-RU" smtClean="0"/>
              <a:t>27.10.2020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B7A5-61A3-4D19-BAFF-751A49E22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41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4800" y="958291"/>
            <a:ext cx="183705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Arial Narrow" panose="020B0606020202030204" pitchFamily="34" charset="0"/>
              </a:rPr>
              <a:t>МОДЕЛИРОВАНИЕ </a:t>
            </a:r>
            <a:r>
              <a:rPr lang="ru-RU" sz="4800" b="1" dirty="0">
                <a:latin typeface="Arial Narrow" panose="020B0606020202030204" pitchFamily="34" charset="0"/>
              </a:rPr>
              <a:t>ИСПЫТАНИЯ МНОГОСЛОЙНОГО МЕТАЛЛИЧЕСКОГО ОБРАЗЦА С НАДРЕЗАМИ</a:t>
            </a:r>
            <a:r>
              <a:rPr lang="ru-RU" sz="4000" dirty="0">
                <a:latin typeface="Arial Narrow" panose="020B0606020202030204" pitchFamily="34" charset="0"/>
              </a:rPr>
              <a:t/>
            </a:r>
            <a:br>
              <a:rPr lang="ru-RU" sz="4000" dirty="0">
                <a:latin typeface="Arial Narrow" panose="020B0606020202030204" pitchFamily="34" charset="0"/>
              </a:rPr>
            </a:br>
            <a:r>
              <a:rPr lang="ru-RU" sz="4000" dirty="0" smtClean="0">
                <a:latin typeface="Arial Narrow" panose="020B0606020202030204" pitchFamily="34" charset="0"/>
              </a:rPr>
              <a:t>Д.И</a:t>
            </a:r>
            <a:r>
              <a:rPr lang="ru-RU" sz="4000" dirty="0">
                <a:latin typeface="Arial Narrow" panose="020B0606020202030204" pitchFamily="34" charset="0"/>
              </a:rPr>
              <a:t>. Крючков</a:t>
            </a:r>
            <a:r>
              <a:rPr lang="ru-RU" sz="4000" baseline="30000" dirty="0">
                <a:latin typeface="Arial Narrow" panose="020B0606020202030204" pitchFamily="34" charset="0"/>
              </a:rPr>
              <a:t>1</a:t>
            </a:r>
            <a:r>
              <a:rPr lang="ru-RU" sz="4000" dirty="0">
                <a:latin typeface="Arial Narrow" panose="020B0606020202030204" pitchFamily="34" charset="0"/>
              </a:rPr>
              <a:t>, А.Г. Залазинский</a:t>
            </a:r>
            <a:r>
              <a:rPr lang="ru-RU" sz="4000" baseline="30000" dirty="0">
                <a:latin typeface="Arial Narrow" panose="020B0606020202030204" pitchFamily="34" charset="0"/>
              </a:rPr>
              <a:t>1</a:t>
            </a:r>
            <a:r>
              <a:rPr lang="ru-RU" sz="4000" dirty="0">
                <a:latin typeface="Arial Narrow" panose="020B0606020202030204" pitchFamily="34" charset="0"/>
              </a:rPr>
              <a:t>, И.С. Каманцев</a:t>
            </a:r>
            <a:r>
              <a:rPr lang="ru-RU" sz="4000" baseline="30000" dirty="0">
                <a:latin typeface="Arial Narrow" panose="020B0606020202030204" pitchFamily="34" charset="0"/>
              </a:rPr>
              <a:t>1</a:t>
            </a:r>
            <a:r>
              <a:rPr lang="ru-RU" sz="4000" dirty="0">
                <a:latin typeface="Arial Narrow" panose="020B0606020202030204" pitchFamily="34" charset="0"/>
              </a:rPr>
              <a:t>, И.М. Березин</a:t>
            </a:r>
            <a:r>
              <a:rPr lang="ru-RU" sz="4000" baseline="30000" dirty="0">
                <a:latin typeface="Arial Narrow" panose="020B0606020202030204" pitchFamily="34" charset="0"/>
              </a:rPr>
              <a:t>1,2</a:t>
            </a:r>
            <a:endParaRPr lang="ru-RU" sz="4000" dirty="0">
              <a:latin typeface="Arial Narrow" panose="020B0606020202030204" pitchFamily="34" charset="0"/>
            </a:endParaRPr>
          </a:p>
          <a:p>
            <a:pPr lvl="0" defTabSz="457200"/>
            <a:r>
              <a:rPr lang="ru-RU" sz="3600" baseline="30000" dirty="0">
                <a:solidFill>
                  <a:prstClr val="black"/>
                </a:solidFill>
                <a:latin typeface="Arial Narrow" panose="020B0606020202030204" pitchFamily="34" charset="0"/>
              </a:rPr>
              <a:t>1</a:t>
            </a:r>
            <a:r>
              <a:rPr lang="ru-RU" sz="3600" dirty="0">
                <a:solidFill>
                  <a:prstClr val="black"/>
                </a:solidFill>
                <a:latin typeface="Arial Narrow" panose="020B0606020202030204" pitchFamily="34" charset="0"/>
              </a:rPr>
              <a:t>Институт машиноведения </a:t>
            </a:r>
            <a:r>
              <a:rPr lang="ru-RU" sz="3600" dirty="0" err="1">
                <a:solidFill>
                  <a:prstClr val="black"/>
                </a:solidFill>
                <a:latin typeface="Arial Narrow" panose="020B0606020202030204" pitchFamily="34" charset="0"/>
              </a:rPr>
              <a:t>УрО</a:t>
            </a:r>
            <a:r>
              <a:rPr lang="ru-RU" sz="3600" dirty="0">
                <a:solidFill>
                  <a:prstClr val="black"/>
                </a:solidFill>
                <a:latin typeface="Arial Narrow" panose="020B0606020202030204" pitchFamily="34" charset="0"/>
              </a:rPr>
              <a:t> РАН</a:t>
            </a:r>
          </a:p>
          <a:p>
            <a:pPr lvl="0" defTabSz="457200"/>
            <a:r>
              <a:rPr lang="ru-RU" sz="3600" baseline="30000" dirty="0">
                <a:solidFill>
                  <a:prstClr val="black"/>
                </a:solidFill>
                <a:latin typeface="Arial Narrow" panose="020B0606020202030204" pitchFamily="34" charset="0"/>
              </a:rPr>
              <a:t>2</a:t>
            </a:r>
            <a:r>
              <a:rPr lang="ru-RU" sz="3600" dirty="0">
                <a:solidFill>
                  <a:prstClr val="black"/>
                </a:solidFill>
                <a:latin typeface="Arial Narrow" panose="020B0606020202030204" pitchFamily="34" charset="0"/>
              </a:rPr>
              <a:t>УрФУ имени первого Президента России Б.Н. Ельцина</a:t>
            </a:r>
          </a:p>
          <a:p>
            <a:pPr algn="ctr"/>
            <a:r>
              <a:rPr lang="en-US" sz="3200" dirty="0" smtClean="0">
                <a:latin typeface="Arial Narrow" panose="020B0606020202030204" pitchFamily="34" charset="0"/>
              </a:rPr>
              <a:t>e-mail</a:t>
            </a:r>
            <a:r>
              <a:rPr lang="en-US" sz="3200" dirty="0" smtClean="0">
                <a:latin typeface="Arial Narrow" panose="020B0606020202030204" pitchFamily="34" charset="0"/>
              </a:rPr>
              <a:t>: </a:t>
            </a:r>
            <a:r>
              <a:rPr lang="en-US" sz="3200" dirty="0" smtClean="0">
                <a:latin typeface="Arial Narrow" panose="020B0606020202030204" pitchFamily="34" charset="0"/>
              </a:rPr>
              <a:t>kru4koff@bk.ru</a:t>
            </a:r>
            <a:endParaRPr lang="ru-RU" sz="3200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64409" y="15983047"/>
            <a:ext cx="139913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Arial Narrow" panose="020B0606020202030204" pitchFamily="34" charset="0"/>
              </a:rPr>
              <a:t>Образец для испытания после деформации (</a:t>
            </a:r>
            <a:r>
              <a:rPr lang="en-US" sz="4000" dirty="0">
                <a:latin typeface="Arial Narrow" panose="020B0606020202030204" pitchFamily="34" charset="0"/>
              </a:rPr>
              <a:t>a</a:t>
            </a:r>
            <a:r>
              <a:rPr lang="ru-RU" sz="4000" dirty="0">
                <a:latin typeface="Arial Narrow" panose="020B0606020202030204" pitchFamily="34" charset="0"/>
              </a:rPr>
              <a:t>) и схема испытания (</a:t>
            </a:r>
            <a:r>
              <a:rPr lang="en-US" sz="4000" dirty="0">
                <a:latin typeface="Arial Narrow" panose="020B0606020202030204" pitchFamily="34" charset="0"/>
              </a:rPr>
              <a:t>b</a:t>
            </a:r>
            <a:r>
              <a:rPr lang="ru-RU" sz="4000" dirty="0" smtClean="0">
                <a:latin typeface="Arial Narrow" panose="020B0606020202030204" pitchFamily="34" charset="0"/>
              </a:rPr>
              <a:t>)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05235" y="26502694"/>
            <a:ext cx="159495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Arial Narrow" panose="020B0606020202030204" pitchFamily="34" charset="0"/>
              </a:rPr>
              <a:t>Диаграмма </a:t>
            </a:r>
            <a:r>
              <a:rPr lang="ru-RU" sz="4000" dirty="0" err="1">
                <a:latin typeface="Arial Narrow" panose="020B0606020202030204" pitchFamily="34" charset="0"/>
              </a:rPr>
              <a:t>нагружения</a:t>
            </a:r>
            <a:r>
              <a:rPr lang="ru-RU" sz="4000" dirty="0">
                <a:latin typeface="Arial Narrow" panose="020B0606020202030204" pitchFamily="34" charset="0"/>
              </a:rPr>
              <a:t> образца во время испытания (кривые: 1 – эксперимент, 2 - моделирование)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07623" y="5096122"/>
            <a:ext cx="194611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Arial Narrow" panose="020B0606020202030204" pitchFamily="34" charset="0"/>
              </a:rPr>
              <a:t>Проведены результаты физического и вычислительного эксперимента прогнозирования расслоения на границах раздела слоев из композиционного материала «09Г2С-ЭП678», полученного методом горячей пакетной прокатки, на примере прямоугольного образца с надрезами. В результате вычислительных экспериментов исследован процесс формоизменения образца и осуществлён прогноз расслоения при механическом воздействии. Показано, что инициализация и рост трещины происходит на межслойной границе в области с преобладанием нормальных растягивающих напряжений. При этом для исследуемого образца показатели напряженного состояния характеризуют напряженное состояние сдвига, а не отрыва.</a:t>
            </a:r>
            <a:endParaRPr lang="ru-RU" sz="40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100" y="10465059"/>
            <a:ext cx="12053947" cy="553640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235" y="17223648"/>
            <a:ext cx="14865876" cy="8746331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733100" y="11365834"/>
            <a:ext cx="696352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dirty="0">
                <a:latin typeface="Arial Narrow" panose="020B0606020202030204" pitchFamily="34" charset="0"/>
              </a:rPr>
              <a:t>(</a:t>
            </a:r>
            <a:r>
              <a:rPr lang="en-US" sz="4000" dirty="0">
                <a:latin typeface="Arial Narrow" panose="020B0606020202030204" pitchFamily="34" charset="0"/>
              </a:rPr>
              <a:t>a</a:t>
            </a:r>
            <a:r>
              <a:rPr lang="ru-RU" sz="4000" dirty="0">
                <a:latin typeface="Arial Narrow" panose="020B0606020202030204" pitchFamily="34" charset="0"/>
              </a:rPr>
              <a:t>)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858300" y="11365834"/>
            <a:ext cx="696352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 Narrow" panose="020B0606020202030204" pitchFamily="34" charset="0"/>
              </a:rPr>
              <a:t>(</a:t>
            </a:r>
            <a:r>
              <a:rPr lang="en-US" sz="4000" dirty="0" smtClean="0">
                <a:latin typeface="Arial Narrow" panose="020B0606020202030204" pitchFamily="34" charset="0"/>
              </a:rPr>
              <a:t>b</a:t>
            </a:r>
            <a:r>
              <a:rPr lang="ru-RU" sz="4000" dirty="0" smtClean="0">
                <a:latin typeface="Arial Narrow" panose="020B0606020202030204" pitchFamily="34" charset="0"/>
              </a:rPr>
              <a:t>)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74733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127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denk</dc:creator>
  <cp:lastModifiedBy>Крючков Денис</cp:lastModifiedBy>
  <cp:revision>9</cp:revision>
  <dcterms:created xsi:type="dcterms:W3CDTF">2017-12-05T05:43:12Z</dcterms:created>
  <dcterms:modified xsi:type="dcterms:W3CDTF">2020-10-27T08:57:29Z</dcterms:modified>
</cp:coreProperties>
</file>