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0603825"/>
  <p:notesSz cx="6858000" cy="9144000"/>
  <p:defaultTextStyle>
    <a:defPPr>
      <a:defRPr lang="ru-RU"/>
    </a:defPPr>
    <a:lvl1pPr marL="0" algn="l" defTabSz="298323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491615" algn="l" defTabSz="298323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2983230" algn="l" defTabSz="298323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474845" algn="l" defTabSz="298323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5966460" algn="l" defTabSz="298323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458075" algn="l" defTabSz="298323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8949690" algn="l" defTabSz="298323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441305" algn="l" defTabSz="298323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1932920" algn="l" defTabSz="298323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5" autoAdjust="0"/>
    <p:restoredTop sz="94664" autoAdjust="0"/>
  </p:normalViewPr>
  <p:slideViewPr>
    <p:cSldViewPr>
      <p:cViewPr>
        <p:scale>
          <a:sx n="50" d="100"/>
          <a:sy n="50" d="100"/>
        </p:scale>
        <p:origin x="-1884" y="5112"/>
      </p:cViewPr>
      <p:guideLst>
        <p:guide orient="horz" pos="9639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0203" y="9507028"/>
            <a:ext cx="18362295" cy="655998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0405" y="17342167"/>
            <a:ext cx="15121890" cy="78209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83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74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66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58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49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41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3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5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16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661957" y="1225577"/>
            <a:ext cx="4860608" cy="2611242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80135" y="1225577"/>
            <a:ext cx="14221778" cy="261124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8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465" y="19665792"/>
            <a:ext cx="18362295" cy="6078260"/>
          </a:xfrm>
        </p:spPr>
        <p:txBody>
          <a:bodyPr anchor="t"/>
          <a:lstStyle>
            <a:lvl1pPr algn="l">
              <a:defRPr sz="13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6465" y="12971211"/>
            <a:ext cx="18362295" cy="6694583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9161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8323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7484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6646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5807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4969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44130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93292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44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80135" y="7140897"/>
            <a:ext cx="9541193" cy="20197109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981372" y="7140897"/>
            <a:ext cx="9541193" cy="20197109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71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0137" y="6850441"/>
            <a:ext cx="9544944" cy="2854938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615" indent="0">
              <a:buNone/>
              <a:defRPr sz="6500" b="1"/>
            </a:lvl2pPr>
            <a:lvl3pPr marL="2983230" indent="0">
              <a:buNone/>
              <a:defRPr sz="5900" b="1"/>
            </a:lvl3pPr>
            <a:lvl4pPr marL="4474845" indent="0">
              <a:buNone/>
              <a:defRPr sz="5200" b="1"/>
            </a:lvl4pPr>
            <a:lvl5pPr marL="5966460" indent="0">
              <a:buNone/>
              <a:defRPr sz="5200" b="1"/>
            </a:lvl5pPr>
            <a:lvl6pPr marL="7458075" indent="0">
              <a:buNone/>
              <a:defRPr sz="5200" b="1"/>
            </a:lvl6pPr>
            <a:lvl7pPr marL="8949690" indent="0">
              <a:buNone/>
              <a:defRPr sz="5200" b="1"/>
            </a:lvl7pPr>
            <a:lvl8pPr marL="10441305" indent="0">
              <a:buNone/>
              <a:defRPr sz="5200" b="1"/>
            </a:lvl8pPr>
            <a:lvl9pPr marL="11932920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80137" y="9705378"/>
            <a:ext cx="9544944" cy="17632623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973874" y="6850441"/>
            <a:ext cx="9548693" cy="2854938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615" indent="0">
              <a:buNone/>
              <a:defRPr sz="6500" b="1"/>
            </a:lvl2pPr>
            <a:lvl3pPr marL="2983230" indent="0">
              <a:buNone/>
              <a:defRPr sz="5900" b="1"/>
            </a:lvl3pPr>
            <a:lvl4pPr marL="4474845" indent="0">
              <a:buNone/>
              <a:defRPr sz="5200" b="1"/>
            </a:lvl4pPr>
            <a:lvl5pPr marL="5966460" indent="0">
              <a:buNone/>
              <a:defRPr sz="5200" b="1"/>
            </a:lvl5pPr>
            <a:lvl6pPr marL="7458075" indent="0">
              <a:buNone/>
              <a:defRPr sz="5200" b="1"/>
            </a:lvl6pPr>
            <a:lvl7pPr marL="8949690" indent="0">
              <a:buNone/>
              <a:defRPr sz="5200" b="1"/>
            </a:lvl7pPr>
            <a:lvl8pPr marL="10441305" indent="0">
              <a:buNone/>
              <a:defRPr sz="5200" b="1"/>
            </a:lvl8pPr>
            <a:lvl9pPr marL="11932920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973874" y="9705378"/>
            <a:ext cx="9548693" cy="17632623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73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26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1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137" y="1218487"/>
            <a:ext cx="7107140" cy="5185648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6056" y="1218488"/>
            <a:ext cx="12076511" cy="26119518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80137" y="6404136"/>
            <a:ext cx="7107140" cy="20933870"/>
          </a:xfrm>
        </p:spPr>
        <p:txBody>
          <a:bodyPr/>
          <a:lstStyle>
            <a:lvl1pPr marL="0" indent="0">
              <a:buNone/>
              <a:defRPr sz="4600"/>
            </a:lvl1pPr>
            <a:lvl2pPr marL="1491615" indent="0">
              <a:buNone/>
              <a:defRPr sz="3900"/>
            </a:lvl2pPr>
            <a:lvl3pPr marL="2983230" indent="0">
              <a:buNone/>
              <a:defRPr sz="3300"/>
            </a:lvl3pPr>
            <a:lvl4pPr marL="4474845" indent="0">
              <a:buNone/>
              <a:defRPr sz="2900"/>
            </a:lvl4pPr>
            <a:lvl5pPr marL="5966460" indent="0">
              <a:buNone/>
              <a:defRPr sz="2900"/>
            </a:lvl5pPr>
            <a:lvl6pPr marL="7458075" indent="0">
              <a:buNone/>
              <a:defRPr sz="2900"/>
            </a:lvl6pPr>
            <a:lvl7pPr marL="8949690" indent="0">
              <a:buNone/>
              <a:defRPr sz="2900"/>
            </a:lvl7pPr>
            <a:lvl8pPr marL="10441305" indent="0">
              <a:buNone/>
              <a:defRPr sz="2900"/>
            </a:lvl8pPr>
            <a:lvl9pPr marL="11932920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3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4280" y="21422679"/>
            <a:ext cx="12961620" cy="2529069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34280" y="2734507"/>
            <a:ext cx="12961620" cy="18362295"/>
          </a:xfrm>
        </p:spPr>
        <p:txBody>
          <a:bodyPr/>
          <a:lstStyle>
            <a:lvl1pPr marL="0" indent="0">
              <a:buNone/>
              <a:defRPr sz="10400"/>
            </a:lvl1pPr>
            <a:lvl2pPr marL="1491615" indent="0">
              <a:buNone/>
              <a:defRPr sz="9100"/>
            </a:lvl2pPr>
            <a:lvl3pPr marL="2983230" indent="0">
              <a:buNone/>
              <a:defRPr sz="7800"/>
            </a:lvl3pPr>
            <a:lvl4pPr marL="4474845" indent="0">
              <a:buNone/>
              <a:defRPr sz="6500"/>
            </a:lvl4pPr>
            <a:lvl5pPr marL="5966460" indent="0">
              <a:buNone/>
              <a:defRPr sz="6500"/>
            </a:lvl5pPr>
            <a:lvl6pPr marL="7458075" indent="0">
              <a:buNone/>
              <a:defRPr sz="6500"/>
            </a:lvl6pPr>
            <a:lvl7pPr marL="8949690" indent="0">
              <a:buNone/>
              <a:defRPr sz="6500"/>
            </a:lvl7pPr>
            <a:lvl8pPr marL="10441305" indent="0">
              <a:buNone/>
              <a:defRPr sz="6500"/>
            </a:lvl8pPr>
            <a:lvl9pPr marL="11932920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34280" y="23951748"/>
            <a:ext cx="12961620" cy="3591696"/>
          </a:xfrm>
        </p:spPr>
        <p:txBody>
          <a:bodyPr/>
          <a:lstStyle>
            <a:lvl1pPr marL="0" indent="0">
              <a:buNone/>
              <a:defRPr sz="4600"/>
            </a:lvl1pPr>
            <a:lvl2pPr marL="1491615" indent="0">
              <a:buNone/>
              <a:defRPr sz="3900"/>
            </a:lvl2pPr>
            <a:lvl3pPr marL="2983230" indent="0">
              <a:buNone/>
              <a:defRPr sz="3300"/>
            </a:lvl3pPr>
            <a:lvl4pPr marL="4474845" indent="0">
              <a:buNone/>
              <a:defRPr sz="2900"/>
            </a:lvl4pPr>
            <a:lvl5pPr marL="5966460" indent="0">
              <a:buNone/>
              <a:defRPr sz="2900"/>
            </a:lvl5pPr>
            <a:lvl6pPr marL="7458075" indent="0">
              <a:buNone/>
              <a:defRPr sz="2900"/>
            </a:lvl6pPr>
            <a:lvl7pPr marL="8949690" indent="0">
              <a:buNone/>
              <a:defRPr sz="2900"/>
            </a:lvl7pPr>
            <a:lvl8pPr marL="10441305" indent="0">
              <a:buNone/>
              <a:defRPr sz="2900"/>
            </a:lvl8pPr>
            <a:lvl9pPr marL="11932920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8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135" y="1225572"/>
            <a:ext cx="19442430" cy="5100638"/>
          </a:xfrm>
          <a:prstGeom prst="rect">
            <a:avLst/>
          </a:prstGeom>
        </p:spPr>
        <p:txBody>
          <a:bodyPr vert="horz" lIns="298323" tIns="149162" rIns="298323" bIns="14916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0135" y="7140897"/>
            <a:ext cx="19442430" cy="20197109"/>
          </a:xfrm>
          <a:prstGeom prst="rect">
            <a:avLst/>
          </a:prstGeom>
        </p:spPr>
        <p:txBody>
          <a:bodyPr vert="horz" lIns="298323" tIns="149162" rIns="298323" bIns="14916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80135" y="28365216"/>
            <a:ext cx="5040630" cy="1629369"/>
          </a:xfrm>
          <a:prstGeom prst="rect">
            <a:avLst/>
          </a:prstGeom>
        </p:spPr>
        <p:txBody>
          <a:bodyPr vert="horz" lIns="298323" tIns="149162" rIns="298323" bIns="149162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21D5-5CD3-454B-B91F-8A21A1FE62C9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80923" y="28365216"/>
            <a:ext cx="6840855" cy="1629369"/>
          </a:xfrm>
          <a:prstGeom prst="rect">
            <a:avLst/>
          </a:prstGeom>
        </p:spPr>
        <p:txBody>
          <a:bodyPr vert="horz" lIns="298323" tIns="149162" rIns="298323" bIns="149162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481935" y="28365216"/>
            <a:ext cx="5040630" cy="1629369"/>
          </a:xfrm>
          <a:prstGeom prst="rect">
            <a:avLst/>
          </a:prstGeom>
        </p:spPr>
        <p:txBody>
          <a:bodyPr vert="horz" lIns="298323" tIns="149162" rIns="298323" bIns="149162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3861F-9A4D-4A90-B087-9DC128907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1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3230" rtl="0" eaLnBrk="1" latinLnBrk="0" hangingPunct="1">
        <a:spcBef>
          <a:spcPct val="0"/>
        </a:spcBef>
        <a:buNone/>
        <a:defRPr sz="1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8711" indent="-1118711" algn="l" defTabSz="298323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23874" indent="-932259" algn="l" defTabSz="2983230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29038" indent="-745808" algn="l" defTabSz="2983230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653" indent="-745808" algn="l" defTabSz="2983230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712268" indent="-745808" algn="l" defTabSz="2983230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03883" indent="-745808" algn="l" defTabSz="298323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95498" indent="-745808" algn="l" defTabSz="298323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87113" indent="-745808" algn="l" defTabSz="298323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78728" indent="-745808" algn="l" defTabSz="298323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8323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1615" algn="l" defTabSz="298323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83230" algn="l" defTabSz="298323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74845" algn="l" defTabSz="298323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66460" algn="l" defTabSz="298323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58075" algn="l" defTabSz="298323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49690" algn="l" defTabSz="298323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41305" algn="l" defTabSz="298323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32920" algn="l" defTabSz="298323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3214" y="1116336"/>
            <a:ext cx="198022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ИССЛЕДОВАНИЕ РАСПРЕДЕЛЕНИЙ ОСТАТОЧНЫХ НАПРЯЖЕНИЙ В ПОВЕРХНОСТНО-УПРОЧНЕННЫХ СЛОЯХ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МАТЕРИАЛОВ</a:t>
            </a:r>
          </a:p>
          <a:p>
            <a:pPr algn="ctr"/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Одинцев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И.Н., Плотников А.С., Плугатарь Т.П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ИМАШ РАН,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МИФИ</a:t>
            </a:r>
          </a:p>
          <a:p>
            <a:pPr algn="ctr"/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Tplugatar@gmail.com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3215" y="7237016"/>
            <a:ext cx="96101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Введение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повышения эксплуатационных характеристик изделий машиностроения активно применяются различные технологии модифицирования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поверхности. Одной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важных задач для их оптимизации является исследование уровней и распределений остаточных напряжений (ОН), возникающих на внешних поверхностях объектов (элементов конструкций). Получение требуемых закономерностей может осуществляться проведением испытаний специальных тестовых образцов, обработанных аналогичным образом.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Метод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последовательного наращивание прорези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14" y="10333360"/>
            <a:ext cx="458780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03215" y="13013532"/>
            <a:ext cx="4587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Рис. 1.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Вид и размеры рабочей зоны образца с создаваемой прорезью.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76" y="10693400"/>
            <a:ext cx="5003342" cy="224812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5509976" y="13013532"/>
            <a:ext cx="500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Рис.2.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Деформированное состояние образца после углубления прорези</a:t>
            </a:r>
          </a:p>
        </p:txBody>
      </p:sp>
      <p:pic>
        <p:nvPicPr>
          <p:cNvPr id="29" name="Рисунок 2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51" y="22070664"/>
            <a:ext cx="6601049" cy="2819431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903213" y="13733612"/>
            <a:ext cx="961010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эффективного подхода для определения ОН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может рассматриваться методика испытаний, согласно которой в образцах в виде балок-полос создается и наращивается по глубине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узкая поперечная прорезь, рисунок 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известным модельным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представлениям,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освобождение от нагрузок боковых поверхностей прорези равносильно приложению к ним дополнительных напряжений, противоположных по знаку действовавшим до разрезания. Как иллюстрируется на рисунке 2, это вызывает как локализованный неоднородный деформационный отклик в малой зоне А, так и относительный жесткий поворот периферийных частей образца В и С: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θ =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2000" i="1" baseline="-250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2000" i="1" baseline="-25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Значения приращений таких поворотов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Δθ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каждом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-ном этапе углубления прорези могут быть использованы в качестве исходной информации для восстановления распределений ОН в образце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Электронная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цифровая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спекл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-интерферометрия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С целью надежного измерения приращений поворотов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Δθ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практичным и эффективным является применение высокоточного бесконтактного метода электронной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спекл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-интерферометрии. Оптическая схема интерферометра, регистрировала поля нормальных перемещений на поверхности образца. Запись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интерферограмм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осуществляется для противоположной от создаваемой прорези стороны образца.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В целом процедура испытания конкретного образца состоит в поэтапном (послойном) наращивании глубины прорези с регистрацией на каждом шаге приращений угла относительного поворота периферийных частей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Δθ</a:t>
            </a:r>
            <a:r>
              <a:rPr lang="ru-RU" sz="2000" baseline="-25000" dirty="0" err="1">
                <a:latin typeface="Times New Roman" pitchFamily="18" charset="0"/>
                <a:cs typeface="Times New Roman" pitchFamily="18" charset="0"/>
              </a:rPr>
              <a:t>ЭКСП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 качестве иллюстрации на рисунке 3 представлены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спекл-интерферограммы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полученные на различных шагах углубления прорези. Данные картины полос наглядно демонстрируют возможность надежной регистрации деформационных откликов в достаточно широком диапазоне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3215" y="25139218"/>
            <a:ext cx="9610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Рис.3.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Ряд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типичных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спекл-интерферограмм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полученных на различных этапах наращения глубины прорези в образце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2"/>
          <a:stretch>
            <a:fillRect/>
          </a:stretch>
        </p:blipFill>
        <p:spPr bwMode="auto">
          <a:xfrm>
            <a:off x="13465646" y="21926648"/>
            <a:ext cx="4447553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21"/>
          <p:cNvSpPr txBox="1"/>
          <p:nvPr/>
        </p:nvSpPr>
        <p:spPr>
          <a:xfrm>
            <a:off x="11095307" y="25128099"/>
            <a:ext cx="9631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Распределения остаточных напряжений в алюминиевых образцах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16816" y="25599056"/>
            <a:ext cx="96101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Таким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образом, показана эффективность методики исследования распределений ОН после целенаправленного модифицирования поверхности тел, основанная на испытаниях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плоских образцов методом последовательного наращивания прорези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испекл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-интерферометрии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качестве инструмента для регистрации параметров деформационных откликов.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0593" y="13213680"/>
            <a:ext cx="5162550" cy="236869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11116817" y="7237016"/>
                <a:ext cx="9610103" cy="6246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принять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что на регистрируемый деформационный отклик будет оказывать влияние только обнуляемая нормальная компонента напряжений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2000"/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/>
                          <m:t>x</m:t>
                        </m:r>
                      </m:sub>
                    </m:sSub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 С целью оценки средних напряжений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ru-RU" sz="2000" i="1"/>
                            </m:ctrlPr>
                          </m:accPr>
                          <m:e>
                            <m:r>
                              <a:rPr lang="ru-RU" sz="2000" i="1"/>
                              <m:t>𝜎</m:t>
                            </m:r>
                          </m:e>
                        </m:acc>
                      </m:e>
                      <m:sub>
                        <m:r>
                          <a:rPr lang="en-US" sz="2000" i="1"/>
                          <m:t>𝑥</m:t>
                        </m:r>
                      </m:sub>
                    </m:sSub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действовавших в отдельных подповерхностных слоях, решается серия характерных для подобных случаев модельных задач с использованием метода конечных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элементов.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Для каждого текущего значения глубины созданной прорези </a:t>
                </a:r>
                <a:r>
                  <a:rPr lang="en-US" sz="2000" i="1" dirty="0" err="1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2000" i="1" baseline="-25000" dirty="0" err="1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используется расчетная схема, показанная на рисунке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4.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Эта прорезь была создана за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последовательных шагов с приращениями глубины на величины </a:t>
                </a:r>
                <a:r>
                  <a:rPr lang="en-US" sz="2000" i="1" dirty="0" err="1">
                    <a:latin typeface="Times New Roman" pitchFamily="18" charset="0"/>
                    <a:cs typeface="Times New Roman" pitchFamily="18" charset="0"/>
                  </a:rPr>
                  <a:t>Δh</a:t>
                </a:r>
                <a:r>
                  <a:rPr lang="en-US" sz="2000" i="1" baseline="-25000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= 1, …,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 Соответственно здесь должны быть решены </a:t>
                </a:r>
                <a:r>
                  <a:rPr lang="en-US" sz="20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задач, в каждой из которых прикладывается условно единичное напряжение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σ</a:t>
                </a:r>
                <a:r>
                  <a:rPr lang="ru-RU" sz="2000" i="1" baseline="-25000" dirty="0">
                    <a:latin typeface="Times New Roman" pitchFamily="18" charset="0"/>
                    <a:cs typeface="Times New Roman" pitchFamily="18" charset="0"/>
                  </a:rPr>
                  <a:t>0 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к боковым поверхностям прорези на базах </a:t>
                </a:r>
                <a:r>
                  <a:rPr lang="en-US" sz="2000" i="1" dirty="0" err="1">
                    <a:latin typeface="Times New Roman" pitchFamily="18" charset="0"/>
                    <a:cs typeface="Times New Roman" pitchFamily="18" charset="0"/>
                  </a:rPr>
                  <a:t>Δh</a:t>
                </a:r>
                <a:r>
                  <a:rPr lang="en-US" sz="2000" i="1" baseline="-25000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. Выходными расчетными величинами являются относительные углы поворота периферийных частей образца 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Ω</a:t>
                </a:r>
                <a:r>
                  <a:rPr lang="en-US" sz="2000" i="1" baseline="-25000" dirty="0" err="1">
                    <a:latin typeface="Times New Roman" pitchFamily="18" charset="0"/>
                    <a:cs typeface="Times New Roman" pitchFamily="18" charset="0"/>
                  </a:rPr>
                  <a:t>ni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, то есть, по форме те же параметры отклика, что регистрируются в экспериментах. С использованием полученных данных осуществляется расчет продольных напряжений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d>
                          <m:dPr>
                            <m:ctrlPr>
                              <a:rPr lang="ru-RU" sz="2000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/>
                                </m:ctrlPr>
                              </m:sSubPr>
                              <m:e>
                                <m:r>
                                  <a:rPr lang="ru-RU" sz="2000" i="1"/>
                                  <m:t>𝜎</m:t>
                                </m:r>
                              </m:e>
                              <m:sub>
                                <m:r>
                                  <a:rPr lang="en-US" sz="2000" i="1"/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ru-RU" sz="2000" i="1"/>
                          <m:t>𝑛</m:t>
                        </m:r>
                      </m:sub>
                    </m:sSub>
                  </m:oMath>
                </a14:m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     в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первом слое (</a:t>
                </a:r>
                <a14:m>
                  <m:oMath xmlns:m="http://schemas.openxmlformats.org/officeDocument/2006/math">
                    <m:r>
                      <a:rPr lang="en-US" sz="2000" i="1"/>
                      <m:t>𝑛</m:t>
                    </m:r>
                    <m:r>
                      <a:rPr lang="ru-RU" sz="2000" i="1"/>
                      <m:t>=1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):</a:t>
                </a:r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ru-RU" sz="20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1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 </m:t>
                      </m:r>
                      <m:f>
                        <m:fPr>
                          <m:type m:val="skw"/>
                          <m:ctrlPr>
                            <a:rPr lang="ru-RU" sz="2000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ru-RU" sz="2000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ΔΘ</m:t>
                                      </m:r>
                                    </m:e>
                                    <m:sub>
                                      <m: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эксп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sz="20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      в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последующих подповерхностных слоях (</a:t>
                </a:r>
                <a14:m>
                  <m:oMath xmlns:m="http://schemas.openxmlformats.org/officeDocument/2006/math">
                    <m:r>
                      <a:rPr lang="en-US" sz="2000" i="1"/>
                      <m:t>𝑛</m:t>
                    </m:r>
                    <m:r>
                      <a:rPr lang="ru-RU" sz="2000" i="1"/>
                      <m:t>&gt;1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):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>
                              <a:latin typeface="Cambria Math"/>
                              <a:ea typeface="Times New Roman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ru-RU" sz="20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𝑛</m:t>
                          </m:r>
                        </m:sub>
                      </m:sSub>
                      <m:r>
                        <a:rPr lang="ru-RU" sz="20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ru-RU" sz="2000" i="1">
                              <a:effectLst/>
                              <a:latin typeface="Cambria Math"/>
                              <a:ea typeface="Times New Roman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2000" i="1"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ru-RU" sz="2000">
                                              <a:effectLst/>
                                              <a:latin typeface="Cambria Math"/>
                                              <a:ea typeface="Times New Roman"/>
                                              <a:cs typeface="Times New Roman"/>
                                            </a:rPr>
                                            <m:t>ΔΘ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effectLst/>
                                              <a:latin typeface="Cambria Math"/>
                                              <a:ea typeface="Times New Roman"/>
                                              <a:cs typeface="Times New Roman"/>
                                            </a:rPr>
                                            <m:t>эксп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𝑗</m:t>
                                  </m:r>
                                  <m: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𝑛</m:t>
                                  </m:r>
                                  <m: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ru-RU" sz="2000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Ω</m:t>
                                      </m:r>
                                    </m:e>
                                    <m:sub>
                                      <m: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𝑛𝑗</m:t>
                                      </m:r>
                                    </m:sub>
                                  </m:sSub>
                                </m:e>
                              </m:nary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ru-RU" sz="2000" i="1">
                                          <a:effectLst/>
                                          <a:latin typeface="Cambria Math"/>
                                          <a:ea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2000" i="1">
                                              <a:effectLst/>
                                              <a:latin typeface="Cambria Math"/>
                                              <a:ea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ru-RU" sz="2000" i="1">
                                                  <a:effectLst/>
                                                  <a:latin typeface="Cambria Math"/>
                                                  <a:ea typeface="Times New Roman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ru-RU" sz="2000" i="1">
                                                  <a:effectLst/>
                                                  <a:latin typeface="Cambria Math"/>
                                                  <a:ea typeface="Times New Roman"/>
                                                  <a:cs typeface="Times New Roman"/>
                                                </a:rPr>
                                                <m:t>𝜎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ru-RU" sz="2000" i="1">
                                              <a:effectLst/>
                                              <a:latin typeface="Cambria Math"/>
                                              <a:ea typeface="Times New Roman"/>
                                              <a:cs typeface="Times New Roman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ru-RU" sz="20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sz="20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ru-RU" sz="20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𝑛𝑛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6817" y="7237016"/>
                <a:ext cx="9610103" cy="6246262"/>
              </a:xfrm>
              <a:prstGeom prst="rect">
                <a:avLst/>
              </a:prstGeom>
              <a:blipFill rotWithShape="1">
                <a:blip r:embed="rId7"/>
                <a:stretch>
                  <a:fillRect l="-698" t="-488" r="-6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1116816" y="15661952"/>
            <a:ext cx="9588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Расчетная схема для определения функций влияния.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095306" y="16144517"/>
            <a:ext cx="96101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Тестовые испытания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качестве примера практического приложения изложенной методики были выполнены эксперименты по оценке влияния конкретного способа деформационного поверхностного упрочнения материала на распределения подповерхностных ОН. Испытаниям подлежали образцы из алюминиевого сплава АМг2 – как в исходном состоянии, так и после односторонней дробеструйной обработки. Применялись следующие основные технологические параметры силового упрочняющего влияния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воздействующие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частицы – стальная колотая дробь фракции 0,3;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диаметр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сопла – 6 мм;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давление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воздушной струе – 5 атм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Полученные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в виде графических зависимостей ОН от удаления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 обработанной поверхности представлены на рисунке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результате упрочнения в приповерхностной зоне материала были созданы достаточно большие сжимающие напряжения. Их максимальный уровень (при заданных параметрах воздействия) составил ~ 250 МПа, а глубина распространения упрочненной зоны составила ~ 0,25 мм. Эти значения хорошо коррелируют с известными литературными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данными.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03215" y="25898207"/>
            <a:ext cx="96101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Обработка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интерферограмм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Расширенная интерпретация получаемой первичной информации с вычислением распределений подповерхностных ОН представляет собой решение обратной задачи механики деформируемого твердого тела. Учитывая геометрические параметры образца и создаваемой в нем прорези, можно с достаточной степенью достоверности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095306" y="28335360"/>
            <a:ext cx="96101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выполнена при поддержке гранта РФФИ № 18-08-00372.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69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828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2020-10-26T10:18:57Z</dcterms:created>
  <dcterms:modified xsi:type="dcterms:W3CDTF">2020-10-27T09:08:14Z</dcterms:modified>
</cp:coreProperties>
</file>