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67" r:id="rId4"/>
    <p:sldId id="271" r:id="rId5"/>
    <p:sldId id="268" r:id="rId6"/>
    <p:sldId id="278" r:id="rId7"/>
    <p:sldId id="275" r:id="rId8"/>
    <p:sldId id="276" r:id="rId9"/>
    <p:sldId id="277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080" autoAdjust="0"/>
  </p:normalViewPr>
  <p:slideViewPr>
    <p:cSldViewPr>
      <p:cViewPr varScale="1">
        <p:scale>
          <a:sx n="83" d="100"/>
          <a:sy n="83" d="100"/>
        </p:scale>
        <p:origin x="-8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E76271A8-65AD-4EA5-A87A-8B3B09F7C27F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7F26CFBF-BF7A-4A91-BD79-1667E21C2E07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6CBF606C-23E3-411A-A3F7-D7D08BC74B5D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="" xmlns:a16="http://schemas.microsoft.com/office/drawing/2014/main" id="{2A2F6886-06DE-4A81-965F-AAA00B9A51A9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CB6A8C49-46C3-4EEF-90A1-09A736F2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5D3F-ABC8-48CF-8649-36ADB076085B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B1491F0C-380C-482B-84B4-5CC0A169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0D3A47BE-5585-40E1-B98E-FA28C599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760D-B08B-48A4-A3AC-0C8419065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E63F54-9A48-4561-A5A5-9E61EC67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4284-A604-48D9-BFEC-8FF3932BEB56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56B067-2957-426D-AE76-181F1BAD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427B6C-41BE-4612-8B23-A1414467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7A983-B0AC-41F4-A73E-F722AB720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66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67426A-3E72-44F5-810D-D9F6E85D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437D-6190-452F-AB7B-574AC9D17145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103291-05C4-40EC-8974-3532E4B4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F7F95F-FFDE-4434-A39D-21A624A1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569A1-F8E3-41D3-B092-737EEE082F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40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012068-BA13-4AE3-B834-DCFFDE808D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01B2-C9FA-42AB-AAF9-4529ED00C634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994356-E8B2-4E87-BFA0-5DE21FFA5A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B3014D-933E-4E7E-9C0B-0619D10C6B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90E93D0-AEDA-48BC-BDC4-9F4D64EA3F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44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DCD7CA2-3C7B-488A-9653-161322EAD156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C8F73FD-6F10-412C-B47E-12BA258FD5DB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4E7F679C-8EE2-4A4C-83A0-6DC60E770BE0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>
            <a:extLst>
              <a:ext uri="{FF2B5EF4-FFF2-40B4-BE49-F238E27FC236}">
                <a16:creationId xmlns="" xmlns:a16="http://schemas.microsoft.com/office/drawing/2014/main" id="{AEE847A5-D97A-45E5-83FF-93A300788AE5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D62C5483-6D9D-4745-957F-11D76BA1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1490-719F-4BDE-98F3-FC4334EFB159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5575439B-50E8-4101-B867-6BF49955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04746869-0B5F-4E9D-B9E0-658AECF1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2090E-3333-415B-AA20-0D6231BE3F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464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B64EF8A-810E-4E6C-8E9D-E951D1B9B3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840CC-B06D-4D11-96DF-4C9E74A11E62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9F02200-EFAE-41B9-9221-F4F9FF4E38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B9A3E64-B00F-4430-B84C-2E6081FF24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B135CE-60DE-47A2-8FA1-2B9774FD38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C7A82CE-5516-4480-8B93-06A0FA58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3450-239D-4193-A8EC-9EEB47CA45F9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8F777597-BCB3-4D3E-9EF4-D6F78DF7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1B3F4CC-5EAC-4CB4-86F9-52CA2545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8E5B0-A448-4E13-958A-A6A3998623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43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16EB810-8AC0-4E37-9F83-329EA523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6574-2F5B-4AD8-B598-272F979BE952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12474EF3-BC40-4E0B-A7FD-5F34A572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F9700C4-C505-498E-9E33-76CFDDD7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0C495-75D7-48CB-831B-BEC77B2A87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010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93B201A-0831-4BA4-AAAE-8CEF26D2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91D5-C125-4FA7-BDEE-20D379C46261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84280F71-7143-4BC0-B446-234DAF7C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DA294D5-33C6-409E-87DF-D62759C3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2E0CA-E1E9-4B0E-93EE-7C78B0B645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0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9C0CBDD-5356-4898-8FE1-989A6F12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A591-43AF-4096-892C-0A4CAB64B0A5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17CDEBA-AB8A-411F-86D5-E2D9AAF1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A7CFDA7-4AC9-4ED1-A340-52E9DA1F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DF192-B299-454F-BD26-9EE1203EF9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62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392BB103-4712-44FD-8B73-5FB73AED6ACF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FFA3D669-79F3-4324-A8C0-0C708096223D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AF772521-BB09-4026-94DD-3D6CE8B583B1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="" xmlns:a16="http://schemas.microsoft.com/office/drawing/2014/main" id="{4F9031AD-6375-4ECD-B75F-C86D40860ED8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3877A7FE-042F-4ABD-9D9B-A9B680BB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0263-06D2-403F-AFD3-839B03069F0C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AE83154B-6C32-4975-A269-2334F934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62B227F5-C28E-4FB8-BBB0-FA256AA5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EF6DB-CAB8-4132-B689-08C4B7136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02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41BEED-6294-4321-81A0-79ED4E104807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50513B-186C-4D5C-B2BE-3FC12BC6FE84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0949A37-E3C9-46D9-94D2-EA8CC3204BCA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44B1A7B-FC44-4C20-A670-76A0D940B364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2991CE1-73FC-49E2-BB73-5C2AFF62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="" xmlns:a16="http://schemas.microsoft.com/office/drawing/2014/main" id="{5290EA9D-0A1D-415C-89CB-28F2BBA4CA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84D9FC-920E-4538-B8B1-8D54F5120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FC3648-664F-4702-B026-915C05C4CA48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2EA8DA-9D28-4B79-80B2-99DA4F674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4E3CDA-324B-4904-973B-B54644141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C3139873-A3A9-4AF7-9E9A-40CB35F975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2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07" y="1593374"/>
            <a:ext cx="81361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разрушения многослойного металлического материала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1AE350-247A-42B1-93FC-80D234B0D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5085184"/>
            <a:ext cx="4662174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/>
            <a:r>
              <a:rPr lang="ru-RU" altLang="ru-RU" dirty="0"/>
              <a:t>Плохих Андрей Иванович</a:t>
            </a:r>
            <a:endParaRPr lang="ru-RU" altLang="ru-RU" dirty="0"/>
          </a:p>
          <a:p>
            <a:pPr algn="r">
              <a:spcAft>
                <a:spcPts val="600"/>
              </a:spcAft>
            </a:pPr>
            <a:r>
              <a:rPr lang="ru-RU" altLang="ru-RU" sz="1600" dirty="0"/>
              <a:t>к.т.н., доцент МГТУ им. Н.Э. </a:t>
            </a:r>
            <a:r>
              <a:rPr lang="ru-RU" altLang="ru-RU" sz="1600" dirty="0"/>
              <a:t>Баумана</a:t>
            </a:r>
          </a:p>
          <a:p>
            <a:pPr algn="r"/>
            <a:r>
              <a:rPr lang="ru-RU" altLang="ru-RU" dirty="0"/>
              <a:t>Путырский Станислав </a:t>
            </a:r>
            <a:r>
              <a:rPr lang="ru-RU" altLang="ru-RU" dirty="0" smtClean="0"/>
              <a:t>Владимирович</a:t>
            </a:r>
          </a:p>
          <a:p>
            <a:pPr algn="r"/>
            <a:r>
              <a:rPr lang="ru-RU" altLang="ru-RU" sz="1600" dirty="0"/>
              <a:t>Начальник </a:t>
            </a:r>
            <a:r>
              <a:rPr lang="ru-RU" altLang="ru-RU" sz="1600" dirty="0" smtClean="0"/>
              <a:t>сектора лаборатории </a:t>
            </a:r>
            <a:br>
              <a:rPr lang="ru-RU" altLang="ru-RU" sz="1600" dirty="0" smtClean="0"/>
            </a:br>
            <a:r>
              <a:rPr lang="ru-RU" altLang="ru-RU" sz="1600" dirty="0" smtClean="0"/>
              <a:t>титановых сплавов </a:t>
            </a:r>
            <a:r>
              <a:rPr lang="ru-RU" altLang="ru-RU" sz="1600" dirty="0"/>
              <a:t>ФГУП «ВИАМ</a:t>
            </a:r>
            <a:r>
              <a:rPr lang="ru-RU" altLang="ru-RU" sz="1600" dirty="0" smtClean="0"/>
              <a:t>»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292669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B713B9FC-8358-4AFC-8934-5B05DB1B5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01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alt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143903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образом, разрушение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реального многослойного образца осуществляется путем формирования отдельных шеек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слоях.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шеек возможно только после локального нарушения межслойных связей. Без локального расслоения материал слоев не имеет степени свободы для пластической деформации, и можно предположить, что в предельном случае очень тонких слоев многослойный материал будет разрушаться путём образования скола.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механизм является общим для многослойных материалов, синтезированных методом многопроходной горячей прокатки композитных металлических заготовок, состоящих из титановых сплавов, сталей и алюминиевых сплавов.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6146720"/>
            <a:ext cx="9144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Работа выполнена при поддержке гранта РФФИ № 13-08-00125 «Исследование механизма разрушения двухфазных титановых сплавов при статическом и циклическом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нагружении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в условиях морского базирования авиационной техники» в 2013-15 гг.</a:t>
            </a:r>
          </a:p>
        </p:txBody>
      </p:sp>
    </p:spTree>
    <p:extLst>
      <p:ext uri="{BB962C8B-B14F-4D97-AF65-F5344CB8AC3E}">
        <p14:creationId xmlns:p14="http://schemas.microsoft.com/office/powerpoint/2010/main" val="216320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4700" r="10755" b="4924"/>
          <a:stretch/>
        </p:blipFill>
        <p:spPr bwMode="auto">
          <a:xfrm>
            <a:off x="0" y="764704"/>
            <a:ext cx="305990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905" r="3245" b="6980"/>
          <a:stretch/>
        </p:blipFill>
        <p:spPr bwMode="auto">
          <a:xfrm>
            <a:off x="3059832" y="764704"/>
            <a:ext cx="286618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r="4124"/>
          <a:stretch/>
        </p:blipFill>
        <p:spPr bwMode="auto">
          <a:xfrm>
            <a:off x="5940152" y="764704"/>
            <a:ext cx="3184234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8179" y="15007"/>
            <a:ext cx="74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композиций многослойных материалов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E5BE293-2A01-4377-A3D2-9DC7BB4D1C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100" t="24788" r="31888" b="44397"/>
          <a:stretch/>
        </p:blipFill>
        <p:spPr>
          <a:xfrm>
            <a:off x="3851920" y="4581128"/>
            <a:ext cx="4922725" cy="230425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3466" r="10130" b="22015"/>
          <a:stretch/>
        </p:blipFill>
        <p:spPr bwMode="auto">
          <a:xfrm>
            <a:off x="541236" y="4423660"/>
            <a:ext cx="2302572" cy="238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483768" y="5661249"/>
            <a:ext cx="0" cy="108549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82155" y="5649589"/>
            <a:ext cx="0" cy="109178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23928" y="332656"/>
            <a:ext cx="98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7220" y="4119463"/>
            <a:ext cx="2633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Титановые сплавы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096" y="4191471"/>
            <a:ext cx="312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Алюминиевые сплавы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9ACDF49-2343-4826-8BA7-3146FA5E6905}"/>
              </a:ext>
            </a:extLst>
          </p:cNvPr>
          <p:cNvSpPr/>
          <p:nvPr/>
        </p:nvSpPr>
        <p:spPr>
          <a:xfrm>
            <a:off x="395536" y="2986664"/>
            <a:ext cx="4644000" cy="9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Составляющие заготовки находятся в различных кристаллографических модификациях при температуре прокатки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5">
            <a:extLst>
              <a:ext uri="{FF2B5EF4-FFF2-40B4-BE49-F238E27FC236}">
                <a16:creationId xmlns="" xmlns:a16="http://schemas.microsoft.com/office/drawing/2014/main" id="{64164783-45EF-487A-B5B1-9BA6C1C5946F}"/>
              </a:ext>
            </a:extLst>
          </p:cNvPr>
          <p:cNvSpPr/>
          <p:nvPr/>
        </p:nvSpPr>
        <p:spPr>
          <a:xfrm rot="16200000">
            <a:off x="3974290" y="2478026"/>
            <a:ext cx="453782" cy="627538"/>
          </a:xfrm>
          <a:prstGeom prst="rightArrow">
            <a:avLst>
              <a:gd name="adj1" fmla="val 50000"/>
              <a:gd name="adj2" fmla="val 58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Стрелка вправо 5">
            <a:extLst>
              <a:ext uri="{FF2B5EF4-FFF2-40B4-BE49-F238E27FC236}">
                <a16:creationId xmlns="" xmlns:a16="http://schemas.microsoft.com/office/drawing/2014/main" id="{3A79EACC-5476-46FE-9085-D61808E41EFD}"/>
              </a:ext>
            </a:extLst>
          </p:cNvPr>
          <p:cNvSpPr/>
          <p:nvPr/>
        </p:nvSpPr>
        <p:spPr>
          <a:xfrm rot="16200000">
            <a:off x="1428256" y="2478941"/>
            <a:ext cx="453782" cy="627538"/>
          </a:xfrm>
          <a:prstGeom prst="rightArrow">
            <a:avLst>
              <a:gd name="adj1" fmla="val 50000"/>
              <a:gd name="adj2" fmla="val 58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Стрелка вправо 5">
            <a:extLst>
              <a:ext uri="{FF2B5EF4-FFF2-40B4-BE49-F238E27FC236}">
                <a16:creationId xmlns="" xmlns:a16="http://schemas.microsoft.com/office/drawing/2014/main" id="{6789FC08-A715-4258-9CAB-E741BE428BD4}"/>
              </a:ext>
            </a:extLst>
          </p:cNvPr>
          <p:cNvSpPr/>
          <p:nvPr/>
        </p:nvSpPr>
        <p:spPr>
          <a:xfrm rot="5400000">
            <a:off x="1428256" y="3769607"/>
            <a:ext cx="453782" cy="627538"/>
          </a:xfrm>
          <a:prstGeom prst="rightArrow">
            <a:avLst>
              <a:gd name="adj1" fmla="val 50000"/>
              <a:gd name="adj2" fmla="val 58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EE97568-D9AA-40F9-A6B3-F1C195C127BF}"/>
              </a:ext>
            </a:extLst>
          </p:cNvPr>
          <p:cNvSpPr/>
          <p:nvPr/>
        </p:nvSpPr>
        <p:spPr>
          <a:xfrm>
            <a:off x="5138406" y="2986664"/>
            <a:ext cx="3888000" cy="90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Минимизация выравнивающей диффузии легирующих элементов между слоями композиции</a:t>
            </a:r>
          </a:p>
        </p:txBody>
      </p:sp>
      <p:sp>
        <p:nvSpPr>
          <p:cNvPr id="28" name="Стрелка вправо 5">
            <a:extLst>
              <a:ext uri="{FF2B5EF4-FFF2-40B4-BE49-F238E27FC236}">
                <a16:creationId xmlns="" xmlns:a16="http://schemas.microsoft.com/office/drawing/2014/main" id="{2E129257-86C2-4462-8657-8F4D96EEAD8F}"/>
              </a:ext>
            </a:extLst>
          </p:cNvPr>
          <p:cNvSpPr/>
          <p:nvPr/>
        </p:nvSpPr>
        <p:spPr>
          <a:xfrm rot="16200000">
            <a:off x="7461631" y="2525371"/>
            <a:ext cx="453782" cy="627538"/>
          </a:xfrm>
          <a:prstGeom prst="rightArrow">
            <a:avLst>
              <a:gd name="adj1" fmla="val 50000"/>
              <a:gd name="adj2" fmla="val 58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5">
            <a:extLst>
              <a:ext uri="{FF2B5EF4-FFF2-40B4-BE49-F238E27FC236}">
                <a16:creationId xmlns="" xmlns:a16="http://schemas.microsoft.com/office/drawing/2014/main" id="{5070F60C-B352-46DF-BA9A-9689DA18F87B}"/>
              </a:ext>
            </a:extLst>
          </p:cNvPr>
          <p:cNvSpPr/>
          <p:nvPr/>
        </p:nvSpPr>
        <p:spPr>
          <a:xfrm rot="5400000">
            <a:off x="6243054" y="3752436"/>
            <a:ext cx="453782" cy="627538"/>
          </a:xfrm>
          <a:prstGeom prst="rightArrow">
            <a:avLst>
              <a:gd name="adj1" fmla="val 50000"/>
              <a:gd name="adj2" fmla="val 58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1" y="476672"/>
            <a:ext cx="8557857" cy="432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00440" y="-27384"/>
            <a:ext cx="7632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Схема</a:t>
            </a:r>
            <a:r>
              <a:rPr lang="ru-RU" altLang="ru-RU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технологического маршрута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20715" r="20536" b="19673"/>
          <a:stretch/>
        </p:blipFill>
        <p:spPr bwMode="auto">
          <a:xfrm>
            <a:off x="2946078" y="2928695"/>
            <a:ext cx="1625921" cy="141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31146" r="27429" b="34944"/>
          <a:stretch/>
        </p:blipFill>
        <p:spPr bwMode="auto">
          <a:xfrm>
            <a:off x="5436096" y="3072711"/>
            <a:ext cx="1625921" cy="125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oup 76">
            <a:extLst>
              <a:ext uri="{FF2B5EF4-FFF2-40B4-BE49-F238E27FC236}">
                <a16:creationId xmlns="" xmlns:a16="http://schemas.microsoft.com/office/drawing/2014/main" id="{B7561FD1-33C8-4D65-8BE5-DA64901D14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333593"/>
              </p:ext>
            </p:extLst>
          </p:nvPr>
        </p:nvGraphicFramePr>
        <p:xfrm>
          <a:off x="945212" y="4941168"/>
          <a:ext cx="7443212" cy="1826050"/>
        </p:xfrm>
        <a:graphic>
          <a:graphicData uri="http://schemas.openxmlformats.org/drawingml/2006/table">
            <a:tbl>
              <a:tblPr/>
              <a:tblGrid>
                <a:gridCol w="2080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3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64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5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ТЕХНОЛОГИЧЕСКИЙ ЦИКЛ</a:t>
                      </a:r>
                    </a:p>
                  </a:txBody>
                  <a:tcPr marL="89991" marR="89991" marT="46805" marB="4680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ТОЛЩИНА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ЗАГОТОВКИ, мм</a:t>
                      </a:r>
                    </a:p>
                  </a:txBody>
                  <a:tcPr marL="89991" marR="89991" marT="46805" marB="4680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СЛОЕВ</a:t>
                      </a:r>
                    </a:p>
                  </a:txBody>
                  <a:tcPr marL="89991" marR="89991" marT="46805" marB="4680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ТОЛЩИНА СЛОЯ,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мкм (нм)</a:t>
                      </a:r>
                    </a:p>
                  </a:txBody>
                  <a:tcPr marL="89991" marR="89991" marT="46805" marB="4680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91" marR="89991" marT="46805" marB="46805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1" marR="89991" marT="46805" marB="46805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89991" marR="89991" marT="46805" marB="46805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89991" marR="89991" marT="46805" marB="46805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91" marR="89991" marT="46805" marB="46805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2 500</a:t>
                      </a:r>
                    </a:p>
                  </a:txBody>
                  <a:tcPr marL="89991" marR="89991" marT="46805" marB="46805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 (800)</a:t>
                      </a:r>
                    </a:p>
                  </a:txBody>
                  <a:tcPr marL="89991" marR="89991" marT="46805" marB="46805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91" marR="89991" marT="46805" marB="46805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62 000</a:t>
                      </a:r>
                    </a:p>
                  </a:txBody>
                  <a:tcPr marL="89991" marR="89991" marT="46805" marB="46805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0,03 (30)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(по расчету)</a:t>
                      </a:r>
                    </a:p>
                  </a:txBody>
                  <a:tcPr marL="89991" marR="89991" marT="46805" marB="46805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343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0" y="17212"/>
            <a:ext cx="91439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Многослойные материалы на основе </a:t>
            </a:r>
            <a:r>
              <a:rPr lang="en-US" altLang="ru-RU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ru-RU" altLang="ru-RU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сплавов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31E453C-A374-4F3B-B7B3-E8F1660745EC}"/>
              </a:ext>
            </a:extLst>
          </p:cNvPr>
          <p:cNvSpPr/>
          <p:nvPr/>
        </p:nvSpPr>
        <p:spPr>
          <a:xfrm>
            <a:off x="-112" y="549259"/>
            <a:ext cx="356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Прокатка пакета до толщины 10 мм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17B0DA3-BC5E-4749-B1C0-9DB550CC2B5A}"/>
              </a:ext>
            </a:extLst>
          </p:cNvPr>
          <p:cNvSpPr/>
          <p:nvPr/>
        </p:nvSpPr>
        <p:spPr>
          <a:xfrm>
            <a:off x="1076558" y="3373684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х25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BF3AA66-7E99-4905-A40C-3A48EF35EB22}"/>
              </a:ext>
            </a:extLst>
          </p:cNvPr>
          <p:cNvSpPr/>
          <p:nvPr/>
        </p:nvSpPr>
        <p:spPr>
          <a:xfrm>
            <a:off x="929869" y="6525344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х100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8DE4EC2-631B-41A6-BBA9-14BEE1450960}"/>
              </a:ext>
            </a:extLst>
          </p:cNvPr>
          <p:cNvSpPr/>
          <p:nvPr/>
        </p:nvSpPr>
        <p:spPr>
          <a:xfrm>
            <a:off x="-19956" y="3706012"/>
            <a:ext cx="3538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Прокатка пакета до толщины 2 мм 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="" xmlns:a16="http://schemas.microsoft.com/office/drawing/2014/main" id="{DFDB33E6-9A7D-48E5-9F71-CBFBBF3A0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6" y="923875"/>
            <a:ext cx="3298865" cy="248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="" xmlns:a16="http://schemas.microsoft.com/office/drawing/2014/main" id="{BE52DE97-C275-4178-9DEC-41DA548F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" y="4090481"/>
            <a:ext cx="3298866" cy="248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94668"/>
              </p:ext>
            </p:extLst>
          </p:nvPr>
        </p:nvGraphicFramePr>
        <p:xfrm>
          <a:off x="3707904" y="610140"/>
          <a:ext cx="5255999" cy="1557321"/>
        </p:xfrm>
        <a:graphic>
          <a:graphicData uri="http://schemas.openxmlformats.org/drawingml/2006/table">
            <a:tbl>
              <a:tblPr/>
              <a:tblGrid>
                <a:gridCol w="16819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0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27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27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35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40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90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Композиция</a:t>
                      </a:r>
                      <a:endParaRPr lang="en-GB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en-GB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ru-RU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en-GB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ru-RU" sz="2000" b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en-GB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</a:t>
                      </a:r>
                      <a:endParaRPr lang="en-GB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endParaRPr lang="en-GB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ГПа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MПа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GB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ВТ5-1 + ВТ35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en-GB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GB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842</a:t>
                      </a:r>
                      <a:endParaRPr lang="en-GB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en-GB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en-GB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037"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ВТ5-1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en-GB" sz="1800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800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830</a:t>
                      </a:r>
                      <a:endParaRPr lang="en-GB" sz="1800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800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800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037"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en-GB" sz="1800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800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770</a:t>
                      </a:r>
                      <a:endParaRPr lang="en-GB" sz="1800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GB" sz="1800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800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50197CF7-0BCB-473C-9BD2-EFC41655C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00557"/>
              </p:ext>
            </p:extLst>
          </p:nvPr>
        </p:nvGraphicFramePr>
        <p:xfrm>
          <a:off x="3707904" y="2492896"/>
          <a:ext cx="5220000" cy="1783080"/>
        </p:xfrm>
        <a:graphic>
          <a:graphicData uri="http://schemas.openxmlformats.org/drawingml/2006/table">
            <a:tbl>
              <a:tblPr firstRow="1" firstCol="1" bandRow="1"/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3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51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5133">
                  <a:extLst>
                    <a:ext uri="{9D8B030D-6E8A-4147-A177-3AD203B41FA5}">
                      <a16:colId xmlns="" xmlns:a16="http://schemas.microsoft.com/office/drawing/2014/main" val="1309356151"/>
                    </a:ext>
                  </a:extLst>
                </a:gridCol>
              </a:tblGrid>
              <a:tr h="344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</a:rPr>
                        <a:t>KCU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800" b="0" baseline="0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Дж/см</a:t>
                      </a:r>
                      <a:r>
                        <a:rPr lang="ru-RU" sz="1800" b="1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</a:rPr>
                        <a:t>КС</a:t>
                      </a:r>
                      <a:r>
                        <a:rPr lang="en-US" sz="1800" b="1" i="1" dirty="0">
                          <a:effectLst/>
                          <a:latin typeface="Times New Roman"/>
                          <a:ea typeface="Times New Roman"/>
                        </a:rPr>
                        <a:t>U </a:t>
                      </a:r>
                      <a:r>
                        <a:rPr lang="ru-RU" sz="1800" b="1" i="1" baseline="-25000" dirty="0">
                          <a:effectLst/>
                          <a:latin typeface="Times New Roman"/>
                          <a:ea typeface="Times New Roman"/>
                        </a:rPr>
                        <a:t>┴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800" b="0" baseline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Дж/см</a:t>
                      </a:r>
                      <a:r>
                        <a:rPr lang="ru-RU" sz="1800" b="1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989070" algn="l"/>
                        </a:tabLst>
                        <a:defRPr/>
                      </a:pP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KCU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//, Дж/см2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ВТ5-1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r>
                        <a:rPr lang="ru-RU" sz="1800" i="0" dirty="0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ВТ35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r>
                        <a:rPr lang="ru-RU" sz="1800" i="0" dirty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5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989070" algn="l"/>
                        </a:tabLst>
                        <a:defRPr/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ВТ5-1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+ ВТ35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8907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989070" algn="l"/>
                        </a:tabLst>
                        <a:defRPr/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Picture 5" descr="5-3, пер, общий вид">
            <a:extLst>
              <a:ext uri="{FF2B5EF4-FFF2-40B4-BE49-F238E27FC236}">
                <a16:creationId xmlns="" xmlns:a16="http://schemas.microsoft.com/office/drawing/2014/main" id="{6218F1A3-3E81-482E-A73C-E773B151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44" y="4394871"/>
            <a:ext cx="2316264" cy="231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5-3, пар,общий вид">
            <a:extLst>
              <a:ext uri="{FF2B5EF4-FFF2-40B4-BE49-F238E27FC236}">
                <a16:creationId xmlns="" xmlns:a16="http://schemas.microsoft.com/office/drawing/2014/main" id="{4F78B580-7D89-48A0-880E-C3286D7B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04123"/>
            <a:ext cx="2315703" cy="231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303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7-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" y="1049599"/>
            <a:ext cx="2778662" cy="228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36184" y="546567"/>
            <a:ext cx="295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Первый технологический цикл</a:t>
            </a:r>
            <a:endParaRPr lang="en-GB" alt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Рисунок 3" descr="У8+ауст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468"/>
          <a:stretch>
            <a:fillRect/>
          </a:stretch>
        </p:blipFill>
        <p:spPr bwMode="auto">
          <a:xfrm>
            <a:off x="157312" y="4005064"/>
            <a:ext cx="2558234" cy="25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42946" y="3430741"/>
            <a:ext cx="2891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Второй технологический цикл</a:t>
            </a:r>
            <a:endParaRPr lang="en-GB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99592" y="80664"/>
            <a:ext cx="7596096" cy="3240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Многослойные материалы на основе сталей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2" b="11453"/>
          <a:stretch>
            <a:fillRect/>
          </a:stretch>
        </p:blipFill>
        <p:spPr bwMode="auto">
          <a:xfrm>
            <a:off x="2987824" y="548680"/>
            <a:ext cx="6054665" cy="34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9" descr="16.JPG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5" t="13592" r="14377" b="15129"/>
          <a:stretch/>
        </p:blipFill>
        <p:spPr bwMode="auto">
          <a:xfrm>
            <a:off x="4283968" y="4343213"/>
            <a:ext cx="3312368" cy="254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12"/>
          <p:cNvGrpSpPr>
            <a:grpSpLocks/>
          </p:cNvGrpSpPr>
          <p:nvPr/>
        </p:nvGrpSpPr>
        <p:grpSpPr bwMode="auto">
          <a:xfrm>
            <a:off x="2915816" y="3933056"/>
            <a:ext cx="2460290" cy="524764"/>
            <a:chOff x="864314" y="6020751"/>
            <a:chExt cx="2459813" cy="523775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906637" y="6297228"/>
              <a:ext cx="2261487" cy="110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864314" y="6020751"/>
              <a:ext cx="2459813" cy="27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1200" i="1" dirty="0"/>
                <a:t>*</a:t>
              </a:r>
              <a:r>
                <a:rPr lang="ru-RU" altLang="ru-RU" sz="1200" i="1" dirty="0"/>
                <a:t>первый технологический цикл</a:t>
              </a:r>
              <a:endParaRPr lang="en-GB" altLang="ru-RU" sz="1200" i="1" dirty="0"/>
            </a:p>
          </p:txBody>
        </p:sp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900637" y="6268049"/>
              <a:ext cx="2411475" cy="27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altLang="ru-RU" sz="1200" i="1" dirty="0"/>
                <a:t>второй технологический цикл</a:t>
              </a:r>
              <a:endParaRPr lang="en-GB" altLang="ru-RU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36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E5BE293-2A01-4377-A3D2-9DC7BB4D1C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24788" r="31888" b="44397"/>
          <a:stretch/>
        </p:blipFill>
        <p:spPr>
          <a:xfrm>
            <a:off x="149176" y="1163002"/>
            <a:ext cx="4768890" cy="22322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68EA83-4A25-4FF7-B3EE-07F17A16CF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01" t="52801" r="12988" b="21986"/>
          <a:stretch/>
        </p:blipFill>
        <p:spPr>
          <a:xfrm>
            <a:off x="149176" y="4279010"/>
            <a:ext cx="8815312" cy="16702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48C28EA-126E-457C-9F49-04B1BA26B3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76" y="856934"/>
            <a:ext cx="3792512" cy="2844384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17212"/>
            <a:ext cx="91439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Многослойные материалы на основе </a:t>
            </a:r>
            <a:r>
              <a:rPr lang="en-US" altLang="ru-RU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ru-RU" altLang="ru-RU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сплавов</a:t>
            </a:r>
          </a:p>
        </p:txBody>
      </p:sp>
    </p:spTree>
    <p:extLst>
      <p:ext uri="{BB962C8B-B14F-4D97-AF65-F5344CB8AC3E}">
        <p14:creationId xmlns:p14="http://schemas.microsoft.com/office/powerpoint/2010/main" val="1714656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82B4DA-45E6-407B-ABFD-2CAA1E482EE9}"/>
              </a:ext>
            </a:extLst>
          </p:cNvPr>
          <p:cNvSpPr/>
          <p:nvPr/>
        </p:nvSpPr>
        <p:spPr>
          <a:xfrm>
            <a:off x="111125" y="4221088"/>
            <a:ext cx="8924925" cy="2520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2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6524" r="8446" b="17094"/>
          <a:stretch>
            <a:fillRect/>
          </a:stretch>
        </p:blipFill>
        <p:spPr bwMode="auto">
          <a:xfrm>
            <a:off x="1862250" y="803613"/>
            <a:ext cx="5239990" cy="22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Прямоугольник 15"/>
          <p:cNvSpPr>
            <a:spLocks noChangeArrowheads="1"/>
          </p:cNvSpPr>
          <p:nvPr/>
        </p:nvSpPr>
        <p:spPr bwMode="auto">
          <a:xfrm>
            <a:off x="684440" y="2977580"/>
            <a:ext cx="806402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Возможные соотношения значений механических свойств слоёв: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σ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в1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&gt; σ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в2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, δ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= δ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;   σ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в1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&gt; σ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в2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, δ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&lt;δ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;   σ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в1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=σ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в2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, δ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=δ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;   σ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в1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=σ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в2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, δ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&gt;δ</a:t>
            </a:r>
            <a:r>
              <a:rPr lang="ru-RU" altLang="ru-RU" sz="1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" name="Рамка 17"/>
          <p:cNvSpPr/>
          <p:nvPr/>
        </p:nvSpPr>
        <p:spPr>
          <a:xfrm>
            <a:off x="3060704" y="3409628"/>
            <a:ext cx="1709738" cy="379412"/>
          </a:xfrm>
          <a:prstGeom prst="frame">
            <a:avLst>
              <a:gd name="adj1" fmla="val 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15">
            <a:extLst>
              <a:ext uri="{FF2B5EF4-FFF2-40B4-BE49-F238E27FC236}">
                <a16:creationId xmlns="" xmlns:a16="http://schemas.microsoft.com/office/drawing/2014/main" id="{593DA484-589B-4EEB-90A6-E7911B7B1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10826" r="49426" b="16524"/>
          <a:stretch>
            <a:fillRect/>
          </a:stretch>
        </p:blipFill>
        <p:spPr bwMode="auto">
          <a:xfrm>
            <a:off x="251520" y="4315321"/>
            <a:ext cx="2809184" cy="23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6">
            <a:extLst>
              <a:ext uri="{FF2B5EF4-FFF2-40B4-BE49-F238E27FC236}">
                <a16:creationId xmlns="" xmlns:a16="http://schemas.microsoft.com/office/drawing/2014/main" id="{B40249B2-47D6-4888-918E-42C131175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11395" r="59914" b="18234"/>
          <a:stretch>
            <a:fillRect/>
          </a:stretch>
        </p:blipFill>
        <p:spPr bwMode="auto">
          <a:xfrm>
            <a:off x="3372545" y="4293096"/>
            <a:ext cx="2664717" cy="242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7">
            <a:extLst>
              <a:ext uri="{FF2B5EF4-FFF2-40B4-BE49-F238E27FC236}">
                <a16:creationId xmlns="" xmlns:a16="http://schemas.microsoft.com/office/drawing/2014/main" id="{4EF465FA-F79C-4A6B-8A0C-C1B879D1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820978"/>
            <a:ext cx="8964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Модель многослойного материала с неразрывной межслойной связью</a:t>
            </a:r>
            <a:endParaRPr lang="en-GB" altLang="ru-RU" sz="2000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8">
            <a:extLst>
              <a:ext uri="{FF2B5EF4-FFF2-40B4-BE49-F238E27FC236}">
                <a16:creationId xmlns="" xmlns:a16="http://schemas.microsoft.com/office/drawing/2014/main" id="{75531214-FBE0-44AE-B32A-3D313069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271" y="4437012"/>
            <a:ext cx="29987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Образование шейки в мягком материале происходит только после разрушения твёрдых слоёв и возникновения свободной от связи поверхности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="" xmlns:a16="http://schemas.microsoft.com/office/drawing/2014/main" id="{B713B9FC-8358-4AFC-8934-5B05DB1B5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27384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деформации многослойного материала при растяжении</a:t>
            </a:r>
          </a:p>
        </p:txBody>
      </p:sp>
    </p:spTree>
    <p:extLst>
      <p:ext uri="{BB962C8B-B14F-4D97-AF65-F5344CB8AC3E}">
        <p14:creationId xmlns:p14="http://schemas.microsoft.com/office/powerpoint/2010/main" val="426992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F4D7913-35E7-4E13-B702-7FC111FF07FE}"/>
              </a:ext>
            </a:extLst>
          </p:cNvPr>
          <p:cNvSpPr/>
          <p:nvPr/>
        </p:nvSpPr>
        <p:spPr>
          <a:xfrm>
            <a:off x="72370" y="4015120"/>
            <a:ext cx="8948737" cy="2798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C7AB429-6A90-42FA-BAA0-D466AB7A4E79}"/>
              </a:ext>
            </a:extLst>
          </p:cNvPr>
          <p:cNvSpPr/>
          <p:nvPr/>
        </p:nvSpPr>
        <p:spPr>
          <a:xfrm>
            <a:off x="95736" y="404664"/>
            <a:ext cx="8937139" cy="269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16012" y="0"/>
            <a:ext cx="691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u="sng">
                <a:solidFill>
                  <a:srgbClr val="000000"/>
                </a:solidFill>
                <a:latin typeface="Arial" panose="020B0604020202020204" pitchFamily="34" charset="0"/>
              </a:rPr>
              <a:t>Введена возможность нарушения связи между слоями</a:t>
            </a:r>
            <a:endParaRPr lang="en-GB" altLang="ru-RU" sz="20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267" name="Группа 4"/>
          <p:cNvGrpSpPr>
            <a:grpSpLocks/>
          </p:cNvGrpSpPr>
          <p:nvPr/>
        </p:nvGrpSpPr>
        <p:grpSpPr bwMode="auto">
          <a:xfrm>
            <a:off x="3563888" y="498326"/>
            <a:ext cx="5413425" cy="2532063"/>
            <a:chOff x="1784211" y="764704"/>
            <a:chExt cx="5740117" cy="2654424"/>
          </a:xfrm>
        </p:grpSpPr>
        <p:pic>
          <p:nvPicPr>
            <p:cNvPr id="11273" name="Рисунок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" t="8832" r="57671" b="16809"/>
            <a:stretch>
              <a:fillRect/>
            </a:stretch>
          </p:blipFill>
          <p:spPr bwMode="auto">
            <a:xfrm>
              <a:off x="1784211" y="780645"/>
              <a:ext cx="2833000" cy="2504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Рисунок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" t="8263" r="57671" b="16524"/>
            <a:stretch>
              <a:fillRect/>
            </a:stretch>
          </p:blipFill>
          <p:spPr bwMode="auto">
            <a:xfrm>
              <a:off x="4716016" y="764704"/>
              <a:ext cx="2808312" cy="265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Кольцо 7"/>
            <p:cNvSpPr/>
            <p:nvPr/>
          </p:nvSpPr>
          <p:spPr>
            <a:xfrm>
              <a:off x="5724876" y="1699993"/>
              <a:ext cx="503308" cy="482622"/>
            </a:xfrm>
            <a:prstGeom prst="donut">
              <a:avLst>
                <a:gd name="adj" fmla="val 0"/>
              </a:avLst>
            </a:prstGeom>
            <a:solidFill>
              <a:srgbClr val="0F6FC6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9" name="Кольцо 8"/>
            <p:cNvSpPr/>
            <p:nvPr/>
          </p:nvSpPr>
          <p:spPr>
            <a:xfrm>
              <a:off x="2432282" y="2061128"/>
              <a:ext cx="503307" cy="482622"/>
            </a:xfrm>
            <a:prstGeom prst="donut">
              <a:avLst>
                <a:gd name="adj" fmla="val 0"/>
              </a:avLst>
            </a:prstGeom>
            <a:solidFill>
              <a:srgbClr val="0F6FC6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  <p:pic>
        <p:nvPicPr>
          <p:cNvPr id="13" name="Рисунок 4">
            <a:extLst>
              <a:ext uri="{FF2B5EF4-FFF2-40B4-BE49-F238E27FC236}">
                <a16:creationId xmlns="" xmlns:a16="http://schemas.microsoft.com/office/drawing/2014/main" id="{8AB87F61-3080-4A73-8465-965E6069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8546" r="58151" b="17094"/>
          <a:stretch>
            <a:fillRect/>
          </a:stretch>
        </p:blipFill>
        <p:spPr bwMode="auto">
          <a:xfrm>
            <a:off x="223976" y="4015120"/>
            <a:ext cx="28082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>
            <a:extLst>
              <a:ext uri="{FF2B5EF4-FFF2-40B4-BE49-F238E27FC236}">
                <a16:creationId xmlns="" xmlns:a16="http://schemas.microsoft.com/office/drawing/2014/main" id="{85972DC8-0EB6-4CA9-A48E-D01204A3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14529" r="57671" b="16809"/>
          <a:stretch>
            <a:fillRect/>
          </a:stretch>
        </p:blipFill>
        <p:spPr bwMode="auto">
          <a:xfrm>
            <a:off x="3183869" y="4037856"/>
            <a:ext cx="29527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577B16F4-6770-4B4D-BC0A-5928CCEFA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821" y="4215954"/>
            <a:ext cx="29876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Введено ограничение на перемещение узлов принадлежащих боковым плоскостям по оси О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z 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и узлов принадлежащих верхним плоскостям по оси </a:t>
            </a:r>
            <a:r>
              <a:rPr lang="ru-RU" altLang="ru-RU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Оу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GB" alt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="" xmlns:a16="http://schemas.microsoft.com/office/drawing/2014/main" id="{EF3663C5-F3AB-46A7-A8D2-FCE6A4678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36" y="3212976"/>
            <a:ext cx="90127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Поперечному сужению слоёв и уменьшению толщины образца должен препятствовать материал не включённый в расчёт</a:t>
            </a:r>
            <a:endParaRPr lang="en-GB" alt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="" xmlns:a16="http://schemas.microsoft.com/office/drawing/2014/main" id="{8AC13C64-8AA3-4E2E-A0B6-0A0B5C339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6" y="769928"/>
            <a:ext cx="35293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000000"/>
                </a:solidFill>
              </a:rPr>
              <a:t>После нарушения связи между слоями и разрушения твёрдых слоёв, мягкие значительно вытягиваются из-за поперечной деформации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50308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Прямоугольник 1"/>
          <p:cNvSpPr>
            <a:spLocks noChangeArrowheads="1"/>
          </p:cNvSpPr>
          <p:nvPr/>
        </p:nvSpPr>
        <p:spPr bwMode="auto">
          <a:xfrm>
            <a:off x="170475" y="0"/>
            <a:ext cx="8955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i="1" u="sng" dirty="0">
                <a:solidFill>
                  <a:srgbClr val="000000"/>
                </a:solidFill>
                <a:latin typeface="Arial" panose="020B0604020202020204" pitchFamily="34" charset="0"/>
              </a:rPr>
              <a:t>Разрушению материала предшествует нарушение межслойных связей </a:t>
            </a:r>
            <a:endParaRPr lang="ru-RU" altLang="ru-RU" sz="2000" i="1" u="sng" dirty="0">
              <a:solidFill>
                <a:schemeClr val="tx1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5496" y="4653136"/>
            <a:ext cx="596797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Вследствие отсутствия магистрального расслоения, деформируется малое количество металла слоя, находящееся непосредственно в зоне расслоения. Это приводит к низким значениям общего удлинения образца многослойного материала.</a:t>
            </a: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C7867894-5F9A-4816-97CB-26BFEDBB4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" r="5711" b="16241"/>
          <a:stretch>
            <a:fillRect/>
          </a:stretch>
        </p:blipFill>
        <p:spPr bwMode="auto">
          <a:xfrm>
            <a:off x="157990" y="522757"/>
            <a:ext cx="5741987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656046C-6B0D-4A35-B41F-4B242B61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2" t="2766" r="1987" b="4305"/>
          <a:stretch>
            <a:fillRect/>
          </a:stretch>
        </p:blipFill>
        <p:spPr bwMode="auto">
          <a:xfrm>
            <a:off x="6115877" y="522757"/>
            <a:ext cx="2843213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="" xmlns:a16="http://schemas.microsoft.com/office/drawing/2014/main" id="{7E10770E-144E-469B-B7D4-3E7DA03F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2304" r="54639"/>
          <a:stretch>
            <a:fillRect/>
          </a:stretch>
        </p:blipFill>
        <p:spPr bwMode="auto">
          <a:xfrm>
            <a:off x="6260340" y="3762845"/>
            <a:ext cx="25939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972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454</Words>
  <Application>Microsoft Office PowerPoint</Application>
  <PresentationFormat>Экран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Путырский Станислав Владимирович</cp:lastModifiedBy>
  <cp:revision>68</cp:revision>
  <dcterms:created xsi:type="dcterms:W3CDTF">2017-09-27T05:22:56Z</dcterms:created>
  <dcterms:modified xsi:type="dcterms:W3CDTF">2020-10-28T05:47:15Z</dcterms:modified>
</cp:coreProperties>
</file>