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sldIdLst>
    <p:sldId id="256" r:id="rId2"/>
    <p:sldId id="258" r:id="rId3"/>
    <p:sldId id="267" r:id="rId4"/>
    <p:sldId id="285" r:id="rId5"/>
    <p:sldId id="309" r:id="rId6"/>
    <p:sldId id="282" r:id="rId7"/>
    <p:sldId id="310" r:id="rId8"/>
    <p:sldId id="272" r:id="rId9"/>
    <p:sldId id="271" r:id="rId10"/>
    <p:sldId id="308" r:id="rId1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50" autoAdjust="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90FD2-BEDC-4F7A-8191-8A57A4CB11F7}" type="datetimeFigureOut">
              <a:rPr lang="ru-RU"/>
              <a:pPr>
                <a:defRPr/>
              </a:pPr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28DB5-2AE7-4C29-BB2B-211BD58BE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22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B3F16-D683-4C84-812F-23D9E15C065D}" type="datetimeFigureOut">
              <a:rPr lang="ru-RU"/>
              <a:pPr>
                <a:defRPr/>
              </a:pPr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5464-6BC4-4FF2-AC5F-145C8F55C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01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5CC00-E2C3-428B-9C87-7E9E10FCF7FD}" type="datetimeFigureOut">
              <a:rPr lang="ru-RU"/>
              <a:pPr>
                <a:defRPr/>
              </a:pPr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4D5F8-6874-4A1F-93AF-F86B833CE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A32F5-A208-4DEA-B41E-1F68F7D8509C}" type="datetimeFigureOut">
              <a:rPr lang="ru-RU"/>
              <a:pPr>
                <a:defRPr/>
              </a:pPr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9C88F-F5E0-4473-8B5F-D3DE09C6A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76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D8953-95AD-4A5E-A481-B6484DFFDBA0}" type="datetimeFigureOut">
              <a:rPr lang="ru-RU"/>
              <a:pPr>
                <a:defRPr/>
              </a:pPr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F246C-4616-4ED2-9973-EDF85F370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88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7F961-5842-49FC-8F9A-450F3678A6D0}" type="datetimeFigureOut">
              <a:rPr lang="ru-RU"/>
              <a:pPr>
                <a:defRPr/>
              </a:pPr>
              <a:t>26.10.2020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393AB-35A2-4AE8-BD77-F277C88C8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99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E2BA0-D4C0-4ED5-8DC1-BED0AB023CC4}" type="datetimeFigureOut">
              <a:rPr lang="ru-RU"/>
              <a:pPr>
                <a:defRPr/>
              </a:pPr>
              <a:t>26.10.2020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5FBC8-CA8A-4088-AFA2-43E21C395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83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EEF27-165C-4295-937E-F3B6E6EEBE40}" type="datetimeFigureOut">
              <a:rPr lang="ru-RU"/>
              <a:pPr>
                <a:defRPr/>
              </a:pPr>
              <a:t>26.10.2020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E1252-D124-4800-BE6A-F46C5B723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22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3D5EB-1EAC-45A6-A217-D61A2EF4F7C8}" type="datetimeFigureOut">
              <a:rPr lang="ru-RU"/>
              <a:pPr>
                <a:defRPr/>
              </a:pPr>
              <a:t>26.10.2020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26671-2B8E-46BC-8CC7-FF6BCD08B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49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54D46-F0CF-4D67-B3D2-9CE2745F22FA}" type="datetimeFigureOut">
              <a:rPr lang="ru-RU"/>
              <a:pPr>
                <a:defRPr/>
              </a:pPr>
              <a:t>26.10.2020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1D0F3-5933-4E7F-B911-F5729FD88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28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E8F04-D752-495E-A597-C53364FC12A1}" type="datetimeFigureOut">
              <a:rPr lang="ru-RU"/>
              <a:pPr>
                <a:defRPr/>
              </a:pPr>
              <a:t>26.10.2020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A9534-F625-466A-9E54-C246B57C5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18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70B99D-C95A-425E-A39A-677AD17CCE2A}" type="datetimeFigureOut">
              <a:rPr lang="ru-RU"/>
              <a:pPr>
                <a:defRPr/>
              </a:pPr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2713A07-3DF2-4876-9882-FDF422E89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5" r:id="rId2"/>
    <p:sldLayoutId id="2147483894" r:id="rId3"/>
    <p:sldLayoutId id="2147483893" r:id="rId4"/>
    <p:sldLayoutId id="2147483892" r:id="rId5"/>
    <p:sldLayoutId id="2147483891" r:id="rId6"/>
    <p:sldLayoutId id="2147483890" r:id="rId7"/>
    <p:sldLayoutId id="2147483889" r:id="rId8"/>
    <p:sldLayoutId id="2147483888" r:id="rId9"/>
    <p:sldLayoutId id="2147483887" r:id="rId10"/>
    <p:sldLayoutId id="21474838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63/1.5135135" TargetMode="External"/><Relationship Id="rId2" Type="http://schemas.openxmlformats.org/officeDocument/2006/relationships/hyperlink" Target="https://doi.org/10.1007/s11340-011-9542-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1"/>
          <p:cNvSpPr>
            <a:spLocks noChangeArrowheads="1"/>
          </p:cNvSpPr>
          <p:nvPr/>
        </p:nvSpPr>
        <p:spPr bwMode="auto">
          <a:xfrm>
            <a:off x="827088" y="404813"/>
            <a:ext cx="741680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учреждение науки</a:t>
            </a:r>
          </a:p>
          <a:p>
            <a:pPr algn="ctr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ИНСТИТУТ МАШИНОВЕДЕНИЯ</a:t>
            </a:r>
          </a:p>
          <a:p>
            <a:pPr algn="ctr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УРАЛЬСКОГО ОТДЕЛЕНИЯ РОССИЙСКОЙ АКАДЕМИИ НАУК </a:t>
            </a:r>
          </a:p>
          <a:p>
            <a:pPr algn="ctr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XIV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МЕЖДУНАРОДНАЯ КОНФЕРЕНЦИЯ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«МЕХАНИКА, РЕСУРС И ДИАГНОСТИКА МАТЕРИАЛОВ И КОНСТРУКЦИЙ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Поляков П. А., Поляков А.П.</a:t>
            </a:r>
          </a:p>
          <a:p>
            <a:pPr algn="ctr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Влияние количественного и качественного состава легирующих добавок к порошку железа на величину предельного сопротивления срезу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Екатеринбург </a:t>
            </a:r>
          </a:p>
          <a:p>
            <a:pPr algn="ctr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715963" y="2060848"/>
            <a:ext cx="7848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0" hangingPunct="0"/>
            <a:r>
              <a:rPr lang="ru-RU" alt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20418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549275" y="777875"/>
            <a:ext cx="76327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Выдавливание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порошковых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заготовок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холодном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состоянии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расширяет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возможности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порошковой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металлургии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давая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возможность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получать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изделия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изготовление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которых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другими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способами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затруднительно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невозможно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этом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обеспечивается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минимум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отходов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высокая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размерная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точность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сокращение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полное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устранение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механической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обработки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лучшие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механические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свойства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чем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оригинала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из-за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благоприятной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структуры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зерна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выборе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технологических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параметров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процесса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выдавливания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заготовки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некомпактного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сырья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следует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стремиться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минимизации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затрат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обеспечении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требуемой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плотности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физико-механических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свойств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прутков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Поэтому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важным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технологическим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аспектом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получении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порошковых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заготовок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является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выбор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режима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прессования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обеспечивающий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возможность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их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последующей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термомеханической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обработки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неспеченном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состоянии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Указанная возможность определяется прочностью </a:t>
            </a:r>
            <a:r>
              <a:rPr lang="ru-RU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межчастичных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связей, или величиной ее предельного сопротивления срезу 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поскольку </a:t>
            </a:r>
            <a:r>
              <a:rPr lang="ru-RU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межчастичное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разрушение является одной из основных причин брака при производстве порошковых изделий.</a:t>
            </a:r>
          </a:p>
          <a:p>
            <a:pPr algn="just"/>
            <a:r>
              <a:rPr lang="ru-RU" alt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Выполнены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исследования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порошковых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композиций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основе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ванадийсодержащего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порошка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железа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легирующими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микродобавками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Zn, Cu и C,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полученных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результате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механического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смешивания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Исследована прочность </a:t>
            </a:r>
            <a:r>
              <a:rPr lang="ru-RU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неспеченных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брикетов из порошков на основе железа 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различным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содержанием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легирующих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добавок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результатам испытаний на осевое и радиальное сжатие в зависимости от плотности образцов. Выявлены особенности формирования прочностных свойств каждой из порошковых композиций.</a:t>
            </a:r>
          </a:p>
        </p:txBody>
      </p:sp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8415338" y="6092825"/>
            <a:ext cx="29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ru-RU" altLang="ru-RU" b="1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684212" y="476250"/>
            <a:ext cx="8150225" cy="1914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	Материалы для исследования.</a:t>
            </a:r>
          </a:p>
          <a:p>
            <a:pPr algn="just" eaLnBrk="0" hangingPunct="0">
              <a:buFont typeface="Arial" charset="0"/>
              <a:buNone/>
            </a:pPr>
            <a:r>
              <a:rPr lang="ru-RU" alt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Для исследований были выбраны порошковые композиции на основе природно-легированных ванадийсодержащих порошков железа ПРЖФ, полученные </a:t>
            </a:r>
            <a:r>
              <a:rPr lang="ru-RU" alt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механическим смешиванием </a:t>
            </a:r>
            <a:r>
              <a:rPr lang="ru-RU" alt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 следующими добавками в количестве 1,5 </a:t>
            </a:r>
            <a:r>
              <a:rPr lang="ru-RU" altLang="ru-RU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</a:t>
            </a:r>
            <a:r>
              <a:rPr lang="ru-RU" alt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%:</a:t>
            </a:r>
          </a:p>
          <a:p>
            <a:pPr algn="just" eaLnBrk="0" hangingPunct="0"/>
            <a:r>
              <a:rPr lang="ru-RU" alt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порошок цинка распыленный ПЦ 6 (ГОСТ 12601-76) фракция &lt; 45 мкм;</a:t>
            </a:r>
          </a:p>
          <a:p>
            <a:pPr algn="just" hangingPunct="0">
              <a:spcBef>
                <a:spcPct val="20000"/>
              </a:spcBef>
              <a:buFont typeface="Arial" charset="0"/>
              <a:buNone/>
            </a:pPr>
            <a:r>
              <a:rPr lang="ru-RU" alt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порошок меди электролитической ПМС-1 (ГОСТ 4960-2009) фракция &lt; 50 мкм;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alt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порошок графита карандашного (ГОСТ 4404-78).</a:t>
            </a:r>
          </a:p>
        </p:txBody>
      </p:sp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625628" y="2524074"/>
            <a:ext cx="4176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0" hangingPunct="0"/>
            <a:r>
              <a:rPr lang="ru-RU" alt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Химический состав порошка железа ПРЖФ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965193"/>
              </p:ext>
            </p:extLst>
          </p:nvPr>
        </p:nvGraphicFramePr>
        <p:xfrm>
          <a:off x="625628" y="2986067"/>
          <a:ext cx="3455987" cy="1089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508"/>
                <a:gridCol w="551036"/>
                <a:gridCol w="551036"/>
                <a:gridCol w="551036"/>
                <a:gridCol w="551036"/>
                <a:gridCol w="700335"/>
              </a:tblGrid>
              <a:tr h="182839">
                <a:tc gridSpan="6"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Массовая доля, мас. 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96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200" b="1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6217">
                <a:tc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0,027</a:t>
                      </a: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0,160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0,144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0,266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остальное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436" name="Прямоугольник 1"/>
          <p:cNvSpPr>
            <a:spLocks noChangeArrowheads="1"/>
          </p:cNvSpPr>
          <p:nvPr/>
        </p:nvSpPr>
        <p:spPr bwMode="auto">
          <a:xfrm>
            <a:off x="8428038" y="6240463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lang="ru-RU" altLang="ru-RU" b="1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37" name="Прямоугольник 7"/>
          <p:cNvSpPr>
            <a:spLocks noChangeArrowheads="1"/>
          </p:cNvSpPr>
          <p:nvPr/>
        </p:nvSpPr>
        <p:spPr bwMode="auto">
          <a:xfrm>
            <a:off x="4159249" y="4857373"/>
            <a:ext cx="45688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Данные о гранулометрическом </a:t>
            </a:r>
            <a:r>
              <a:rPr lang="ru-RU" alt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составе исходных </a:t>
            </a:r>
            <a:r>
              <a:rPr lang="ru-RU" alt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порошков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213420"/>
              </p:ext>
            </p:extLst>
          </p:nvPr>
        </p:nvGraphicFramePr>
        <p:xfrm>
          <a:off x="4146717" y="2996952"/>
          <a:ext cx="4713288" cy="16454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92114"/>
                <a:gridCol w="686185"/>
                <a:gridCol w="685701"/>
                <a:gridCol w="617470"/>
                <a:gridCol w="531818"/>
              </a:tblGrid>
              <a:tr h="31992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порошок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68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железо фракция менее 315мкм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92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медь электролитическая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92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цинк распыленный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92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графит карандашный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482" name="Прямоугольник 9"/>
          <p:cNvSpPr>
            <a:spLocks noChangeArrowheads="1"/>
          </p:cNvSpPr>
          <p:nvPr/>
        </p:nvSpPr>
        <p:spPr bwMode="auto">
          <a:xfrm>
            <a:off x="626412" y="4221088"/>
            <a:ext cx="3475037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altLang="ru-RU" sz="14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altLang="ru-RU" sz="1400" i="1" baseline="-25000" dirty="0">
                <a:latin typeface="Times New Roman" pitchFamily="18" charset="0"/>
                <a:cs typeface="Times New Roman" pitchFamily="18" charset="0"/>
              </a:rPr>
              <a:t>ср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- медианный диаметр частиц порошка, </a:t>
            </a:r>
            <a:r>
              <a:rPr lang="en-US" altLang="ru-RU" sz="1400" i="1" dirty="0">
                <a:latin typeface="Times New Roman" pitchFamily="18" charset="0"/>
                <a:cs typeface="Times New Roman" pitchFamily="18" charset="0"/>
              </a:rPr>
              <a:t>SPHT</a:t>
            </a:r>
            <a:r>
              <a:rPr lang="ru-RU" altLang="ru-RU" sz="1400" i="1" baseline="-25000" dirty="0">
                <a:latin typeface="Times New Roman" pitchFamily="18" charset="0"/>
                <a:cs typeface="Times New Roman" pitchFamily="18" charset="0"/>
              </a:rPr>
              <a:t>ср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- среднее значение коэффициента сферичности частиц, </a:t>
            </a:r>
            <a:r>
              <a:rPr lang="en-US" altLang="ru-RU" sz="1400" i="1" dirty="0" err="1">
                <a:latin typeface="Times New Roman" pitchFamily="18" charset="0"/>
                <a:cs typeface="Times New Roman" pitchFamily="18" charset="0"/>
              </a:rPr>
              <a:t>Symm</a:t>
            </a:r>
            <a:r>
              <a:rPr lang="ru-RU" altLang="ru-RU" sz="1400" i="1" baseline="-25000" dirty="0">
                <a:latin typeface="Times New Roman" pitchFamily="18" charset="0"/>
                <a:cs typeface="Times New Roman" pitchFamily="18" charset="0"/>
              </a:rPr>
              <a:t>ср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- среднее значение коэффициента симметричности частиц, </a:t>
            </a:r>
            <a:r>
              <a:rPr lang="en-US" altLang="ru-RU" sz="1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1400" i="1" baseline="-25000" dirty="0">
                <a:latin typeface="Times New Roman" pitchFamily="18" charset="0"/>
                <a:cs typeface="Times New Roman" pitchFamily="18" charset="0"/>
              </a:rPr>
              <a:t>ср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ru-RU" sz="14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altLang="ru-RU" sz="1400" i="1" baseline="-25000" dirty="0">
                <a:latin typeface="Times New Roman" pitchFamily="18" charset="0"/>
                <a:cs typeface="Times New Roman" pitchFamily="18" charset="0"/>
              </a:rPr>
              <a:t>ср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- среднее значение соотношения ширины и длины частиц.</a:t>
            </a:r>
          </a:p>
        </p:txBody>
      </p:sp>
      <p:pic>
        <p:nvPicPr>
          <p:cNvPr id="17483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068960"/>
            <a:ext cx="538162" cy="20320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7484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635" y="3068960"/>
            <a:ext cx="5905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85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428" y="3068960"/>
            <a:ext cx="5905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86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674" y="3043560"/>
            <a:ext cx="512763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3553" name="Прямоугольник 1"/>
              <p:cNvSpPr>
                <a:spLocks noChangeArrowheads="1"/>
              </p:cNvSpPr>
              <p:nvPr/>
            </p:nvSpPr>
            <p:spPr bwMode="auto">
              <a:xfrm>
                <a:off x="573068" y="228600"/>
                <a:ext cx="8107561" cy="4900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1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определения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величины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предельного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сопротивления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срезу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использовалось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условие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прочности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Coulomb-Mohr [3,4]: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:r>
                  <a:rPr lang="el-GR" sz="1600" dirty="0" smtClean="0">
                    <a:latin typeface="Times New Roman"/>
                    <a:cs typeface="Times New Roman"/>
                  </a:rPr>
                  <a:t>τ</a:t>
                </a:r>
                <a:r>
                  <a:rPr lang="en-US" sz="1600" dirty="0" smtClean="0">
                    <a:latin typeface="Times New Roman"/>
                    <a:cs typeface="Times New Roman"/>
                  </a:rPr>
                  <a:t>=</a:t>
                </a:r>
                <a:r>
                  <a:rPr lang="en-US" sz="1600" i="1" dirty="0" smtClean="0">
                    <a:latin typeface="Times New Roman"/>
                    <a:cs typeface="Times New Roman"/>
                  </a:rPr>
                  <a:t>p</a:t>
                </a:r>
                <a:r>
                  <a:rPr lang="el-GR" sz="1200" i="1" dirty="0" smtClean="0">
                    <a:latin typeface="Times New Roman"/>
                    <a:cs typeface="Times New Roman"/>
                  </a:rPr>
                  <a:t>σ</a:t>
                </a:r>
                <a:r>
                  <a:rPr lang="en-US" sz="1600" i="1" dirty="0" smtClean="0">
                    <a:latin typeface="Times New Roman"/>
                    <a:cs typeface="Times New Roman"/>
                  </a:rPr>
                  <a:t>+</a:t>
                </a:r>
                <a:r>
                  <a:rPr lang="en-US" sz="1600" i="1" dirty="0" err="1" smtClean="0">
                    <a:latin typeface="Times New Roman"/>
                    <a:cs typeface="Times New Roman"/>
                  </a:rPr>
                  <a:t>tg</a:t>
                </a:r>
                <a:r>
                  <a:rPr lang="el-GR" sz="1600" i="1" dirty="0" smtClean="0">
                    <a:latin typeface="Times New Roman"/>
                    <a:cs typeface="Times New Roman"/>
                  </a:rPr>
                  <a:t>β</a:t>
                </a:r>
                <a:r>
                  <a:rPr lang="en-US" sz="1600" i="1" dirty="0" smtClean="0">
                    <a:latin typeface="Times New Roman"/>
                    <a:cs typeface="Times New Roman"/>
                  </a:rPr>
                  <a:t>+d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			(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i="1" dirty="0">
                    <a:latin typeface="Times New Roman"/>
                    <a:cs typeface="Times New Roman"/>
                  </a:rPr>
                  <a:t>p</a:t>
                </a:r>
                <a:r>
                  <a:rPr lang="el-GR" sz="1200" i="1" dirty="0" smtClean="0">
                    <a:latin typeface="Times New Roman"/>
                    <a:cs typeface="Times New Roman"/>
                  </a:rPr>
                  <a:t>σ</a:t>
                </a:r>
                <a:r>
                  <a:rPr lang="en-US" sz="1600" i="1" dirty="0" smtClean="0">
                    <a:latin typeface="Times New Roman"/>
                    <a:cs typeface="Times New Roman"/>
                  </a:rPr>
                  <a:t> = -</a:t>
                </a:r>
                <a:r>
                  <a:rPr lang="el-GR" sz="1600" i="1" dirty="0" smtClean="0">
                    <a:latin typeface="Times New Roman"/>
                    <a:cs typeface="Times New Roman"/>
                  </a:rPr>
                  <a:t>σ</a:t>
                </a:r>
                <a:r>
                  <a:rPr lang="en-US" sz="1600" i="1" dirty="0" smtClean="0">
                    <a:latin typeface="Times New Roman"/>
                    <a:cs typeface="Times New Roman"/>
                  </a:rPr>
                  <a:t>; </a:t>
                </a:r>
                <a:r>
                  <a:rPr lang="el-GR" sz="1600" i="1" dirty="0" smtClean="0">
                    <a:latin typeface="Times New Roman"/>
                    <a:cs typeface="Times New Roman"/>
                  </a:rPr>
                  <a:t>σ</a:t>
                </a:r>
                <a:r>
                  <a:rPr lang="en-US" sz="1600" i="1" dirty="0" smtClean="0">
                    <a:latin typeface="Times New Roman"/>
                    <a:cs typeface="Times New Roman"/>
                  </a:rPr>
                  <a:t>,</a:t>
                </a:r>
                <a:r>
                  <a:rPr lang="el-GR" sz="1600" i="1" dirty="0" smtClean="0">
                    <a:latin typeface="Times New Roman"/>
                    <a:cs typeface="Times New Roman"/>
                  </a:rPr>
                  <a:t>τ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среднее нормальное напряжение и интенсивность касательных напряжений; </a:t>
                </a:r>
                <a:r>
                  <a:rPr lang="el-GR" sz="1600" dirty="0" smtClean="0">
                    <a:latin typeface="Times New Roman"/>
                    <a:cs typeface="Times New Roman"/>
                  </a:rPr>
                  <a:t>β</a:t>
                </a:r>
                <a:r>
                  <a:rPr lang="en-US" sz="1600" dirty="0" smtClean="0">
                    <a:latin typeface="Times New Roman"/>
                    <a:cs typeface="Times New Roman"/>
                  </a:rPr>
                  <a:t> 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угол внутреннего трения (угол наклона образующей предельной поверхности в плоскости </a:t>
                </a:r>
                <a:r>
                  <a:rPr lang="el-GR" sz="1600" dirty="0" smtClean="0">
                    <a:latin typeface="Times New Roman"/>
                    <a:cs typeface="Times New Roman"/>
                  </a:rPr>
                  <a:t>σ</a:t>
                </a:r>
                <a:r>
                  <a:rPr lang="en-US" sz="1600" dirty="0" smtClean="0">
                    <a:latin typeface="Times New Roman"/>
                    <a:cs typeface="Times New Roman"/>
                  </a:rPr>
                  <a:t>-</a:t>
                </a:r>
                <a:r>
                  <a:rPr lang="el-GR" sz="1600" dirty="0" smtClean="0">
                    <a:latin typeface="Times New Roman"/>
                    <a:cs typeface="Times New Roman"/>
                  </a:rPr>
                  <a:t>τ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 гидростатической оси);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сопротивление 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срезу.</a:t>
                </a:r>
              </a:p>
              <a:p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численного определения значений параметров соотношения (1) используются данные испытаний на осевое и радиальное сжатие. Значения  определяются  по формулам [3]:</a:t>
                </a:r>
              </a:p>
              <a:p>
                <a:r>
                  <a:rPr lang="en-US" sz="1600" i="1" dirty="0" smtClean="0">
                    <a:latin typeface="Times New Roman"/>
                    <a:cs typeface="Times New Roman"/>
                  </a:rPr>
                  <a:t>	p</a:t>
                </a:r>
                <a:r>
                  <a:rPr lang="el-GR" sz="1200" i="1" dirty="0">
                    <a:latin typeface="Times New Roman"/>
                    <a:cs typeface="Times New Roman"/>
                  </a:rPr>
                  <a:t>σ</a:t>
                </a:r>
                <a:r>
                  <a:rPr lang="en-US" sz="1600" i="1" dirty="0">
                    <a:latin typeface="Times New Roman"/>
                    <a:cs typeface="Times New Roman"/>
                  </a:rPr>
                  <a:t> = </a:t>
                </a:r>
                <a:r>
                  <a:rPr lang="el-GR" i="1" dirty="0" smtClean="0">
                    <a:latin typeface="Times New Roman"/>
                    <a:cs typeface="Times New Roman"/>
                  </a:rPr>
                  <a:t>σ</a:t>
                </a:r>
                <a:r>
                  <a:rPr lang="ru-RU" sz="1200" i="1" dirty="0" smtClean="0">
                    <a:latin typeface="Times New Roman"/>
                    <a:cs typeface="Times New Roman"/>
                  </a:rPr>
                  <a:t>с</a:t>
                </a:r>
                <a:r>
                  <a:rPr lang="ru-RU" sz="1600" i="1" dirty="0" smtClean="0">
                    <a:latin typeface="Times New Roman"/>
                    <a:cs typeface="Times New Roman"/>
                  </a:rPr>
                  <a:t>/3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l-GR" sz="1600" dirty="0" smtClean="0">
                    <a:latin typeface="Times New Roman"/>
                    <a:cs typeface="Times New Roman"/>
                  </a:rPr>
                  <a:t>τ</a:t>
                </a:r>
                <a:r>
                  <a:rPr lang="ru-RU" sz="1600" dirty="0" smtClean="0">
                    <a:latin typeface="Times New Roman"/>
                    <a:cs typeface="Times New Roman"/>
                  </a:rPr>
                  <a:t> = </a:t>
                </a:r>
                <a:r>
                  <a:rPr lang="el-GR" i="1" dirty="0" smtClean="0">
                    <a:latin typeface="Times New Roman"/>
                    <a:cs typeface="Times New Roman"/>
                  </a:rPr>
                  <a:t>σ</a:t>
                </a:r>
                <a:r>
                  <a:rPr lang="ru-RU" sz="1200" i="1" dirty="0">
                    <a:latin typeface="Times New Roman"/>
                    <a:cs typeface="Times New Roman"/>
                  </a:rPr>
                  <a:t>с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осевом сжатии;</a:t>
                </a:r>
              </a:p>
              <a:p>
                <a:r>
                  <a:rPr lang="en-US" sz="1600" i="1" dirty="0" smtClean="0">
                    <a:latin typeface="Times New Roman"/>
                    <a:cs typeface="Times New Roman"/>
                  </a:rPr>
                  <a:t>	p</a:t>
                </a:r>
                <a:r>
                  <a:rPr lang="el-GR" sz="1200" i="1" dirty="0">
                    <a:latin typeface="Times New Roman"/>
                    <a:cs typeface="Times New Roman"/>
                  </a:rPr>
                  <a:t>σ</a:t>
                </a:r>
                <a:r>
                  <a:rPr lang="en-US" sz="1600" i="1" dirty="0">
                    <a:latin typeface="Times New Roman"/>
                    <a:cs typeface="Times New Roman"/>
                  </a:rPr>
                  <a:t> = </a:t>
                </a:r>
                <a:r>
                  <a:rPr lang="en-US" sz="1600" i="1" dirty="0" smtClean="0">
                    <a:latin typeface="Times New Roman"/>
                    <a:cs typeface="Times New Roman"/>
                  </a:rPr>
                  <a:t>2</a:t>
                </a:r>
                <a:r>
                  <a:rPr lang="el-GR" i="1" dirty="0" smtClean="0">
                    <a:latin typeface="Times New Roman"/>
                    <a:cs typeface="Times New Roman"/>
                  </a:rPr>
                  <a:t>σ</a:t>
                </a:r>
                <a:r>
                  <a:rPr lang="en-US" sz="1200" i="1" dirty="0">
                    <a:latin typeface="Times New Roman"/>
                    <a:cs typeface="Times New Roman"/>
                  </a:rPr>
                  <a:t>d</a:t>
                </a:r>
                <a:r>
                  <a:rPr lang="ru-RU" sz="1600" i="1" dirty="0" smtClean="0">
                    <a:latin typeface="Times New Roman"/>
                    <a:cs typeface="Times New Roman"/>
                  </a:rPr>
                  <a:t>/3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600" dirty="0">
                    <a:latin typeface="Times New Roman"/>
                    <a:cs typeface="Times New Roman"/>
                  </a:rPr>
                  <a:t>τ</a:t>
                </a:r>
                <a:r>
                  <a:rPr lang="ru-RU" sz="1600" dirty="0">
                    <a:latin typeface="Times New Roman"/>
                    <a:cs typeface="Times New Roman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13</m:t>
                        </m:r>
                      </m:e>
                    </m:rad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i="1" dirty="0" smtClean="0">
                    <a:latin typeface="Times New Roman"/>
                    <a:cs typeface="Times New Roman"/>
                  </a:rPr>
                  <a:t>σ</a:t>
                </a:r>
                <a:r>
                  <a:rPr lang="en-US" sz="1200" i="1" dirty="0" smtClean="0">
                    <a:latin typeface="Times New Roman"/>
                    <a:cs typeface="Times New Roman"/>
                  </a:rPr>
                  <a:t>d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радиальном сжатии. </a:t>
                </a:r>
              </a:p>
              <a:p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Величины </a:t>
                </a:r>
                <a:r>
                  <a:rPr lang="el-GR" i="1" dirty="0" smtClean="0">
                    <a:latin typeface="Times New Roman"/>
                    <a:cs typeface="Times New Roman"/>
                  </a:rPr>
                  <a:t>σ</a:t>
                </a:r>
                <a:r>
                  <a:rPr lang="en-US" sz="1100" i="1" dirty="0" smtClean="0">
                    <a:latin typeface="Times New Roman"/>
                    <a:cs typeface="Times New Roman"/>
                  </a:rPr>
                  <a:t>d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l-GR" i="1" dirty="0">
                    <a:latin typeface="Times New Roman"/>
                    <a:cs typeface="Times New Roman"/>
                  </a:rPr>
                  <a:t>σ</a:t>
                </a:r>
                <a:r>
                  <a:rPr lang="ru-RU" sz="1100" i="1" dirty="0">
                    <a:latin typeface="Times New Roman"/>
                    <a:cs typeface="Times New Roman"/>
                  </a:rPr>
                  <a:t>с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напряжения при разрушении образца при радиальном и осевом сжатии 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соответственно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определяются по формулам [3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]:</a:t>
                </a:r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1600" i="1" dirty="0">
                        <a:latin typeface="Times New Roman"/>
                        <a:cs typeface="Times New Roman"/>
                      </a:rPr>
                      <m:t>σ</m:t>
                    </m:r>
                    <m:r>
                      <m:rPr>
                        <m:nor/>
                      </m:rPr>
                      <a:rPr lang="en-US" sz="1050" i="1" dirty="0">
                        <a:latin typeface="Times New Roman"/>
                        <a:cs typeface="Times New Roman"/>
                      </a:rPr>
                      <m:t>d</m:t>
                    </m:r>
                    <m:r>
                      <a:rPr lang="en-US" sz="140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1400" b="0" i="1" smtClean="0">
                        <a:latin typeface="Cambria Math"/>
                        <a:cs typeface="Times New Roman" panose="020206030504050203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l-GR" sz="1400" b="0" i="1" smtClean="0">
                        <a:latin typeface="Cambria Math"/>
                        <a:cs typeface="Times New Roman" panose="02020603050405020304" pitchFamily="18" charset="0"/>
                      </a:rPr>
                      <m:t>π</m:t>
                    </m:r>
                    <m:r>
                      <a:rPr lang="en-US" sz="1400" b="0" i="1" smtClean="0">
                        <a:latin typeface="Cambria Math"/>
                        <a:cs typeface="Times New Roman" panose="02020603050405020304" pitchFamily="18" charset="0"/>
                      </a:rPr>
                      <m:t>𝐷𝑡</m:t>
                    </m:r>
                  </m:oMath>
                </a14:m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1600" i="1" dirty="0">
                        <a:latin typeface="Times New Roman"/>
                        <a:cs typeface="Times New Roman"/>
                      </a:rPr>
                      <m:t>σ</m:t>
                    </m:r>
                    <m:r>
                      <m:rPr>
                        <m:nor/>
                      </m:rPr>
                      <a:rPr lang="en-US" sz="1100" b="0" i="1" dirty="0" smtClean="0">
                        <a:latin typeface="Times New Roman"/>
                        <a:cs typeface="Times New Roman"/>
                      </a:rPr>
                      <m:t>c</m:t>
                    </m:r>
                    <m:r>
                      <a:rPr lang="en-US" sz="16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1600" i="1">
                        <a:latin typeface="Cambria Math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1600" i="1">
                        <a:latin typeface="Cambria Math"/>
                        <a:cs typeface="Times New Roman" panose="020206030504050203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l-GR" sz="1600" i="1">
                        <a:latin typeface="Cambria Math"/>
                        <a:cs typeface="Times New Roman" panose="02020603050405020304" pitchFamily="18" charset="0"/>
                      </a:rPr>
                      <m:t>π</m:t>
                    </m:r>
                    <m:sSup>
                      <m:sSupPr>
                        <m:ctrlPr>
                          <a:rPr lang="en-US" sz="1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p>
                        <m:r>
                          <a:rPr lang="en-US" sz="1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</a:p>
              <a:p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:r>
                  <a:rPr lang="en-US" sz="16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 t</a:t>
                </a:r>
                <a:r>
                  <a:rPr lang="ru-RU" sz="16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диаметр и толщина образца соответственно, </a:t>
                </a:r>
                <a:r>
                  <a:rPr lang="en-US" sz="16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 усилие к моменту начала разрушения образца при испытаниях на сжатие.</a:t>
                </a:r>
              </a:p>
              <a:p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Значения 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параметров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i="1" dirty="0" err="1" smtClean="0">
                    <a:latin typeface="Times New Roman"/>
                    <a:cs typeface="Times New Roman"/>
                  </a:rPr>
                  <a:t>tg</a:t>
                </a:r>
                <a:r>
                  <a:rPr lang="el-GR" sz="1600" i="1" dirty="0" smtClean="0">
                    <a:latin typeface="Times New Roman"/>
                    <a:cs typeface="Times New Roman"/>
                  </a:rPr>
                  <a:t>β</a:t>
                </a:r>
                <a:r>
                  <a:rPr lang="en-US" sz="1600" i="1" dirty="0" smtClean="0">
                    <a:latin typeface="Times New Roman"/>
                    <a:cs typeface="Times New Roman"/>
                  </a:rPr>
                  <a:t>, d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определяются 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формулам [4]:</a:t>
                </a:r>
              </a:p>
              <a:p>
                <a:r>
                  <a:rPr lang="en-US" b="0" dirty="0" smtClean="0"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13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−2)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−2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sub>
                        </m:sSub>
                      </m:den>
                    </m:f>
                    <m:r>
                      <a:rPr lang="en-US" b="0" i="0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anose="02020603050405020304" pitchFamily="18" charset="0"/>
                      </a:rPr>
                      <m:t>𝑡𝑔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cs typeface="Times New Roman" panose="02020603050405020304" pitchFamily="18" charset="0"/>
                      </a:rPr>
                      <m:t>β</m:t>
                    </m:r>
                    <m:r>
                      <a:rPr lang="en-US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			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</a:t>
                </a:r>
              </a:p>
              <a:p>
                <a:endParaRPr lang="ru-RU" sz="1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553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3068" y="228600"/>
                <a:ext cx="8107561" cy="4900509"/>
              </a:xfrm>
              <a:prstGeom prst="rect">
                <a:avLst/>
              </a:prstGeom>
              <a:blipFill rotWithShape="1">
                <a:blip r:embed="rId2"/>
                <a:stretch>
                  <a:fillRect l="-376" t="-374" r="-37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5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0" hangingPunct="0"/>
            <a:endParaRPr lang="ru-RU" altLang="ru-RU"/>
          </a:p>
        </p:txBody>
      </p:sp>
      <p:sp>
        <p:nvSpPr>
          <p:cNvPr id="23559" name="Прямоугольник 1"/>
          <p:cNvSpPr>
            <a:spLocks noChangeArrowheads="1"/>
          </p:cNvSpPr>
          <p:nvPr/>
        </p:nvSpPr>
        <p:spPr bwMode="auto">
          <a:xfrm>
            <a:off x="8243888" y="6157913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endParaRPr lang="ru-RU" altLang="ru-RU" b="1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51520" y="1166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3190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4562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0" hangingPunct="0"/>
            <a:endParaRPr lang="ru-RU" altLang="ru-RU"/>
          </a:p>
        </p:txBody>
      </p:sp>
      <p:sp>
        <p:nvSpPr>
          <p:cNvPr id="23559" name="Прямоугольник 1"/>
          <p:cNvSpPr>
            <a:spLocks noChangeArrowheads="1"/>
          </p:cNvSpPr>
          <p:nvPr/>
        </p:nvSpPr>
        <p:spPr bwMode="auto">
          <a:xfrm>
            <a:off x="8243888" y="6157913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endParaRPr lang="ru-RU" altLang="ru-RU" b="1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3190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4562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Рисунок 32" descr="Pic.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72" y="1340768"/>
            <a:ext cx="3907668" cy="315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33" descr="Pic.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208" y="1340768"/>
            <a:ext cx="4138894" cy="315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17672" y="311750"/>
            <a:ext cx="83307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80975"/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рис.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1-2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результаты исследований прочностных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 исследованных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образцов в зависимости от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1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</a:t>
            </a:r>
            <a:r>
              <a:rPr lang="en-US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(маркерами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показаны экспериментальные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точки, линиями - кривые аппроксимации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2620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92728" y="4648780"/>
            <a:ext cx="77147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осевое сжатие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</a:t>
            </a:r>
            <a:r>
              <a:rPr lang="en-US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радиальное сжатие</a:t>
            </a:r>
            <a:r>
              <a:rPr lang="ru-RU" altLang="ru-RU" sz="900" dirty="0">
                <a:latin typeface="Arial" pitchFamily="34" charset="0"/>
                <a:ea typeface="TimesNewRoman"/>
                <a:cs typeface="Arial" pitchFamily="34" charset="0"/>
              </a:rPr>
              <a:t>.</a:t>
            </a:r>
            <a:endParaRPr lang="ru-RU" altLang="ru-RU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Зависимость напряжения в момент возникновения трещины от плотности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50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0" hangingPunct="0"/>
            <a:endParaRPr lang="ru-RU" altLang="ru-RU"/>
          </a:p>
        </p:txBody>
      </p:sp>
      <p:sp>
        <p:nvSpPr>
          <p:cNvPr id="21507" name="Прямоугольник 3"/>
          <p:cNvSpPr>
            <a:spLocks noChangeArrowheads="1"/>
          </p:cNvSpPr>
          <p:nvPr/>
        </p:nvSpPr>
        <p:spPr bwMode="auto">
          <a:xfrm>
            <a:off x="663116" y="5546937"/>
            <a:ext cx="38974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величины сопротивления срезу от плотности</a:t>
            </a:r>
          </a:p>
        </p:txBody>
      </p:sp>
      <p:sp>
        <p:nvSpPr>
          <p:cNvPr id="21509" name="Прямоугольник 1"/>
          <p:cNvSpPr>
            <a:spLocks noChangeArrowheads="1"/>
          </p:cNvSpPr>
          <p:nvPr/>
        </p:nvSpPr>
        <p:spPr bwMode="auto">
          <a:xfrm>
            <a:off x="8116888" y="6224588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endParaRPr lang="ru-RU" altLang="ru-RU" b="1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44331"/>
            <a:ext cx="110799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34" descr="Pic.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14" y="536720"/>
            <a:ext cx="5489197" cy="4968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0" hangingPunct="0"/>
            <a:endParaRPr lang="ru-RU" altLang="ru-RU"/>
          </a:p>
        </p:txBody>
      </p:sp>
      <p:sp>
        <p:nvSpPr>
          <p:cNvPr id="21509" name="Прямоугольник 1"/>
          <p:cNvSpPr>
            <a:spLocks noChangeArrowheads="1"/>
          </p:cNvSpPr>
          <p:nvPr/>
        </p:nvSpPr>
        <p:spPr bwMode="auto">
          <a:xfrm>
            <a:off x="8116888" y="6224588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endParaRPr lang="ru-RU" altLang="ru-RU" b="1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44331"/>
            <a:ext cx="110799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1314" y="390525"/>
            <a:ext cx="830137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Анализируя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результаты, представленные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видим, что наибольшей прочностью при осевом сжатии обладает исходный порошок. Несколько менее прочным являются порошок с добавкой меди. Что касается порошков с добавкой цинка и графита, при плотности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1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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0.82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их прочность при осевом сжатии незначительно отличается от прочности остальных композиций, при этом с увеличением плотности величина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указанных порошков растет медленнее, чем для исходного состава и композиции с медью.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испытаниях на радиальное сжатие существенно менее прочным является порошок с добавкой графита (при плотности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1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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0.84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0.88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что объясняется меньшей величиной его предельного сопротивления срезу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сравнению с остальными образцами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(Рисунок 1б).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параметр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возрастает с увеличением плотности брикета, что обусловлено увеличением степени схватывания частиц порошка [3,5]. Заметим, что как и при осевом сжатии, для порошков с цинком и графитом величина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увеличением плотности растет медленнее, чем для других составов.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высокие значения величины сцепления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сравнению с исходным порошком железа при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1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&lt;0.90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(Рисунок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объяснить тем, что на начальном этапе определяющей является развитая дендритная структура порошка меди [6], а с увеличением плотности на прочность влияют более высокие механические свойства порошка железа.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следует отметить, что в исследованном диапазоне содержания легирующих добавок прочностные свойства композиций по мере увеличения содержания добавки от 0 до 1.5 масс. % меняются практически монотонно.</a:t>
            </a:r>
          </a:p>
        </p:txBody>
      </p:sp>
    </p:spTree>
    <p:extLst>
      <p:ext uri="{BB962C8B-B14F-4D97-AF65-F5344CB8AC3E}">
        <p14:creationId xmlns:p14="http://schemas.microsoft.com/office/powerpoint/2010/main" val="32278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Прямоугольник 1"/>
          <p:cNvSpPr>
            <a:spLocks noChangeArrowheads="1"/>
          </p:cNvSpPr>
          <p:nvPr/>
        </p:nvSpPr>
        <p:spPr bwMode="auto">
          <a:xfrm>
            <a:off x="732676" y="476672"/>
            <a:ext cx="78486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alt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Заключение</a:t>
            </a:r>
            <a:endParaRPr lang="ru-RU" altLang="ru-RU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Выполнена оценка прочностных свойств брикетов из ванадийсодержащих порошков железа с добавками 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количестве 1-1.5 </a:t>
            </a:r>
            <a:r>
              <a:rPr lang="ru-RU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.% по результатам испытаний на осевое и радиальное сжатие при различной плотности. По результатам испытаний на осевое сжатие наименее прочными являются брикеты из порошка, легированного графитом. При радиальном сжатии образцы с добавками графита характеризуются существенно меньшей прочностью по сравнению с остальными. Это обусловлено различием в величине предельного сопротивления срезу исследованных образцов. Прочность и на осевое и на радиальное сжатие порошков с добавкой цинка и графита с увеличением плотности растет медленнее, чем для остальных исследованных порошков.</a:t>
            </a:r>
          </a:p>
        </p:txBody>
      </p:sp>
      <p:sp>
        <p:nvSpPr>
          <p:cNvPr id="41986" name="Прямоугольник 1"/>
          <p:cNvSpPr>
            <a:spLocks noChangeArrowheads="1"/>
          </p:cNvSpPr>
          <p:nvPr/>
        </p:nvSpPr>
        <p:spPr bwMode="auto">
          <a:xfrm>
            <a:off x="8148638" y="622458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endParaRPr lang="ru-RU" altLang="ru-RU" b="1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Прямоугольник 1"/>
          <p:cNvSpPr>
            <a:spLocks noChangeArrowheads="1"/>
          </p:cNvSpPr>
          <p:nvPr/>
        </p:nvSpPr>
        <p:spPr bwMode="auto">
          <a:xfrm>
            <a:off x="673100" y="476250"/>
            <a:ext cx="7848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1600" b="1" spc="100" dirty="0" smtClean="0">
                <a:latin typeface="Times New Roman" pitchFamily="18" charset="0"/>
                <a:cs typeface="Times New Roman" pitchFamily="18" charset="0"/>
              </a:rPr>
              <a:t>Литература </a:t>
            </a:r>
          </a:p>
          <a:p>
            <a:pPr lvl="0"/>
            <a:r>
              <a:rPr lang="ru-RU" sz="1600" spc="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1. </a:t>
            </a:r>
            <a:r>
              <a:rPr lang="en-US" sz="1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Металлы</a:t>
            </a: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сплавы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Справочник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 В. К.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Афонин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Б. С.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Ермаков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Е. Л.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Лебедев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[и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.]: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ред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Ю. П.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Солнцева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СПб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.: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2003. – 1062 с.</a:t>
            </a:r>
            <a:endParaRPr 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2. </a:t>
            </a: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Properties 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highly-dense iron-base powder metallurgy materials pressed without zinc stearate. A.T.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Mamedov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V.A.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Mamedov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Powder Metallurgy and Metal Ceramics, 2003, Vol. 42, Nos. 5-6, p. 245-248. DOI: 10.1023/A:102579326877</a:t>
            </a:r>
            <a:endParaRPr 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3. </a:t>
            </a: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Brewin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P. R. Modeling of powder die compaction / P.R. Brewin [et al.]. – Springer, 2008. 329 p.</a:t>
            </a:r>
            <a:endParaRPr 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4. </a:t>
            </a: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Shang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C. Constitutive Model Calibration for Powder Compaction Using Instrumented Die Testing / C. Shang, I. C.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Sinka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J. Pan // Experimental Mechanics.  2012. Vol. 52. P. 903-916. DOI: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10.1007/s11340-011-9542-8</a:t>
            </a:r>
            <a:endParaRPr 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5. </a:t>
            </a: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Strength 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unsintered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powder compacts with axial and radial loading.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Vyal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EY, Laptev AM. Powder metallurgy and metal ceramics Vol. 41. P. 242-252. DOI: 10.1023/A:1020523129918</a:t>
            </a:r>
            <a:endParaRPr 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6. </a:t>
            </a: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A.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Polyakov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A. P.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Polyakov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N. S.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Michurov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The Effect of Zn, Cu, and C Alloying </a:t>
            </a:r>
            <a:r>
              <a:rPr lang="en-US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Microadditives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the Process of Compaction of Iron-Based Powders // AIP Conference Proceedings 2176, 030011 (2019); 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https://doi.org/10.1063/1.5135135</a:t>
            </a:r>
            <a:endParaRPr 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6082" name="Прямоугольник 1"/>
          <p:cNvSpPr>
            <a:spLocks noChangeArrowheads="1"/>
          </p:cNvSpPr>
          <p:nvPr/>
        </p:nvSpPr>
        <p:spPr bwMode="auto">
          <a:xfrm>
            <a:off x="8116888" y="6151563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endParaRPr lang="ru-RU" altLang="ru-RU" b="1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17650</TotalTime>
  <Words>192</Words>
  <Application>Microsoft Office PowerPoint</Application>
  <PresentationFormat>Экран (4:3)</PresentationFormat>
  <Paragraphs>109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Guan_imach</dc:creator>
  <cp:lastModifiedBy>Guan_imach</cp:lastModifiedBy>
  <cp:revision>615</cp:revision>
  <cp:lastPrinted>2018-12-19T09:16:22Z</cp:lastPrinted>
  <dcterms:created xsi:type="dcterms:W3CDTF">2018-05-07T05:44:28Z</dcterms:created>
  <dcterms:modified xsi:type="dcterms:W3CDTF">2020-10-26T10:45:23Z</dcterms:modified>
</cp:coreProperties>
</file>